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charts/chart4.xml" ContentType="application/vnd.openxmlformats-officedocument.drawingml.chart+xml"/>
  <Override PartName="/ppt/drawings/drawing2.xml" ContentType="application/vnd.openxmlformats-officedocument.drawingml.chartshapes+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drawings/drawing3.xml" ContentType="application/vnd.openxmlformats-officedocument.drawingml.chartshapes+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drawings/drawing4.xml" ContentType="application/vnd.openxmlformats-officedocument.drawingml.chartshapes+xml"/>
  <Override PartName="/ppt/charts/chart14.xml" ContentType="application/vnd.openxmlformats-officedocument.drawingml.chart+xml"/>
  <Override PartName="/ppt/charts/chart15.xml" ContentType="application/vnd.openxmlformats-officedocument.drawingml.chart+xml"/>
  <Override PartName="/ppt/drawings/drawing5.xml" ContentType="application/vnd.openxmlformats-officedocument.drawingml.chartshapes+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charts/chart20.xml" ContentType="application/vnd.openxmlformats-officedocument.drawingml.chart+xml"/>
  <Override PartName="/ppt/theme/themeOverride2.xml" ContentType="application/vnd.openxmlformats-officedocument.themeOverride+xml"/>
  <Override PartName="/ppt/drawings/drawing6.xml" ContentType="application/vnd.openxmlformats-officedocument.drawingml.chartshapes+xml"/>
  <Override PartName="/ppt/charts/chart21.xml" ContentType="application/vnd.openxmlformats-officedocument.drawingml.chart+xml"/>
  <Override PartName="/ppt/theme/themeOverride3.xml" ContentType="application/vnd.openxmlformats-officedocument.themeOverride+xml"/>
  <Override PartName="/ppt/drawings/drawing7.xml" ContentType="application/vnd.openxmlformats-officedocument.drawingml.chartshapes+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25.xml" ContentType="application/vnd.openxmlformats-officedocument.drawingml.chart+xml"/>
  <Override PartName="/ppt/charts/chart26.xml" ContentType="application/vnd.openxmlformats-officedocument.drawingml.chart+xml"/>
  <Override PartName="/ppt/drawings/drawing8.xml" ContentType="application/vnd.openxmlformats-officedocument.drawingml.chartshapes+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31.xml" ContentType="application/vnd.openxmlformats-officedocument.drawingml.chart+xml"/>
  <Override PartName="/ppt/charts/chart32.xml" ContentType="application/vnd.openxmlformats-officedocument.drawingml.chart+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33.xml" ContentType="application/vnd.openxmlformats-officedocument.drawingml.chart+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34.xml" ContentType="application/vnd.openxmlformats-officedocument.drawingml.chart+xml"/>
  <Override PartName="/ppt/charts/chart35.xml" ContentType="application/vnd.openxmlformats-officedocument.drawingml.chart+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rts/chart36.xml" ContentType="application/vnd.openxmlformats-officedocument.drawingml.chart+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rts/chart37.xml" ContentType="application/vnd.openxmlformats-officedocument.drawingml.chart+xml"/>
  <Override PartName="/ppt/charts/chart38.xml" ContentType="application/vnd.openxmlformats-officedocument.drawingml.chart+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rts/chart39.xml" ContentType="application/vnd.openxmlformats-officedocument.drawingml.chart+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xml" ContentType="application/vnd.openxmlformats-officedocument.presentationml.notesSlide+xml"/>
  <Override PartName="/ppt/charts/chart40.xml" ContentType="application/vnd.openxmlformats-officedocument.drawingml.chart+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charts/chart41.xml" ContentType="application/vnd.openxmlformats-officedocument.drawingml.chart+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charts/chart42.xml" ContentType="application/vnd.openxmlformats-officedocument.drawingml.chart+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charts/chart43.xml" ContentType="application/vnd.openxmlformats-officedocument.drawingml.chart+xml"/>
  <Override PartName="/ppt/notesSlides/notesSlide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charts/chart44.xml" ContentType="application/vnd.openxmlformats-officedocument.drawingml.chart+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charts/chart45.xml" ContentType="application/vnd.openxmlformats-officedocument.drawingml.chart+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charts/chart46.xml" ContentType="application/vnd.openxmlformats-officedocument.drawingml.chart+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92" r:id="rId1"/>
    <p:sldMasterId id="2147484404" r:id="rId2"/>
    <p:sldMasterId id="2147484429" r:id="rId3"/>
  </p:sldMasterIdLst>
  <p:notesMasterIdLst>
    <p:notesMasterId r:id="rId90"/>
  </p:notesMasterIdLst>
  <p:sldIdLst>
    <p:sldId id="464" r:id="rId4"/>
    <p:sldId id="353" r:id="rId5"/>
    <p:sldId id="526" r:id="rId6"/>
    <p:sldId id="296" r:id="rId7"/>
    <p:sldId id="297" r:id="rId8"/>
    <p:sldId id="431" r:id="rId9"/>
    <p:sldId id="500" r:id="rId10"/>
    <p:sldId id="432" r:id="rId11"/>
    <p:sldId id="530" r:id="rId12"/>
    <p:sldId id="452" r:id="rId13"/>
    <p:sldId id="456" r:id="rId14"/>
    <p:sldId id="523" r:id="rId15"/>
    <p:sldId id="306" r:id="rId16"/>
    <p:sldId id="524" r:id="rId17"/>
    <p:sldId id="527" r:id="rId18"/>
    <p:sldId id="372" r:id="rId19"/>
    <p:sldId id="358" r:id="rId20"/>
    <p:sldId id="501" r:id="rId21"/>
    <p:sldId id="305" r:id="rId22"/>
    <p:sldId id="279" r:id="rId23"/>
    <p:sldId id="502" r:id="rId24"/>
    <p:sldId id="503" r:id="rId25"/>
    <p:sldId id="504" r:id="rId26"/>
    <p:sldId id="483" r:id="rId27"/>
    <p:sldId id="505" r:id="rId28"/>
    <p:sldId id="506" r:id="rId29"/>
    <p:sldId id="508" r:id="rId30"/>
    <p:sldId id="531" r:id="rId31"/>
    <p:sldId id="510" r:id="rId32"/>
    <p:sldId id="511" r:id="rId33"/>
    <p:sldId id="512" r:id="rId34"/>
    <p:sldId id="329" r:id="rId35"/>
    <p:sldId id="536" r:id="rId36"/>
    <p:sldId id="332" r:id="rId37"/>
    <p:sldId id="482" r:id="rId38"/>
    <p:sldId id="515" r:id="rId39"/>
    <p:sldId id="522" r:id="rId40"/>
    <p:sldId id="516" r:id="rId41"/>
    <p:sldId id="517" r:id="rId42"/>
    <p:sldId id="324" r:id="rId43"/>
    <p:sldId id="519" r:id="rId44"/>
    <p:sldId id="520" r:id="rId45"/>
    <p:sldId id="335" r:id="rId46"/>
    <p:sldId id="480" r:id="rId47"/>
    <p:sldId id="477" r:id="rId48"/>
    <p:sldId id="424" r:id="rId49"/>
    <p:sldId id="533" r:id="rId50"/>
    <p:sldId id="395" r:id="rId51"/>
    <p:sldId id="435" r:id="rId52"/>
    <p:sldId id="397" r:id="rId53"/>
    <p:sldId id="436" r:id="rId54"/>
    <p:sldId id="399" r:id="rId55"/>
    <p:sldId id="437" r:id="rId56"/>
    <p:sldId id="403" r:id="rId57"/>
    <p:sldId id="438" r:id="rId58"/>
    <p:sldId id="404" r:id="rId59"/>
    <p:sldId id="439" r:id="rId60"/>
    <p:sldId id="406" r:id="rId61"/>
    <p:sldId id="440" r:id="rId62"/>
    <p:sldId id="407" r:id="rId63"/>
    <p:sldId id="441" r:id="rId64"/>
    <p:sldId id="410" r:id="rId65"/>
    <p:sldId id="443" r:id="rId66"/>
    <p:sldId id="411" r:id="rId67"/>
    <p:sldId id="444" r:id="rId68"/>
    <p:sldId id="412" r:id="rId69"/>
    <p:sldId id="445" r:id="rId70"/>
    <p:sldId id="415" r:id="rId71"/>
    <p:sldId id="447" r:id="rId72"/>
    <p:sldId id="534" r:id="rId73"/>
    <p:sldId id="417" r:id="rId74"/>
    <p:sldId id="448" r:id="rId75"/>
    <p:sldId id="419" r:id="rId76"/>
    <p:sldId id="451" r:id="rId77"/>
    <p:sldId id="449" r:id="rId78"/>
    <p:sldId id="450" r:id="rId79"/>
    <p:sldId id="535" r:id="rId80"/>
    <p:sldId id="468" r:id="rId81"/>
    <p:sldId id="469" r:id="rId82"/>
    <p:sldId id="538" r:id="rId83"/>
    <p:sldId id="537" r:id="rId84"/>
    <p:sldId id="325" r:id="rId85"/>
    <p:sldId id="363" r:id="rId86"/>
    <p:sldId id="346" r:id="rId87"/>
    <p:sldId id="529" r:id="rId88"/>
    <p:sldId id="457" r:id="rId89"/>
  </p:sldIdLst>
  <p:sldSz cx="9144000" cy="6858000" type="screen4x3"/>
  <p:notesSz cx="6735763" cy="98663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DB7D7B"/>
    <a:srgbClr val="FF9900"/>
    <a:srgbClr val="E373CB"/>
    <a:srgbClr val="FF9933"/>
    <a:srgbClr val="00FF00"/>
    <a:srgbClr val="00CC00"/>
    <a:srgbClr val="00CCFF"/>
    <a:srgbClr val="0066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Светлый стиль 3 - акцент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38B1855-1B75-4FBE-930C-398BA8C253C6}" styleName="Стиль из темы 2 - акцент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2686" autoAdjust="0"/>
  </p:normalViewPr>
  <p:slideViewPr>
    <p:cSldViewPr>
      <p:cViewPr varScale="1">
        <p:scale>
          <a:sx n="108" d="100"/>
          <a:sy n="108" d="100"/>
        </p:scale>
        <p:origin x="1326"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package" Target="../embeddings/Microsoft_Excel_Worksheet20.xlsx"/><Relationship Id="rId1" Type="http://schemas.openxmlformats.org/officeDocument/2006/relationships/themeOverride" Target="../theme/themeOverride2.xml"/></Relationships>
</file>

<file path=ppt/charts/_rels/chart21.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package" Target="../embeddings/Microsoft_Excel_Worksheet21.xlsx"/><Relationship Id="rId1" Type="http://schemas.openxmlformats.org/officeDocument/2006/relationships/themeOverride" Target="../theme/themeOverride3.xml"/></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26.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44.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0"/>
      <c:rotY val="10"/>
      <c:depthPercent val="100"/>
      <c:rAngAx val="0"/>
      <c:perspective val="10"/>
    </c:view3D>
    <c:floor>
      <c:thickness val="0"/>
    </c:floor>
    <c:sideWall>
      <c:thickness val="0"/>
      <c:spPr>
        <a:scene3d>
          <a:camera prst="orthographicFront"/>
          <a:lightRig rig="threePt" dir="t"/>
        </a:scene3d>
        <a:sp3d>
          <a:bevelT h="6350"/>
        </a:sp3d>
      </c:spPr>
    </c:sideWall>
    <c:backWall>
      <c:thickness val="0"/>
      <c:spPr>
        <a:scene3d>
          <a:camera prst="orthographicFront"/>
          <a:lightRig rig="threePt" dir="t"/>
        </a:scene3d>
        <a:sp3d>
          <a:bevelT h="6350"/>
        </a:sp3d>
      </c:spPr>
    </c:backWall>
    <c:plotArea>
      <c:layout>
        <c:manualLayout>
          <c:layoutTarget val="inner"/>
          <c:xMode val="edge"/>
          <c:yMode val="edge"/>
          <c:x val="0.17140338023118143"/>
          <c:y val="4.4344130101453084E-2"/>
          <c:w val="0.74229486217161256"/>
          <c:h val="0.84718415872158104"/>
        </c:manualLayout>
      </c:layout>
      <c:bar3DChart>
        <c:barDir val="col"/>
        <c:grouping val="clustered"/>
        <c:varyColors val="0"/>
        <c:ser>
          <c:idx val="0"/>
          <c:order val="0"/>
          <c:tx>
            <c:strRef>
              <c:f>Лист1!$B$1</c:f>
              <c:strCache>
                <c:ptCount val="1"/>
                <c:pt idx="0">
                  <c:v>план</c:v>
                </c:pt>
              </c:strCache>
            </c:strRef>
          </c:tx>
          <c:spPr>
            <a:gradFill>
              <a:gsLst>
                <a:gs pos="44200">
                  <a:srgbClr val="17D22D"/>
                </a:gs>
                <a:gs pos="0">
                  <a:srgbClr val="CCFFCC"/>
                </a:gs>
                <a:gs pos="100000">
                  <a:srgbClr val="339966"/>
                </a:gs>
              </a:gsLst>
              <a:lin ang="5400000" scaled="0"/>
            </a:gradFill>
            <a:ln>
              <a:solidFill>
                <a:srgbClr val="FFFF99"/>
              </a:solidFill>
            </a:ln>
            <a:scene3d>
              <a:camera prst="orthographicFront"/>
              <a:lightRig rig="glow" dir="tl">
                <a:rot lat="0" lon="0" rev="4800000"/>
              </a:lightRig>
            </a:scene3d>
            <a:sp3d prstMaterial="matte">
              <a:bevelT w="127000" h="63500"/>
            </a:sp3d>
          </c:spPr>
          <c:invertIfNegative val="0"/>
          <c:dLbls>
            <c:dLbl>
              <c:idx val="2"/>
              <c:layout>
                <c:manualLayout>
                  <c:x val="-5.0224792133186306E-2"/>
                  <c:y val="8.1548358873406154E-2"/>
                </c:manualLayout>
              </c:layout>
              <c:spPr/>
              <c:txPr>
                <a:bodyPr/>
                <a:lstStyle/>
                <a:p>
                  <a:pPr>
                    <a:defRPr b="1" cap="none" spc="50">
                      <a:ln w="12700" cmpd="sng">
                        <a:solidFill>
                          <a:schemeClr val="accent6">
                            <a:satMod val="120000"/>
                            <a:shade val="80000"/>
                          </a:schemeClr>
                        </a:solidFill>
                        <a:prstDash val="solid"/>
                      </a:ln>
                      <a:solidFill>
                        <a:srgbClr val="006600"/>
                      </a:solidFill>
                      <a:effectLst/>
                    </a:defRPr>
                  </a:pPr>
                  <a:endParaRPr lang="ru-RU"/>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735C-48FC-9524-569D6149771A}"/>
                </c:ext>
                <c:ext xmlns:c15="http://schemas.microsoft.com/office/drawing/2012/chart" uri="{CE6537A1-D6FC-4f65-9D91-7224C49458BB}">
                  <c15:layout/>
                </c:ext>
              </c:extLst>
            </c:dLbl>
            <c:spPr>
              <a:noFill/>
              <a:ln>
                <a:noFill/>
              </a:ln>
              <a:effectLst/>
            </c:spPr>
            <c:txPr>
              <a:bodyPr/>
              <a:lstStyle/>
              <a:p>
                <a:pPr>
                  <a:defRPr>
                    <a:solidFill>
                      <a:srgbClr val="006600"/>
                    </a:solidFill>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Лист1!$A$2:$A$4</c:f>
              <c:strCache>
                <c:ptCount val="3"/>
                <c:pt idx="0">
                  <c:v>Доходы</c:v>
                </c:pt>
                <c:pt idx="1">
                  <c:v>Расходы</c:v>
                </c:pt>
                <c:pt idx="2">
                  <c:v>Дефицит-
профицит</c:v>
                </c:pt>
              </c:strCache>
            </c:strRef>
          </c:cat>
          <c:val>
            <c:numRef>
              <c:f>Лист1!$B$2:$B$4</c:f>
              <c:numCache>
                <c:formatCode>#,##0</c:formatCode>
                <c:ptCount val="3"/>
                <c:pt idx="0">
                  <c:v>550842</c:v>
                </c:pt>
                <c:pt idx="1">
                  <c:v>548562</c:v>
                </c:pt>
                <c:pt idx="2">
                  <c:v>2280</c:v>
                </c:pt>
              </c:numCache>
            </c:numRef>
          </c:val>
          <c:extLst xmlns:c16r2="http://schemas.microsoft.com/office/drawing/2015/06/chart">
            <c:ext xmlns:c16="http://schemas.microsoft.com/office/drawing/2014/chart" uri="{C3380CC4-5D6E-409C-BE32-E72D297353CC}">
              <c16:uniqueId val="{00000001-735C-48FC-9524-569D6149771A}"/>
            </c:ext>
          </c:extLst>
        </c:ser>
        <c:ser>
          <c:idx val="1"/>
          <c:order val="1"/>
          <c:tx>
            <c:strRef>
              <c:f>Лист1!$C$1</c:f>
              <c:strCache>
                <c:ptCount val="1"/>
                <c:pt idx="0">
                  <c:v>факт</c:v>
                </c:pt>
              </c:strCache>
            </c:strRef>
          </c:tx>
          <c:spPr>
            <a:gradFill>
              <a:gsLst>
                <a:gs pos="47500">
                  <a:srgbClr val="FF9CFF"/>
                </a:gs>
                <a:gs pos="0">
                  <a:srgbClr val="FFFFFF"/>
                </a:gs>
                <a:gs pos="100000">
                  <a:srgbClr val="FF66FF"/>
                </a:gs>
              </a:gsLst>
              <a:lin ang="5400000" scaled="0"/>
            </a:gradFill>
            <a:ln>
              <a:solidFill>
                <a:schemeClr val="bg1"/>
              </a:solidFill>
            </a:ln>
            <a:scene3d>
              <a:camera prst="orthographicFront"/>
              <a:lightRig rig="balanced" dir="tl">
                <a:rot lat="0" lon="0" rev="8700000"/>
              </a:lightRig>
            </a:scene3d>
            <a:sp3d>
              <a:bevelT w="190500" h="38100"/>
            </a:sp3d>
          </c:spPr>
          <c:invertIfNegative val="0"/>
          <c:dLbls>
            <c:dLbl>
              <c:idx val="0"/>
              <c:layout>
                <c:manualLayout>
                  <c:x val="4.0531976930568848E-2"/>
                  <c:y val="1.1785623571247143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735C-48FC-9524-569D6149771A}"/>
                </c:ext>
                <c:ext xmlns:c15="http://schemas.microsoft.com/office/drawing/2012/chart" uri="{CE6537A1-D6FC-4f65-9D91-7224C49458BB}">
                  <c15:layout/>
                </c:ext>
              </c:extLst>
            </c:dLbl>
            <c:dLbl>
              <c:idx val="1"/>
              <c:layout>
                <c:manualLayout>
                  <c:x val="5.1573062866947773E-2"/>
                  <c:y val="6.6739018326521533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735C-48FC-9524-569D6149771A}"/>
                </c:ext>
                <c:ext xmlns:c15="http://schemas.microsoft.com/office/drawing/2012/chart" uri="{CE6537A1-D6FC-4f65-9D91-7224C49458BB}">
                  <c15:layout/>
                </c:ext>
              </c:extLst>
            </c:dLbl>
            <c:dLbl>
              <c:idx val="2"/>
              <c:layout>
                <c:manualLayout>
                  <c:x val="5.7736846785528602E-2"/>
                  <c:y val="6.7778335327646324E-3"/>
                </c:manualLayout>
              </c:layout>
              <c:spPr/>
              <c:txPr>
                <a:bodyPr/>
                <a:lstStyle/>
                <a:p>
                  <a:pPr>
                    <a:defRPr b="0" cap="none" spc="0">
                      <a:ln w="10160">
                        <a:noFill/>
                        <a:prstDash val="solid"/>
                      </a:ln>
                      <a:solidFill>
                        <a:srgbClr val="7030A0"/>
                      </a:solidFill>
                      <a:effectLst/>
                    </a:defRPr>
                  </a:pPr>
                  <a:endParaRPr lang="ru-RU"/>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735C-48FC-9524-569D6149771A}"/>
                </c:ext>
                <c:ext xmlns:c15="http://schemas.microsoft.com/office/drawing/2012/chart" uri="{CE6537A1-D6FC-4f65-9D91-7224C49458BB}">
                  <c15:layout/>
                </c:ext>
              </c:extLst>
            </c:dLbl>
            <c:spPr>
              <a:noFill/>
              <a:ln>
                <a:noFill/>
              </a:ln>
              <a:effectLst/>
            </c:spPr>
            <c:txPr>
              <a:bodyPr/>
              <a:lstStyle/>
              <a:p>
                <a:pPr>
                  <a:defRPr>
                    <a:solidFill>
                      <a:srgbClr val="7030A0"/>
                    </a:solidFill>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Лист1!$A$2:$A$4</c:f>
              <c:strCache>
                <c:ptCount val="3"/>
                <c:pt idx="0">
                  <c:v>Доходы</c:v>
                </c:pt>
                <c:pt idx="1">
                  <c:v>Расходы</c:v>
                </c:pt>
                <c:pt idx="2">
                  <c:v>Дефицит-
профицит</c:v>
                </c:pt>
              </c:strCache>
            </c:strRef>
          </c:cat>
          <c:val>
            <c:numRef>
              <c:f>Лист1!$C$2:$C$4</c:f>
              <c:numCache>
                <c:formatCode>#,##0</c:formatCode>
                <c:ptCount val="3"/>
                <c:pt idx="0">
                  <c:v>542138</c:v>
                </c:pt>
                <c:pt idx="1">
                  <c:v>537182</c:v>
                </c:pt>
                <c:pt idx="2">
                  <c:v>4956</c:v>
                </c:pt>
              </c:numCache>
            </c:numRef>
          </c:val>
          <c:extLst xmlns:c16r2="http://schemas.microsoft.com/office/drawing/2015/06/chart">
            <c:ext xmlns:c16="http://schemas.microsoft.com/office/drawing/2014/chart" uri="{C3380CC4-5D6E-409C-BE32-E72D297353CC}">
              <c16:uniqueId val="{00000005-735C-48FC-9524-569D6149771A}"/>
            </c:ext>
          </c:extLst>
        </c:ser>
        <c:dLbls>
          <c:showLegendKey val="0"/>
          <c:showVal val="0"/>
          <c:showCatName val="0"/>
          <c:showSerName val="0"/>
          <c:showPercent val="0"/>
          <c:showBubbleSize val="0"/>
        </c:dLbls>
        <c:gapWidth val="150"/>
        <c:shape val="cylinder"/>
        <c:axId val="312743520"/>
        <c:axId val="306326232"/>
        <c:axId val="0"/>
      </c:bar3DChart>
      <c:catAx>
        <c:axId val="312743520"/>
        <c:scaling>
          <c:orientation val="minMax"/>
        </c:scaling>
        <c:delete val="0"/>
        <c:axPos val="b"/>
        <c:numFmt formatCode="General" sourceLinked="1"/>
        <c:majorTickMark val="out"/>
        <c:minorTickMark val="none"/>
        <c:tickLblPos val="nextTo"/>
        <c:txPr>
          <a:bodyPr rot="0"/>
          <a:lstStyle/>
          <a:p>
            <a:pPr>
              <a:defRPr sz="1400" b="1">
                <a:solidFill>
                  <a:srgbClr val="FFFF00"/>
                </a:solidFill>
                <a:effectLst>
                  <a:outerShdw blurRad="38100" dist="38100" dir="2700000" algn="tl">
                    <a:srgbClr val="000000">
                      <a:alpha val="43137"/>
                    </a:srgbClr>
                  </a:outerShdw>
                </a:effectLst>
              </a:defRPr>
            </a:pPr>
            <a:endParaRPr lang="ru-RU"/>
          </a:p>
        </c:txPr>
        <c:crossAx val="306326232"/>
        <c:crosses val="autoZero"/>
        <c:auto val="1"/>
        <c:lblAlgn val="ctr"/>
        <c:lblOffset val="100"/>
        <c:noMultiLvlLbl val="0"/>
      </c:catAx>
      <c:valAx>
        <c:axId val="306326232"/>
        <c:scaling>
          <c:orientation val="minMax"/>
        </c:scaling>
        <c:delete val="0"/>
        <c:axPos val="l"/>
        <c:numFmt formatCode="#,##0" sourceLinked="1"/>
        <c:majorTickMark val="out"/>
        <c:minorTickMark val="none"/>
        <c:tickLblPos val="nextTo"/>
        <c:crossAx val="312743520"/>
        <c:crosses val="autoZero"/>
        <c:crossBetween val="between"/>
      </c:valAx>
      <c:spPr>
        <a:noFill/>
        <a:ln w="25389">
          <a:noFill/>
        </a:ln>
      </c:spPr>
    </c:plotArea>
    <c:legend>
      <c:legendPos val="r"/>
      <c:layout>
        <c:manualLayout>
          <c:xMode val="edge"/>
          <c:yMode val="edge"/>
          <c:x val="0.79271773969430293"/>
          <c:y val="0.21541308846968157"/>
          <c:w val="0.10112532172330728"/>
          <c:h val="0.20249474680767549"/>
        </c:manualLayout>
      </c:layout>
      <c:overlay val="0"/>
    </c:legend>
    <c:plotVisOnly val="1"/>
    <c:dispBlanksAs val="gap"/>
    <c:showDLblsOverMax val="0"/>
  </c:chart>
  <c:txPr>
    <a:bodyPr/>
    <a:lstStyle/>
    <a:p>
      <a:pPr>
        <a:defRPr sz="1799"/>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25"/>
      <c:rotY val="250"/>
      <c:rAngAx val="0"/>
      <c:perspective val="20"/>
    </c:view3D>
    <c:floor>
      <c:thickness val="0"/>
    </c:floor>
    <c:sideWall>
      <c:thickness val="0"/>
    </c:sideWall>
    <c:backWall>
      <c:thickness val="0"/>
    </c:backWall>
    <c:plotArea>
      <c:layout>
        <c:manualLayout>
          <c:layoutTarget val="inner"/>
          <c:xMode val="edge"/>
          <c:yMode val="edge"/>
          <c:x val="0.16228540519979895"/>
          <c:y val="6.0223660785657947E-2"/>
          <c:w val="0.69745098943808503"/>
          <c:h val="0.875325155442499"/>
        </c:manualLayout>
      </c:layout>
      <c:pie3DChart>
        <c:varyColors val="1"/>
        <c:ser>
          <c:idx val="0"/>
          <c:order val="0"/>
          <c:tx>
            <c:strRef>
              <c:f>Лист1!$B$1</c:f>
              <c:strCache>
                <c:ptCount val="1"/>
                <c:pt idx="0">
                  <c:v>Столбец1</c:v>
                </c:pt>
              </c:strCache>
            </c:strRef>
          </c:tx>
          <c:spPr>
            <a:effectLst>
              <a:outerShdw blurRad="139700" dist="38100" dir="6780000" sx="125000" sy="125000" algn="t" rotWithShape="0">
                <a:prstClr val="black">
                  <a:alpha val="58000"/>
                </a:prstClr>
              </a:outerShdw>
            </a:effectLst>
            <a:scene3d>
              <a:camera prst="orthographicFront"/>
              <a:lightRig rig="threePt" dir="t"/>
            </a:scene3d>
            <a:sp3d>
              <a:bevelT/>
            </a:sp3d>
          </c:spPr>
          <c:explosion val="25"/>
          <c:dPt>
            <c:idx val="0"/>
            <c:bubble3D val="0"/>
            <c:explosion val="9"/>
            <c:spPr>
              <a:solidFill>
                <a:srgbClr val="CC00FF"/>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1-093E-4EE5-B0CD-C9305F372170}"/>
              </c:ext>
            </c:extLst>
          </c:dPt>
          <c:dPt>
            <c:idx val="1"/>
            <c:bubble3D val="0"/>
            <c:explosion val="7"/>
            <c:spPr>
              <a:solidFill>
                <a:srgbClr val="FFFF00"/>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3-093E-4EE5-B0CD-C9305F372170}"/>
              </c:ext>
            </c:extLst>
          </c:dPt>
          <c:dPt>
            <c:idx val="2"/>
            <c:bubble3D val="0"/>
            <c:explosion val="33"/>
            <c:spPr>
              <a:solidFill>
                <a:srgbClr val="FF9900"/>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5-093E-4EE5-B0CD-C9305F372170}"/>
              </c:ext>
            </c:extLst>
          </c:dPt>
          <c:dPt>
            <c:idx val="3"/>
            <c:bubble3D val="0"/>
            <c:explosion val="35"/>
            <c:spPr>
              <a:solidFill>
                <a:srgbClr val="00FFCC"/>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7-093E-4EE5-B0CD-C9305F372170}"/>
              </c:ext>
            </c:extLst>
          </c:dPt>
          <c:dPt>
            <c:idx val="4"/>
            <c:bubble3D val="0"/>
            <c:explosion val="30"/>
            <c:spPr>
              <a:solidFill>
                <a:srgbClr val="00FF00"/>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9-093E-4EE5-B0CD-C9305F372170}"/>
              </c:ext>
            </c:extLst>
          </c:dPt>
          <c:dLbls>
            <c:dLbl>
              <c:idx val="0"/>
              <c:layout>
                <c:manualLayout>
                  <c:x val="-0.11208594525278733"/>
                  <c:y val="9.093264705005672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93E-4EE5-B0CD-C9305F372170}"/>
                </c:ext>
                <c:ext xmlns:c15="http://schemas.microsoft.com/office/drawing/2012/chart" uri="{CE6537A1-D6FC-4f65-9D91-7224C49458BB}">
                  <c15:layout/>
                </c:ext>
              </c:extLst>
            </c:dLbl>
            <c:dLbl>
              <c:idx val="1"/>
              <c:layout>
                <c:manualLayout>
                  <c:x val="9.8256031815673966E-2"/>
                  <c:y val="6.311730945884061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093E-4EE5-B0CD-C9305F372170}"/>
                </c:ext>
                <c:ext xmlns:c15="http://schemas.microsoft.com/office/drawing/2012/chart" uri="{CE6537A1-D6FC-4f65-9D91-7224C49458BB}">
                  <c15:layout/>
                </c:ext>
              </c:extLst>
            </c:dLbl>
            <c:dLbl>
              <c:idx val="2"/>
              <c:layout>
                <c:manualLayout>
                  <c:x val="8.5529338548071043E-2"/>
                  <c:y val="5.257952368436026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093E-4EE5-B0CD-C9305F372170}"/>
                </c:ext>
                <c:ext xmlns:c15="http://schemas.microsoft.com/office/drawing/2012/chart" uri="{CE6537A1-D6FC-4f65-9D91-7224C49458BB}">
                  <c15:layout/>
                </c:ext>
              </c:extLst>
            </c:dLbl>
            <c:dLbl>
              <c:idx val="3"/>
              <c:layout>
                <c:manualLayout>
                  <c:x val="-1.4445278459845877E-2"/>
                  <c:y val="4.092190031270014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093E-4EE5-B0CD-C9305F372170}"/>
                </c:ext>
                <c:ext xmlns:c15="http://schemas.microsoft.com/office/drawing/2012/chart" uri="{CE6537A1-D6FC-4f65-9D91-7224C49458BB}">
                  <c15:layout/>
                </c:ext>
              </c:extLst>
            </c:dLbl>
            <c:dLbl>
              <c:idx val="4"/>
              <c:layout>
                <c:manualLayout>
                  <c:x val="-3.5747911249032593E-2"/>
                  <c:y val="1.025868399446131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093E-4EE5-B0CD-C9305F372170}"/>
                </c:ext>
                <c:ext xmlns:c15="http://schemas.microsoft.com/office/drawing/2012/chart" uri="{CE6537A1-D6FC-4f65-9D91-7224C49458BB}">
                  <c15:layout/>
                </c:ext>
              </c:extLst>
            </c:dLbl>
            <c:dLbl>
              <c:idx val="5"/>
              <c:layout>
                <c:manualLayout>
                  <c:x val="-6.7646822639555321E-2"/>
                  <c:y val="-1.393776136834571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093E-4EE5-B0CD-C9305F372170}"/>
                </c:ext>
                <c:ext xmlns:c15="http://schemas.microsoft.com/office/drawing/2012/chart" uri="{CE6537A1-D6FC-4f65-9D91-7224C49458BB}"/>
              </c:extLst>
            </c:dLbl>
            <c:dLbl>
              <c:idx val="6"/>
              <c:layout>
                <c:manualLayout>
                  <c:x val="1.8157673536311689E-2"/>
                  <c:y val="-9.026654861922164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093E-4EE5-B0CD-C9305F372170}"/>
                </c:ext>
                <c:ext xmlns:c15="http://schemas.microsoft.com/office/drawing/2012/chart" uri="{CE6537A1-D6FC-4f65-9D91-7224C49458BB}"/>
              </c:extLst>
            </c:dLbl>
            <c:dLbl>
              <c:idx val="7"/>
              <c:layout>
                <c:manualLayout>
                  <c:x val="9.2435233185013344E-2"/>
                  <c:y val="-3.4950834494970433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093E-4EE5-B0CD-C9305F372170}"/>
                </c:ext>
                <c:ext xmlns:c15="http://schemas.microsoft.com/office/drawing/2012/chart" uri="{CE6537A1-D6FC-4f65-9D91-7224C49458BB}"/>
              </c:extLst>
            </c:dLbl>
            <c:dLbl>
              <c:idx val="8"/>
              <c:layout>
                <c:manualLayout>
                  <c:x val="9.363260485181496E-2"/>
                  <c:y val="0.101603435934144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093E-4EE5-B0CD-C9305F372170}"/>
                </c:ext>
                <c:ext xmlns:c15="http://schemas.microsoft.com/office/drawing/2012/chart" uri="{CE6537A1-D6FC-4f65-9D91-7224C49458BB}"/>
              </c:extLst>
            </c:dLbl>
            <c:spPr>
              <a:noFill/>
              <a:ln>
                <a:noFill/>
              </a:ln>
              <a:effectLst/>
            </c:spPr>
            <c:txPr>
              <a:bodyPr/>
              <a:lstStyle/>
              <a:p>
                <a:pPr>
                  <a:defRPr sz="1200" b="1"/>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Лист1!$A$2:$A$6</c:f>
              <c:strCache>
                <c:ptCount val="5"/>
                <c:pt idx="0">
                  <c:v>Налог на доходы физических лиц</c:v>
                </c:pt>
                <c:pt idx="1">
                  <c:v>Налоги на совокупный доход</c:v>
                </c:pt>
                <c:pt idx="2">
                  <c:v>Государтсвенная пошлина</c:v>
                </c:pt>
                <c:pt idx="3">
                  <c:v>Налоги, сборы и регулярные платежи за пользование природными ресурсами</c:v>
                </c:pt>
                <c:pt idx="4">
                  <c:v>Налоги на товары (рабоы, услуги), реализуемые на территории РФ</c:v>
                </c:pt>
              </c:strCache>
            </c:strRef>
          </c:cat>
          <c:val>
            <c:numRef>
              <c:f>Лист1!$B$2:$B$6</c:f>
              <c:numCache>
                <c:formatCode>0.0%</c:formatCode>
                <c:ptCount val="5"/>
                <c:pt idx="0">
                  <c:v>0.77532663238515431</c:v>
                </c:pt>
                <c:pt idx="1">
                  <c:v>5.5321661048020013E-2</c:v>
                </c:pt>
                <c:pt idx="2">
                  <c:v>2.3349749102829002E-2</c:v>
                </c:pt>
                <c:pt idx="3">
                  <c:v>1.0144634839752054E-2</c:v>
                </c:pt>
                <c:pt idx="4">
                  <c:v>0.1358573226242446</c:v>
                </c:pt>
              </c:numCache>
            </c:numRef>
          </c:val>
          <c:extLst xmlns:c16r2="http://schemas.microsoft.com/office/drawing/2015/06/chart">
            <c:ext xmlns:c16="http://schemas.microsoft.com/office/drawing/2014/chart" uri="{C3380CC4-5D6E-409C-BE32-E72D297353CC}">
              <c16:uniqueId val="{0000000E-093E-4EE5-B0CD-C9305F372170}"/>
            </c:ext>
          </c:extLst>
        </c:ser>
        <c:ser>
          <c:idx val="1"/>
          <c:order val="1"/>
          <c:tx>
            <c:strRef>
              <c:f>Лист1!$C$1</c:f>
              <c:strCache>
                <c:ptCount val="1"/>
                <c:pt idx="0">
                  <c:v>2021 год</c:v>
                </c:pt>
              </c:strCache>
            </c:strRef>
          </c:tx>
          <c:cat>
            <c:strRef>
              <c:f>Лист1!$A$2:$A$6</c:f>
              <c:strCache>
                <c:ptCount val="5"/>
                <c:pt idx="0">
                  <c:v>Налог на доходы физических лиц</c:v>
                </c:pt>
                <c:pt idx="1">
                  <c:v>Налоги на совокупный доход</c:v>
                </c:pt>
                <c:pt idx="2">
                  <c:v>Государтсвенная пошлина</c:v>
                </c:pt>
                <c:pt idx="3">
                  <c:v>Налоги, сборы и регулярные платежи за пользование природными ресурсами</c:v>
                </c:pt>
                <c:pt idx="4">
                  <c:v>Налоги на товары (рабоы, услуги), реализуемые на территории РФ</c:v>
                </c:pt>
              </c:strCache>
            </c:strRef>
          </c:cat>
          <c:val>
            <c:numRef>
              <c:f>Лист1!$C$2:$C$6</c:f>
              <c:numCache>
                <c:formatCode>General</c:formatCode>
                <c:ptCount val="5"/>
                <c:pt idx="0">
                  <c:v>49907</c:v>
                </c:pt>
                <c:pt idx="1">
                  <c:v>3561</c:v>
                </c:pt>
                <c:pt idx="2">
                  <c:v>1503</c:v>
                </c:pt>
                <c:pt idx="3">
                  <c:v>653</c:v>
                </c:pt>
                <c:pt idx="4">
                  <c:v>8745</c:v>
                </c:pt>
              </c:numCache>
            </c:numRef>
          </c:val>
          <c:extLst xmlns:c16r2="http://schemas.microsoft.com/office/drawing/2015/06/chart">
            <c:ext xmlns:c16="http://schemas.microsoft.com/office/drawing/2014/chart" uri="{C3380CC4-5D6E-409C-BE32-E72D297353CC}">
              <c16:uniqueId val="{0000000F-093E-4EE5-B0CD-C9305F372170}"/>
            </c:ext>
          </c:extLst>
        </c:ser>
        <c:dLbls>
          <c:showLegendKey val="0"/>
          <c:showVal val="0"/>
          <c:showCatName val="0"/>
          <c:showSerName val="0"/>
          <c:showPercent val="0"/>
          <c:showBubbleSize val="0"/>
          <c:showLeaderLines val="0"/>
        </c:dLbls>
      </c:pie3DChart>
      <c:spPr>
        <a:scene3d>
          <a:camera prst="orthographicFront"/>
          <a:lightRig rig="threePt" dir="t"/>
        </a:scene3d>
        <a:sp3d prstMaterial="matte"/>
      </c:spPr>
    </c:plotArea>
    <c:plotVisOnly val="1"/>
    <c:dispBlanksAs val="zero"/>
    <c:showDLblsOverMax val="0"/>
  </c:chart>
  <c:spPr>
    <a:noFill/>
    <a:ln>
      <a:noFill/>
    </a:ln>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25"/>
      <c:rotY val="250"/>
      <c:rAngAx val="0"/>
      <c:perspective val="20"/>
    </c:view3D>
    <c:floor>
      <c:thickness val="0"/>
    </c:floor>
    <c:sideWall>
      <c:thickness val="0"/>
    </c:sideWall>
    <c:backWall>
      <c:thickness val="0"/>
    </c:backWall>
    <c:plotArea>
      <c:layout>
        <c:manualLayout>
          <c:layoutTarget val="inner"/>
          <c:xMode val="edge"/>
          <c:yMode val="edge"/>
          <c:x val="0.423210333298014"/>
          <c:y val="0"/>
          <c:w val="0.49033368799962351"/>
          <c:h val="0.69308798064582866"/>
        </c:manualLayout>
      </c:layout>
      <c:pie3DChart>
        <c:varyColors val="1"/>
        <c:ser>
          <c:idx val="0"/>
          <c:order val="0"/>
          <c:tx>
            <c:strRef>
              <c:f>Лист1!$B$1</c:f>
              <c:strCache>
                <c:ptCount val="1"/>
                <c:pt idx="0">
                  <c:v>Столбец1</c:v>
                </c:pt>
              </c:strCache>
            </c:strRef>
          </c:tx>
          <c:spPr>
            <a:effectLst>
              <a:outerShdw blurRad="139700" dist="38100" dir="6780000" sx="125000" sy="125000" algn="t" rotWithShape="0">
                <a:prstClr val="black">
                  <a:alpha val="58000"/>
                </a:prstClr>
              </a:outerShdw>
            </a:effectLst>
            <a:scene3d>
              <a:camera prst="orthographicFront"/>
              <a:lightRig rig="threePt" dir="t"/>
            </a:scene3d>
            <a:sp3d>
              <a:bevelT/>
            </a:sp3d>
          </c:spPr>
          <c:explosion val="25"/>
          <c:dPt>
            <c:idx val="0"/>
            <c:bubble3D val="0"/>
            <c:spPr>
              <a:solidFill>
                <a:srgbClr val="CC00FF"/>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1-F126-4FC5-8CA7-646EFE60EBE8}"/>
              </c:ext>
            </c:extLst>
          </c:dPt>
          <c:dPt>
            <c:idx val="1"/>
            <c:bubble3D val="0"/>
            <c:spPr>
              <a:solidFill>
                <a:srgbClr val="FFFF00"/>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3-F126-4FC5-8CA7-646EFE60EBE8}"/>
              </c:ext>
            </c:extLst>
          </c:dPt>
          <c:dPt>
            <c:idx val="2"/>
            <c:bubble3D val="0"/>
            <c:spPr>
              <a:solidFill>
                <a:srgbClr val="FF9900"/>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5-F126-4FC5-8CA7-646EFE60EBE8}"/>
              </c:ext>
            </c:extLst>
          </c:dPt>
          <c:dPt>
            <c:idx val="3"/>
            <c:bubble3D val="0"/>
            <c:spPr>
              <a:solidFill>
                <a:srgbClr val="00FFCC"/>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7-F126-4FC5-8CA7-646EFE60EBE8}"/>
              </c:ext>
            </c:extLst>
          </c:dPt>
          <c:dPt>
            <c:idx val="4"/>
            <c:bubble3D val="0"/>
            <c:spPr>
              <a:solidFill>
                <a:srgbClr val="00FF00"/>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9-F126-4FC5-8CA7-646EFE60EBE8}"/>
              </c:ext>
            </c:extLst>
          </c:dPt>
          <c:dLbls>
            <c:dLbl>
              <c:idx val="0"/>
              <c:layout>
                <c:manualLayout>
                  <c:x val="-0.11806462251932229"/>
                  <c:y val="5.651904456918956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F126-4FC5-8CA7-646EFE60EBE8}"/>
                </c:ext>
                <c:ext xmlns:c15="http://schemas.microsoft.com/office/drawing/2012/chart" uri="{CE6537A1-D6FC-4f65-9D91-7224C49458BB}">
                  <c15:layout/>
                </c:ext>
              </c:extLst>
            </c:dLbl>
            <c:dLbl>
              <c:idx val="1"/>
              <c:layout>
                <c:manualLayout>
                  <c:x val="6.6403720611262193E-2"/>
                  <c:y val="1.216459665401162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F126-4FC5-8CA7-646EFE60EBE8}"/>
                </c:ext>
                <c:ext xmlns:c15="http://schemas.microsoft.com/office/drawing/2012/chart" uri="{CE6537A1-D6FC-4f65-9D91-7224C49458BB}">
                  <c15:layout/>
                </c:ext>
              </c:extLst>
            </c:dLbl>
            <c:dLbl>
              <c:idx val="2"/>
              <c:layout>
                <c:manualLayout>
                  <c:x val="7.6763361059113008E-2"/>
                  <c:y val="2.52119975175172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F126-4FC5-8CA7-646EFE60EBE8}"/>
                </c:ext>
                <c:ext xmlns:c15="http://schemas.microsoft.com/office/drawing/2012/chart" uri="{CE6537A1-D6FC-4f65-9D91-7224C49458BB}">
                  <c15:layout/>
                </c:ext>
              </c:extLst>
            </c:dLbl>
            <c:dLbl>
              <c:idx val="3"/>
              <c:layout>
                <c:manualLayout>
                  <c:x val="-5.100351428672341E-3"/>
                  <c:y val="2.267659915181837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F126-4FC5-8CA7-646EFE60EBE8}"/>
                </c:ext>
                <c:ext xmlns:c15="http://schemas.microsoft.com/office/drawing/2012/chart" uri="{CE6537A1-D6FC-4f65-9D91-7224C49458BB}">
                  <c15:layout/>
                </c:ext>
              </c:extLst>
            </c:dLbl>
            <c:dLbl>
              <c:idx val="4"/>
              <c:layout>
                <c:manualLayout>
                  <c:x val="-6.5627980079821565E-3"/>
                  <c:y val="1.128849668044546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F126-4FC5-8CA7-646EFE60EBE8}"/>
                </c:ext>
                <c:ext xmlns:c15="http://schemas.microsoft.com/office/drawing/2012/chart" uri="{CE6537A1-D6FC-4f65-9D91-7224C49458BB}">
                  <c15:layout/>
                </c:ext>
              </c:extLst>
            </c:dLbl>
            <c:dLbl>
              <c:idx val="5"/>
              <c:layout>
                <c:manualLayout>
                  <c:x val="-6.7646822639555321E-2"/>
                  <c:y val="-1.393776136834571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F126-4FC5-8CA7-646EFE60EBE8}"/>
                </c:ext>
                <c:ext xmlns:c15="http://schemas.microsoft.com/office/drawing/2012/chart" uri="{CE6537A1-D6FC-4f65-9D91-7224C49458BB}"/>
              </c:extLst>
            </c:dLbl>
            <c:dLbl>
              <c:idx val="6"/>
              <c:layout>
                <c:manualLayout>
                  <c:x val="1.8157673536311689E-2"/>
                  <c:y val="-9.026654861922164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F126-4FC5-8CA7-646EFE60EBE8}"/>
                </c:ext>
                <c:ext xmlns:c15="http://schemas.microsoft.com/office/drawing/2012/chart" uri="{CE6537A1-D6FC-4f65-9D91-7224C49458BB}"/>
              </c:extLst>
            </c:dLbl>
            <c:dLbl>
              <c:idx val="7"/>
              <c:layout>
                <c:manualLayout>
                  <c:x val="9.2435233185013344E-2"/>
                  <c:y val="-3.4950834494970433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F126-4FC5-8CA7-646EFE60EBE8}"/>
                </c:ext>
                <c:ext xmlns:c15="http://schemas.microsoft.com/office/drawing/2012/chart" uri="{CE6537A1-D6FC-4f65-9D91-7224C49458BB}"/>
              </c:extLst>
            </c:dLbl>
            <c:dLbl>
              <c:idx val="8"/>
              <c:layout>
                <c:manualLayout>
                  <c:x val="9.363260485181496E-2"/>
                  <c:y val="0.101603435934144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F126-4FC5-8CA7-646EFE60EBE8}"/>
                </c:ext>
                <c:ext xmlns:c15="http://schemas.microsoft.com/office/drawing/2012/chart" uri="{CE6537A1-D6FC-4f65-9D91-7224C49458BB}"/>
              </c:extLst>
            </c:dLbl>
            <c:spPr>
              <a:noFill/>
              <a:ln>
                <a:noFill/>
              </a:ln>
              <a:effectLst/>
            </c:spPr>
            <c:txPr>
              <a:bodyPr/>
              <a:lstStyle/>
              <a:p>
                <a:pPr>
                  <a:defRPr sz="1200" b="1"/>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Лист1!$A$2:$A$6</c:f>
              <c:strCache>
                <c:ptCount val="5"/>
                <c:pt idx="0">
                  <c:v>Налог на доходы физических лиц</c:v>
                </c:pt>
                <c:pt idx="1">
                  <c:v>Налоги на совокупный доход</c:v>
                </c:pt>
                <c:pt idx="2">
                  <c:v>Государтсвенная пошлина</c:v>
                </c:pt>
                <c:pt idx="3">
                  <c:v>Налоги, сборы и регулярные платежи за пользование природными ресурсами</c:v>
                </c:pt>
                <c:pt idx="4">
                  <c:v>Налоги на товары (рабоы, услуги), реализуемые на территории РФ</c:v>
                </c:pt>
              </c:strCache>
            </c:strRef>
          </c:cat>
          <c:val>
            <c:numRef>
              <c:f>Лист1!$B$2:$B$6</c:f>
              <c:numCache>
                <c:formatCode>0.0%</c:formatCode>
                <c:ptCount val="5"/>
                <c:pt idx="0">
                  <c:v>0.75925873652119913</c:v>
                </c:pt>
                <c:pt idx="1">
                  <c:v>6.4782927793146275E-2</c:v>
                </c:pt>
                <c:pt idx="2">
                  <c:v>2.2031841020719246E-2</c:v>
                </c:pt>
                <c:pt idx="3">
                  <c:v>7.9320273245638805E-3</c:v>
                </c:pt>
                <c:pt idx="4">
                  <c:v>0.14599446734037147</c:v>
                </c:pt>
              </c:numCache>
            </c:numRef>
          </c:val>
          <c:extLst xmlns:c16r2="http://schemas.microsoft.com/office/drawing/2015/06/chart">
            <c:ext xmlns:c16="http://schemas.microsoft.com/office/drawing/2014/chart" uri="{C3380CC4-5D6E-409C-BE32-E72D297353CC}">
              <c16:uniqueId val="{0000000E-F126-4FC5-8CA7-646EFE60EBE8}"/>
            </c:ext>
          </c:extLst>
        </c:ser>
        <c:ser>
          <c:idx val="1"/>
          <c:order val="1"/>
          <c:tx>
            <c:strRef>
              <c:f>Лист1!$C$1</c:f>
              <c:strCache>
                <c:ptCount val="1"/>
                <c:pt idx="0">
                  <c:v>2022 год</c:v>
                </c:pt>
              </c:strCache>
            </c:strRef>
          </c:tx>
          <c:cat>
            <c:strRef>
              <c:f>Лист1!$A$2:$A$6</c:f>
              <c:strCache>
                <c:ptCount val="5"/>
                <c:pt idx="0">
                  <c:v>Налог на доходы физических лиц</c:v>
                </c:pt>
                <c:pt idx="1">
                  <c:v>Налоги на совокупный доход</c:v>
                </c:pt>
                <c:pt idx="2">
                  <c:v>Государтсвенная пошлина</c:v>
                </c:pt>
                <c:pt idx="3">
                  <c:v>Налоги, сборы и регулярные платежи за пользование природными ресурсами</c:v>
                </c:pt>
                <c:pt idx="4">
                  <c:v>Налоги на товары (рабоы, услуги), реализуемые на территории РФ</c:v>
                </c:pt>
              </c:strCache>
            </c:strRef>
          </c:cat>
          <c:val>
            <c:numRef>
              <c:f>Лист1!$C$2:$C$6</c:f>
              <c:numCache>
                <c:formatCode>General</c:formatCode>
                <c:ptCount val="5"/>
                <c:pt idx="0">
                  <c:v>53795</c:v>
                </c:pt>
                <c:pt idx="1">
                  <c:v>4590</c:v>
                </c:pt>
                <c:pt idx="2">
                  <c:v>1561</c:v>
                </c:pt>
                <c:pt idx="3">
                  <c:v>562</c:v>
                </c:pt>
                <c:pt idx="4">
                  <c:v>10344</c:v>
                </c:pt>
              </c:numCache>
            </c:numRef>
          </c:val>
          <c:extLst xmlns:c16r2="http://schemas.microsoft.com/office/drawing/2015/06/chart">
            <c:ext xmlns:c16="http://schemas.microsoft.com/office/drawing/2014/chart" uri="{C3380CC4-5D6E-409C-BE32-E72D297353CC}">
              <c16:uniqueId val="{0000000F-F126-4FC5-8CA7-646EFE60EBE8}"/>
            </c:ext>
          </c:extLst>
        </c:ser>
        <c:dLbls>
          <c:showLegendKey val="0"/>
          <c:showVal val="0"/>
          <c:showCatName val="0"/>
          <c:showSerName val="0"/>
          <c:showPercent val="0"/>
          <c:showBubbleSize val="0"/>
          <c:showLeaderLines val="0"/>
        </c:dLbls>
      </c:pie3DChart>
      <c:spPr>
        <a:scene3d>
          <a:camera prst="orthographicFront"/>
          <a:lightRig rig="threePt" dir="t"/>
        </a:scene3d>
        <a:sp3d prstMaterial="matte"/>
      </c:spPr>
    </c:plotArea>
    <c:legend>
      <c:legendPos val="b"/>
      <c:legendEntry>
        <c:idx val="0"/>
        <c:txPr>
          <a:bodyPr/>
          <a:lstStyle/>
          <a:p>
            <a:pPr>
              <a:defRPr sz="1100" b="0" i="0" baseline="0">
                <a:effectLst>
                  <a:outerShdw blurRad="38100" dist="38100" dir="2700000" algn="tl">
                    <a:srgbClr val="000000">
                      <a:alpha val="43137"/>
                    </a:srgbClr>
                  </a:outerShdw>
                </a:effectLst>
                <a:latin typeface="Calibri" panose="020F0502020204030204" pitchFamily="34" charset="0"/>
              </a:defRPr>
            </a:pPr>
            <a:endParaRPr lang="ru-RU"/>
          </a:p>
        </c:txPr>
      </c:legendEntry>
      <c:legendEntry>
        <c:idx val="1"/>
        <c:txPr>
          <a:bodyPr/>
          <a:lstStyle/>
          <a:p>
            <a:pPr>
              <a:defRPr sz="1100" b="0" i="0" baseline="0">
                <a:effectLst>
                  <a:outerShdw blurRad="38100" dist="38100" dir="2700000" algn="tl">
                    <a:srgbClr val="000000">
                      <a:alpha val="43137"/>
                    </a:srgbClr>
                  </a:outerShdw>
                </a:effectLst>
                <a:latin typeface="Calibri" panose="020F0502020204030204" pitchFamily="34" charset="0"/>
              </a:defRPr>
            </a:pPr>
            <a:endParaRPr lang="ru-RU"/>
          </a:p>
        </c:txPr>
      </c:legendEntry>
      <c:legendEntry>
        <c:idx val="2"/>
        <c:txPr>
          <a:bodyPr/>
          <a:lstStyle/>
          <a:p>
            <a:pPr>
              <a:defRPr sz="1100" b="0" i="0" baseline="0">
                <a:effectLst>
                  <a:outerShdw blurRad="38100" dist="38100" dir="2700000" algn="tl">
                    <a:srgbClr val="000000">
                      <a:alpha val="43137"/>
                    </a:srgbClr>
                  </a:outerShdw>
                </a:effectLst>
                <a:latin typeface="Calibri" panose="020F0502020204030204" pitchFamily="34" charset="0"/>
              </a:defRPr>
            </a:pPr>
            <a:endParaRPr lang="ru-RU"/>
          </a:p>
        </c:txPr>
      </c:legendEntry>
      <c:legendEntry>
        <c:idx val="3"/>
        <c:txPr>
          <a:bodyPr/>
          <a:lstStyle/>
          <a:p>
            <a:pPr>
              <a:defRPr sz="1100" b="0" i="0" baseline="0">
                <a:effectLst>
                  <a:outerShdw blurRad="38100" dist="38100" dir="2700000" algn="tl">
                    <a:srgbClr val="000000">
                      <a:alpha val="43137"/>
                    </a:srgbClr>
                  </a:outerShdw>
                </a:effectLst>
                <a:latin typeface="Calibri" panose="020F0502020204030204" pitchFamily="34" charset="0"/>
              </a:defRPr>
            </a:pPr>
            <a:endParaRPr lang="ru-RU"/>
          </a:p>
        </c:txPr>
      </c:legendEntry>
      <c:legendEntry>
        <c:idx val="4"/>
        <c:txPr>
          <a:bodyPr/>
          <a:lstStyle/>
          <a:p>
            <a:pPr>
              <a:defRPr sz="1100" b="0" i="0" baseline="0">
                <a:effectLst>
                  <a:outerShdw blurRad="38100" dist="38100" dir="2700000" algn="tl">
                    <a:srgbClr val="000000">
                      <a:alpha val="43137"/>
                    </a:srgbClr>
                  </a:outerShdw>
                </a:effectLst>
                <a:latin typeface="Calibri" panose="020F0502020204030204" pitchFamily="34" charset="0"/>
              </a:defRPr>
            </a:pPr>
            <a:endParaRPr lang="ru-RU"/>
          </a:p>
        </c:txPr>
      </c:legendEntry>
      <c:layout>
        <c:manualLayout>
          <c:xMode val="edge"/>
          <c:yMode val="edge"/>
          <c:x val="0"/>
          <c:y val="0.56979109600849009"/>
          <c:w val="0.88965481845795213"/>
          <c:h val="0.28881489221504153"/>
        </c:manualLayout>
      </c:layout>
      <c:overlay val="0"/>
      <c:spPr>
        <a:noFill/>
      </c:spPr>
      <c:txPr>
        <a:bodyPr/>
        <a:lstStyle/>
        <a:p>
          <a:pPr>
            <a:defRPr sz="1100" b="0" i="1">
              <a:latin typeface="Calibri" panose="020F0502020204030204" pitchFamily="34" charset="0"/>
            </a:defRPr>
          </a:pPr>
          <a:endParaRPr lang="ru-RU"/>
        </a:p>
      </c:txPr>
    </c:legend>
    <c:plotVisOnly val="1"/>
    <c:dispBlanksAs val="zero"/>
    <c:showDLblsOverMax val="0"/>
  </c:chart>
  <c:spPr>
    <a:noFill/>
    <a:ln>
      <a:noFill/>
    </a:ln>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spPr>
        <a:ln>
          <a:solidFill>
            <a:srgbClr val="009999"/>
          </a:solidFill>
        </a:ln>
      </c:spPr>
    </c:floor>
    <c:sideWall>
      <c:thickness val="0"/>
    </c:sideWall>
    <c:backWall>
      <c:thickness val="0"/>
    </c:backWall>
    <c:plotArea>
      <c:layout>
        <c:manualLayout>
          <c:layoutTarget val="inner"/>
          <c:xMode val="edge"/>
          <c:yMode val="edge"/>
          <c:x val="0"/>
          <c:y val="4.0281436983192392E-2"/>
          <c:w val="0.98411462971538488"/>
          <c:h val="0.81089640833558374"/>
        </c:manualLayout>
      </c:layout>
      <c:bar3DChart>
        <c:barDir val="col"/>
        <c:grouping val="clustered"/>
        <c:varyColors val="0"/>
        <c:ser>
          <c:idx val="0"/>
          <c:order val="0"/>
          <c:tx>
            <c:strRef>
              <c:f>Лист1!$B$1</c:f>
              <c:strCache>
                <c:ptCount val="1"/>
                <c:pt idx="0">
                  <c:v>Утверждено</c:v>
                </c:pt>
              </c:strCache>
            </c:strRef>
          </c:tx>
          <c:spPr>
            <a:solidFill>
              <a:srgbClr val="FF6619"/>
            </a:solidFill>
            <a:ln>
              <a:solidFill>
                <a:srgbClr val="A23600"/>
              </a:solidFill>
            </a:ln>
          </c:spPr>
          <c:invertIfNegative val="0"/>
          <c:dLbls>
            <c:dLbl>
              <c:idx val="0"/>
              <c:layout>
                <c:manualLayout>
                  <c:x val="-1.7387703487336596E-4"/>
                  <c:y val="5.6891555936562374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A196-4CC1-8E32-B4C3E9D11D08}"/>
                </c:ext>
                <c:ext xmlns:c15="http://schemas.microsoft.com/office/drawing/2012/chart" uri="{CE6537A1-D6FC-4f65-9D91-7224C49458BB}">
                  <c15:layout/>
                </c:ext>
              </c:extLst>
            </c:dLbl>
            <c:dLbl>
              <c:idx val="1"/>
              <c:layout>
                <c:manualLayout>
                  <c:x val="-1.4218176717842767E-2"/>
                  <c:y val="1.1346763823403343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A196-4CC1-8E32-B4C3E9D11D08}"/>
                </c:ext>
                <c:ext xmlns:c15="http://schemas.microsoft.com/office/drawing/2012/chart" uri="{CE6537A1-D6FC-4f65-9D91-7224C49458BB}">
                  <c15:layout/>
                </c:ext>
              </c:extLst>
            </c:dLbl>
            <c:dLbl>
              <c:idx val="2"/>
              <c:layout>
                <c:manualLayout>
                  <c:x val="-4.2970558900010704E-3"/>
                  <c:y val="8.2503214744963514E-4"/>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A196-4CC1-8E32-B4C3E9D11D08}"/>
                </c:ext>
                <c:ext xmlns:c15="http://schemas.microsoft.com/office/drawing/2012/chart" uri="{CE6537A1-D6FC-4f65-9D91-7224C49458BB}">
                  <c15:layout/>
                </c:ext>
              </c:extLst>
            </c:dLbl>
            <c:dLbl>
              <c:idx val="3"/>
              <c:layout>
                <c:manualLayout>
                  <c:x val="-2.0052211461163826E-3"/>
                  <c:y val="7.5175194680399777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A196-4CC1-8E32-B4C3E9D11D08}"/>
                </c:ext>
                <c:ext xmlns:c15="http://schemas.microsoft.com/office/drawing/2012/chart" uri="{CE6537A1-D6FC-4f65-9D91-7224C49458BB}">
                  <c15:layout/>
                </c:ext>
              </c:extLst>
            </c:dLbl>
            <c:dLbl>
              <c:idx val="4"/>
              <c:layout>
                <c:manualLayout>
                  <c:x val="-1.0853400064118556E-3"/>
                  <c:y val="1.43086155165023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A196-4CC1-8E32-B4C3E9D11D08}"/>
                </c:ext>
                <c:ext xmlns:c15="http://schemas.microsoft.com/office/drawing/2012/chart" uri="{CE6537A1-D6FC-4f65-9D91-7224C49458BB}">
                  <c15:layout/>
                </c:ext>
              </c:extLst>
            </c:dLbl>
            <c:dLbl>
              <c:idx val="5"/>
              <c:layout>
                <c:manualLayout>
                  <c:x val="8.7058739714317279E-3"/>
                  <c:y val="-1.8923274753536233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A196-4CC1-8E32-B4C3E9D11D08}"/>
                </c:ext>
                <c:ext xmlns:c15="http://schemas.microsoft.com/office/drawing/2012/chart" uri="{CE6537A1-D6FC-4f65-9D91-7224C49458BB}">
                  <c15:layout/>
                </c:ext>
              </c:extLst>
            </c:dLbl>
            <c:spPr>
              <a:noFill/>
              <a:ln>
                <a:noFill/>
              </a:ln>
              <a:effectLst/>
            </c:spPr>
            <c:txPr>
              <a:bodyPr/>
              <a:lstStyle/>
              <a:p>
                <a:pPr>
                  <a:defRPr sz="1600" b="1">
                    <a:solidFill>
                      <a:srgbClr val="FFC2AF"/>
                    </a:solidFill>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Лист1!$A$2:$A$8</c:f>
              <c:strCache>
                <c:ptCount val="7"/>
                <c:pt idx="0">
                  <c:v>НЕНАЛОГОВЫЕ 
ДОХОДЫ 
ВСЕГО</c:v>
                </c:pt>
                <c:pt idx="1">
                  <c:v>Доходы от использования имущества, находящегося в государственной и муниципальной собственности</c:v>
                </c:pt>
                <c:pt idx="2">
                  <c:v>Доходы от оказания платных услуг (работ) и компенсации затрат государства</c:v>
                </c:pt>
                <c:pt idx="3">
                  <c:v>Доходы от продажи материальных и нематериальных активов</c:v>
                </c:pt>
                <c:pt idx="4">
                  <c:v>Штрафы, санкции, возмещение ущерба</c:v>
                </c:pt>
                <c:pt idx="5">
                  <c:v>Платежи при пользовании природными ресурсами</c:v>
                </c:pt>
                <c:pt idx="6">
                  <c:v>Прочие 
неналоговые 
доходы</c:v>
                </c:pt>
              </c:strCache>
            </c:strRef>
          </c:cat>
          <c:val>
            <c:numRef>
              <c:f>Лист1!$B$2:$B$8</c:f>
              <c:numCache>
                <c:formatCode>General</c:formatCode>
                <c:ptCount val="7"/>
                <c:pt idx="0">
                  <c:v>24626</c:v>
                </c:pt>
                <c:pt idx="1">
                  <c:v>2658</c:v>
                </c:pt>
                <c:pt idx="2">
                  <c:v>2170</c:v>
                </c:pt>
                <c:pt idx="3">
                  <c:v>3169</c:v>
                </c:pt>
                <c:pt idx="4">
                  <c:v>812</c:v>
                </c:pt>
                <c:pt idx="5">
                  <c:v>581</c:v>
                </c:pt>
                <c:pt idx="6">
                  <c:v>15236</c:v>
                </c:pt>
              </c:numCache>
            </c:numRef>
          </c:val>
          <c:extLst xmlns:c16r2="http://schemas.microsoft.com/office/drawing/2015/06/chart">
            <c:ext xmlns:c16="http://schemas.microsoft.com/office/drawing/2014/chart" uri="{C3380CC4-5D6E-409C-BE32-E72D297353CC}">
              <c16:uniqueId val="{00000006-A196-4CC1-8E32-B4C3E9D11D08}"/>
            </c:ext>
          </c:extLst>
        </c:ser>
        <c:ser>
          <c:idx val="1"/>
          <c:order val="1"/>
          <c:tx>
            <c:strRef>
              <c:f>Лист1!$C$1</c:f>
              <c:strCache>
                <c:ptCount val="1"/>
                <c:pt idx="0">
                  <c:v>Исполнено</c:v>
                </c:pt>
              </c:strCache>
            </c:strRef>
          </c:tx>
          <c:spPr>
            <a:solidFill>
              <a:srgbClr val="00FF00"/>
            </a:solidFill>
            <a:ln>
              <a:solidFill>
                <a:srgbClr val="339966"/>
              </a:solidFill>
            </a:ln>
          </c:spPr>
          <c:invertIfNegative val="0"/>
          <c:dLbls>
            <c:dLbl>
              <c:idx val="0"/>
              <c:layout>
                <c:manualLayout>
                  <c:x val="4.2308223203790171E-2"/>
                  <c:y val="-1.034410630090013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A196-4CC1-8E32-B4C3E9D11D08}"/>
                </c:ext>
                <c:ext xmlns:c15="http://schemas.microsoft.com/office/drawing/2012/chart" uri="{CE6537A1-D6FC-4f65-9D91-7224C49458BB}">
                  <c15:layout/>
                </c:ext>
              </c:extLst>
            </c:dLbl>
            <c:dLbl>
              <c:idx val="1"/>
              <c:layout>
                <c:manualLayout>
                  <c:x val="1.9323913332861743E-2"/>
                  <c:y val="-1.636937850772396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A196-4CC1-8E32-B4C3E9D11D08}"/>
                </c:ext>
                <c:ext xmlns:c15="http://schemas.microsoft.com/office/drawing/2012/chart" uri="{CE6537A1-D6FC-4f65-9D91-7224C49458BB}">
                  <c15:layout/>
                </c:ext>
              </c:extLst>
            </c:dLbl>
            <c:dLbl>
              <c:idx val="2"/>
              <c:layout>
                <c:manualLayout>
                  <c:x val="1.85123383678268E-2"/>
                  <c:y val="-1.678868409772817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A196-4CC1-8E32-B4C3E9D11D08}"/>
                </c:ext>
                <c:ext xmlns:c15="http://schemas.microsoft.com/office/drawing/2012/chart" uri="{CE6537A1-D6FC-4f65-9D91-7224C49458BB}">
                  <c15:layout/>
                </c:ext>
              </c:extLst>
            </c:dLbl>
            <c:dLbl>
              <c:idx val="3"/>
              <c:layout>
                <c:manualLayout>
                  <c:x val="2.8451492537313446E-2"/>
                  <c:y val="-6.5819117016716741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A196-4CC1-8E32-B4C3E9D11D08}"/>
                </c:ext>
                <c:ext xmlns:c15="http://schemas.microsoft.com/office/drawing/2012/chart" uri="{CE6537A1-D6FC-4f65-9D91-7224C49458BB}">
                  <c15:layout/>
                </c:ext>
              </c:extLst>
            </c:dLbl>
            <c:dLbl>
              <c:idx val="4"/>
              <c:layout>
                <c:manualLayout>
                  <c:x val="2.2904636920384951E-2"/>
                  <c:y val="-7.9008279911059933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A196-4CC1-8E32-B4C3E9D11D08}"/>
                </c:ext>
                <c:ext xmlns:c15="http://schemas.microsoft.com/office/drawing/2012/chart" uri="{CE6537A1-D6FC-4f65-9D91-7224C49458BB}">
                  <c15:layout/>
                </c:ext>
              </c:extLst>
            </c:dLbl>
            <c:dLbl>
              <c:idx val="5"/>
              <c:layout>
                <c:manualLayout>
                  <c:x val="1.2855768888255723E-2"/>
                  <c:y val="-1.112850407201029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A196-4CC1-8E32-B4C3E9D11D08}"/>
                </c:ext>
                <c:ext xmlns:c15="http://schemas.microsoft.com/office/drawing/2012/chart" uri="{CE6537A1-D6FC-4f65-9D91-7224C49458BB}">
                  <c15:layout/>
                </c:ext>
              </c:extLst>
            </c:dLbl>
            <c:dLbl>
              <c:idx val="6"/>
              <c:layout>
                <c:manualLayout>
                  <c:x val="2.0751478288747193E-2"/>
                  <c:y val="1.049875696528075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A196-4CC1-8E32-B4C3E9D11D08}"/>
                </c:ext>
                <c:ext xmlns:c15="http://schemas.microsoft.com/office/drawing/2012/chart" uri="{CE6537A1-D6FC-4f65-9D91-7224C49458BB}">
                  <c15:layout/>
                </c:ext>
              </c:extLst>
            </c:dLbl>
            <c:spPr>
              <a:noFill/>
              <a:ln>
                <a:noFill/>
              </a:ln>
              <a:effectLst/>
            </c:spPr>
            <c:txPr>
              <a:bodyPr/>
              <a:lstStyle/>
              <a:p>
                <a:pPr>
                  <a:defRPr sz="1600" b="1">
                    <a:ln>
                      <a:noFill/>
                    </a:ln>
                    <a:solidFill>
                      <a:srgbClr val="99FF66"/>
                    </a:solidFill>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Лист1!$A$2:$A$8</c:f>
              <c:strCache>
                <c:ptCount val="7"/>
                <c:pt idx="0">
                  <c:v>НЕНАЛОГОВЫЕ 
ДОХОДЫ 
ВСЕГО</c:v>
                </c:pt>
                <c:pt idx="1">
                  <c:v>Доходы от использования имущества, находящегося в государственной и муниципальной собственности</c:v>
                </c:pt>
                <c:pt idx="2">
                  <c:v>Доходы от оказания платных услуг (работ) и компенсации затрат государства</c:v>
                </c:pt>
                <c:pt idx="3">
                  <c:v>Доходы от продажи материальных и нематериальных активов</c:v>
                </c:pt>
                <c:pt idx="4">
                  <c:v>Штрафы, санкции, возмещение ущерба</c:v>
                </c:pt>
                <c:pt idx="5">
                  <c:v>Платежи при пользовании природными ресурсами</c:v>
                </c:pt>
                <c:pt idx="6">
                  <c:v>Прочие 
неналоговые 
доходы</c:v>
                </c:pt>
              </c:strCache>
            </c:strRef>
          </c:cat>
          <c:val>
            <c:numRef>
              <c:f>Лист1!$C$2:$C$8</c:f>
              <c:numCache>
                <c:formatCode>General</c:formatCode>
                <c:ptCount val="7"/>
                <c:pt idx="0">
                  <c:v>25265</c:v>
                </c:pt>
                <c:pt idx="1">
                  <c:v>2668</c:v>
                </c:pt>
                <c:pt idx="2">
                  <c:v>2168</c:v>
                </c:pt>
                <c:pt idx="3">
                  <c:v>3169</c:v>
                </c:pt>
                <c:pt idx="4">
                  <c:v>814</c:v>
                </c:pt>
                <c:pt idx="5">
                  <c:v>581</c:v>
                </c:pt>
                <c:pt idx="6">
                  <c:v>15866</c:v>
                </c:pt>
              </c:numCache>
            </c:numRef>
          </c:val>
          <c:extLst xmlns:c16r2="http://schemas.microsoft.com/office/drawing/2015/06/chart">
            <c:ext xmlns:c16="http://schemas.microsoft.com/office/drawing/2014/chart" uri="{C3380CC4-5D6E-409C-BE32-E72D297353CC}">
              <c16:uniqueId val="{0000000E-A196-4CC1-8E32-B4C3E9D11D08}"/>
            </c:ext>
          </c:extLst>
        </c:ser>
        <c:ser>
          <c:idx val="2"/>
          <c:order val="2"/>
          <c:tx>
            <c:strRef>
              <c:f>Лист1!$D$1</c:f>
              <c:strCache>
                <c:ptCount val="1"/>
                <c:pt idx="0">
                  <c:v>Ряд 3</c:v>
                </c:pt>
              </c:strCache>
            </c:strRef>
          </c:tx>
          <c:invertIfNegative val="0"/>
          <c:cat>
            <c:strRef>
              <c:f>Лист1!$A$2:$A$8</c:f>
              <c:strCache>
                <c:ptCount val="7"/>
                <c:pt idx="0">
                  <c:v>НЕНАЛОГОВЫЕ 
ДОХОДЫ 
ВСЕГО</c:v>
                </c:pt>
                <c:pt idx="1">
                  <c:v>Доходы от использования имущества, находящегося в государственной и муниципальной собственности</c:v>
                </c:pt>
                <c:pt idx="2">
                  <c:v>Доходы от оказания платных услуг (работ) и компенсации затрат государства</c:v>
                </c:pt>
                <c:pt idx="3">
                  <c:v>Доходы от продажи материальных и нематериальных активов</c:v>
                </c:pt>
                <c:pt idx="4">
                  <c:v>Штрафы, санкции, возмещение ущерба</c:v>
                </c:pt>
                <c:pt idx="5">
                  <c:v>Платежи при пользовании природными ресурсами</c:v>
                </c:pt>
                <c:pt idx="6">
                  <c:v>Прочие 
неналоговые 
доходы</c:v>
                </c:pt>
              </c:strCache>
            </c:strRef>
          </c:cat>
          <c:val>
            <c:numRef>
              <c:f>Лист1!$D$2:$D$8</c:f>
            </c:numRef>
          </c:val>
          <c:shape val="cylinder"/>
          <c:extLst xmlns:c16r2="http://schemas.microsoft.com/office/drawing/2015/06/chart">
            <c:ext xmlns:c16="http://schemas.microsoft.com/office/drawing/2014/chart" uri="{C3380CC4-5D6E-409C-BE32-E72D297353CC}">
              <c16:uniqueId val="{0000000F-A196-4CC1-8E32-B4C3E9D11D08}"/>
            </c:ext>
          </c:extLst>
        </c:ser>
        <c:dLbls>
          <c:showLegendKey val="0"/>
          <c:showVal val="0"/>
          <c:showCatName val="0"/>
          <c:showSerName val="0"/>
          <c:showPercent val="0"/>
          <c:showBubbleSize val="0"/>
        </c:dLbls>
        <c:gapWidth val="150"/>
        <c:shape val="pyramid"/>
        <c:axId val="315788656"/>
        <c:axId val="318776200"/>
        <c:axId val="0"/>
      </c:bar3DChart>
      <c:catAx>
        <c:axId val="315788656"/>
        <c:scaling>
          <c:orientation val="minMax"/>
        </c:scaling>
        <c:delete val="0"/>
        <c:axPos val="b"/>
        <c:numFmt formatCode="General" sourceLinked="0"/>
        <c:majorTickMark val="out"/>
        <c:minorTickMark val="none"/>
        <c:tickLblPos val="nextTo"/>
        <c:txPr>
          <a:bodyPr rot="0"/>
          <a:lstStyle/>
          <a:p>
            <a:pPr>
              <a:defRPr sz="750" b="1">
                <a:solidFill>
                  <a:schemeClr val="tx1"/>
                </a:solidFill>
                <a:effectLst/>
                <a:latin typeface="Times New Roman" panose="02020603050405020304" pitchFamily="18" charset="0"/>
                <a:cs typeface="Times New Roman" panose="02020603050405020304" pitchFamily="18" charset="0"/>
              </a:defRPr>
            </a:pPr>
            <a:endParaRPr lang="ru-RU"/>
          </a:p>
        </c:txPr>
        <c:crossAx val="318776200"/>
        <c:crosses val="autoZero"/>
        <c:auto val="1"/>
        <c:lblAlgn val="ctr"/>
        <c:lblOffset val="100"/>
        <c:noMultiLvlLbl val="0"/>
      </c:catAx>
      <c:valAx>
        <c:axId val="318776200"/>
        <c:scaling>
          <c:orientation val="minMax"/>
        </c:scaling>
        <c:delete val="1"/>
        <c:axPos val="l"/>
        <c:numFmt formatCode="General" sourceLinked="1"/>
        <c:majorTickMark val="out"/>
        <c:minorTickMark val="none"/>
        <c:tickLblPos val="nextTo"/>
        <c:crossAx val="315788656"/>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1"/>
    </c:view3D>
    <c:floor>
      <c:thickness val="0"/>
      <c:spPr>
        <a:ln>
          <a:solidFill>
            <a:srgbClr val="009999"/>
          </a:solidFill>
        </a:ln>
      </c:spPr>
    </c:floor>
    <c:sideWall>
      <c:thickness val="0"/>
    </c:sideWall>
    <c:backWall>
      <c:thickness val="0"/>
    </c:backWall>
    <c:plotArea>
      <c:layout>
        <c:manualLayout>
          <c:layoutTarget val="inner"/>
          <c:xMode val="edge"/>
          <c:yMode val="edge"/>
          <c:x val="0.11763948970947669"/>
          <c:y val="2.7566052718989702E-2"/>
          <c:w val="0.5220379319993248"/>
          <c:h val="0.76847036286091652"/>
        </c:manualLayout>
      </c:layout>
      <c:bar3DChart>
        <c:barDir val="col"/>
        <c:grouping val="stacked"/>
        <c:varyColors val="0"/>
        <c:ser>
          <c:idx val="0"/>
          <c:order val="0"/>
          <c:tx>
            <c:strRef>
              <c:f>Лист1!$B$1</c:f>
              <c:strCache>
                <c:ptCount val="1"/>
                <c:pt idx="0">
                  <c:v>Столбец1</c:v>
                </c:pt>
              </c:strCache>
            </c:strRef>
          </c:tx>
          <c:spPr>
            <a:gradFill flip="none" rotWithShape="1">
              <a:gsLst>
                <a:gs pos="0">
                  <a:srgbClr val="00FF00">
                    <a:shade val="30000"/>
                    <a:satMod val="115000"/>
                  </a:srgbClr>
                </a:gs>
                <a:gs pos="50000">
                  <a:srgbClr val="00FF00">
                    <a:shade val="67500"/>
                    <a:satMod val="115000"/>
                  </a:srgbClr>
                </a:gs>
                <a:gs pos="100000">
                  <a:srgbClr val="00FF00">
                    <a:shade val="100000"/>
                    <a:satMod val="115000"/>
                  </a:srgbClr>
                </a:gs>
              </a:gsLst>
              <a:lin ang="16200000" scaled="1"/>
              <a:tileRect/>
            </a:gradFill>
          </c:spPr>
          <c:invertIfNegative val="0"/>
          <c:dLbls>
            <c:dLbl>
              <c:idx val="0"/>
              <c:layout>
                <c:manualLayout>
                  <c:x val="1.9118668898404582E-2"/>
                  <c:y val="-2.9042738805246941E-2"/>
                </c:manualLayout>
              </c:layout>
              <c:spPr/>
              <c:txPr>
                <a:bodyPr/>
                <a:lstStyle/>
                <a:p>
                  <a:pPr>
                    <a:defRPr sz="1400" b="1">
                      <a:ln>
                        <a:noFill/>
                      </a:ln>
                      <a:solidFill>
                        <a:srgbClr val="FF0000"/>
                      </a:solidFill>
                      <a:effectLst/>
                    </a:defRPr>
                  </a:pPr>
                  <a:endParaRPr lang="ru-RU"/>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42D0-4498-B2A5-AB7BC852B7F0}"/>
                </c:ext>
                <c:ext xmlns:c15="http://schemas.microsoft.com/office/drawing/2012/chart" uri="{CE6537A1-D6FC-4f65-9D91-7224C49458BB}">
                  <c15:layout/>
                </c:ext>
              </c:extLst>
            </c:dLbl>
            <c:dLbl>
              <c:idx val="1"/>
              <c:layout>
                <c:manualLayout>
                  <c:x val="1.6464843282023897E-2"/>
                  <c:y val="2.9620274321523282E-2"/>
                </c:manualLayout>
              </c:layout>
              <c:spPr/>
              <c:txPr>
                <a:bodyPr/>
                <a:lstStyle/>
                <a:p>
                  <a:pPr>
                    <a:defRPr sz="1400" b="1">
                      <a:ln>
                        <a:noFill/>
                      </a:ln>
                      <a:solidFill>
                        <a:srgbClr val="FF0000"/>
                      </a:solidFill>
                      <a:effectLst/>
                    </a:defRPr>
                  </a:pPr>
                  <a:endParaRPr lang="ru-RU"/>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42D0-4498-B2A5-AB7BC852B7F0}"/>
                </c:ext>
                <c:ext xmlns:c15="http://schemas.microsoft.com/office/drawing/2012/chart" uri="{CE6537A1-D6FC-4f65-9D91-7224C49458BB}">
                  <c15:layout/>
                </c:ext>
              </c:extLst>
            </c:dLbl>
            <c:spPr>
              <a:noFill/>
              <a:ln>
                <a:noFill/>
              </a:ln>
              <a:effectLst/>
            </c:spPr>
            <c:txPr>
              <a:bodyPr/>
              <a:lstStyle/>
              <a:p>
                <a:pPr>
                  <a:defRPr sz="1400" b="1">
                    <a:ln>
                      <a:noFill/>
                    </a:ln>
                    <a:solidFill>
                      <a:srgbClr val="FF0000"/>
                    </a:solidFill>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Лист1!$A$2:$A$4</c:f>
              <c:strCache>
                <c:ptCount val="3"/>
                <c:pt idx="0">
                  <c:v> 2020 год</c:v>
                </c:pt>
                <c:pt idx="1">
                  <c:v>2021 год</c:v>
                </c:pt>
                <c:pt idx="2">
                  <c:v>2022 год</c:v>
                </c:pt>
              </c:strCache>
            </c:strRef>
          </c:cat>
          <c:val>
            <c:numRef>
              <c:f>Лист1!$B$2:$B$4</c:f>
              <c:numCache>
                <c:formatCode>General</c:formatCode>
                <c:ptCount val="3"/>
                <c:pt idx="0">
                  <c:v>8531</c:v>
                </c:pt>
                <c:pt idx="1">
                  <c:v>8855</c:v>
                </c:pt>
                <c:pt idx="2">
                  <c:v>25265</c:v>
                </c:pt>
              </c:numCache>
            </c:numRef>
          </c:val>
          <c:extLst xmlns:c16r2="http://schemas.microsoft.com/office/drawing/2015/06/chart">
            <c:ext xmlns:c16="http://schemas.microsoft.com/office/drawing/2014/chart" uri="{C3380CC4-5D6E-409C-BE32-E72D297353CC}">
              <c16:uniqueId val="{00000002-42D0-4498-B2A5-AB7BC852B7F0}"/>
            </c:ext>
          </c:extLst>
        </c:ser>
        <c:dLbls>
          <c:showLegendKey val="0"/>
          <c:showVal val="0"/>
          <c:showCatName val="0"/>
          <c:showSerName val="0"/>
          <c:showPercent val="0"/>
          <c:showBubbleSize val="0"/>
        </c:dLbls>
        <c:gapWidth val="150"/>
        <c:shape val="box"/>
        <c:axId val="318776984"/>
        <c:axId val="318777376"/>
        <c:axId val="0"/>
      </c:bar3DChart>
      <c:catAx>
        <c:axId val="318776984"/>
        <c:scaling>
          <c:orientation val="minMax"/>
        </c:scaling>
        <c:delete val="0"/>
        <c:axPos val="b"/>
        <c:numFmt formatCode="General" sourceLinked="0"/>
        <c:majorTickMark val="out"/>
        <c:minorTickMark val="none"/>
        <c:tickLblPos val="nextTo"/>
        <c:txPr>
          <a:bodyPr/>
          <a:lstStyle/>
          <a:p>
            <a:pPr>
              <a:defRPr sz="1000" b="1">
                <a:solidFill>
                  <a:srgbClr val="FFC000"/>
                </a:solidFill>
                <a:effectLst>
                  <a:outerShdw blurRad="38100" dist="38100" dir="2700000" algn="tl">
                    <a:srgbClr val="000000">
                      <a:alpha val="43137"/>
                    </a:srgbClr>
                  </a:outerShdw>
                </a:effectLst>
                <a:latin typeface="Lucida Handwriting" pitchFamily="66" charset="0"/>
              </a:defRPr>
            </a:pPr>
            <a:endParaRPr lang="ru-RU"/>
          </a:p>
        </c:txPr>
        <c:crossAx val="318777376"/>
        <c:crosses val="autoZero"/>
        <c:auto val="1"/>
        <c:lblAlgn val="ctr"/>
        <c:lblOffset val="100"/>
        <c:noMultiLvlLbl val="0"/>
      </c:catAx>
      <c:valAx>
        <c:axId val="318777376"/>
        <c:scaling>
          <c:orientation val="minMax"/>
        </c:scaling>
        <c:delete val="1"/>
        <c:axPos val="l"/>
        <c:numFmt formatCode="General" sourceLinked="1"/>
        <c:majorTickMark val="out"/>
        <c:minorTickMark val="none"/>
        <c:tickLblPos val="nextTo"/>
        <c:crossAx val="318776984"/>
        <c:crosses val="autoZero"/>
        <c:crossBetween val="between"/>
      </c:valAx>
    </c:plotArea>
    <c:plotVisOnly val="1"/>
    <c:dispBlanksAs val="gap"/>
    <c:showDLblsOverMax val="0"/>
  </c:chart>
  <c:txPr>
    <a:bodyPr/>
    <a:lstStyle/>
    <a:p>
      <a:pPr>
        <a:defRPr sz="1800"/>
      </a:pPr>
      <a:endParaRPr lang="ru-RU"/>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20"/>
      <c:rotY val="40"/>
      <c:depthPercent val="130"/>
      <c:rAngAx val="1"/>
    </c:view3D>
    <c:floor>
      <c:thickness val="0"/>
    </c:floor>
    <c:sideWall>
      <c:thickness val="0"/>
    </c:sideWall>
    <c:backWall>
      <c:thickness val="0"/>
    </c:backWall>
    <c:plotArea>
      <c:layout>
        <c:manualLayout>
          <c:layoutTarget val="inner"/>
          <c:xMode val="edge"/>
          <c:yMode val="edge"/>
          <c:x val="0.10327806300997484"/>
          <c:y val="3.2688898197143143E-2"/>
          <c:w val="0.88095138108075133"/>
          <c:h val="0.90244740598900652"/>
        </c:manualLayout>
      </c:layout>
      <c:bar3DChart>
        <c:barDir val="col"/>
        <c:grouping val="standard"/>
        <c:varyColors val="0"/>
        <c:ser>
          <c:idx val="0"/>
          <c:order val="0"/>
          <c:tx>
            <c:strRef>
              <c:f>Лист1!$B$1</c:f>
              <c:strCache>
                <c:ptCount val="1"/>
                <c:pt idx="0">
                  <c:v> 2020 год</c:v>
                </c:pt>
              </c:strCache>
            </c:strRef>
          </c:tx>
          <c:spPr>
            <a:solidFill>
              <a:srgbClr val="CC66FF"/>
            </a:solidFill>
          </c:spPr>
          <c:invertIfNegative val="0"/>
          <c:dLbls>
            <c:dLbl>
              <c:idx val="0"/>
              <c:layout>
                <c:manualLayout>
                  <c:x val="-7.1684345042152655E-3"/>
                  <c:y val="-8.685171096160918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4931-438F-9C41-57C6ABFD3AF2}"/>
                </c:ext>
                <c:ext xmlns:c15="http://schemas.microsoft.com/office/drawing/2012/chart" uri="{CE6537A1-D6FC-4f65-9D91-7224C49458BB}">
                  <c15:layout/>
                </c:ext>
              </c:extLst>
            </c:dLbl>
            <c:dLbl>
              <c:idx val="1"/>
              <c:layout>
                <c:manualLayout>
                  <c:x val="1.7204242810116635E-2"/>
                  <c:y val="3.4740513416708696E-2"/>
                </c:manualLayout>
              </c:layout>
              <c:tx>
                <c:rich>
                  <a:bodyPr/>
                  <a:lstStyle/>
                  <a:p>
                    <a:r>
                      <a:rPr lang="en-US" sz="1600" dirty="0">
                        <a:solidFill>
                          <a:schemeClr val="tx1"/>
                        </a:solidFill>
                        <a:effectLst>
                          <a:outerShdw blurRad="38100" dist="38100" dir="2700000" algn="tl">
                            <a:srgbClr val="000000">
                              <a:alpha val="43137"/>
                            </a:srgbClr>
                          </a:outerShdw>
                        </a:effectLst>
                      </a:rPr>
                      <a:t>4641</a:t>
                    </a:r>
                    <a:endParaRPr lang="en-US" dirty="0">
                      <a:solidFill>
                        <a:srgbClr val="FFFF00"/>
                      </a:solidFill>
                    </a:endParaRP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4931-438F-9C41-57C6ABFD3AF2}"/>
                </c:ext>
                <c:ext xmlns:c15="http://schemas.microsoft.com/office/drawing/2012/chart" uri="{CE6537A1-D6FC-4f65-9D91-7224C49458BB}">
                  <c15:layout/>
                </c:ext>
              </c:extLst>
            </c:dLbl>
            <c:dLbl>
              <c:idx val="2"/>
              <c:layout>
                <c:manualLayout>
                  <c:x val="1.5770555909273589E-2"/>
                  <c:y val="4.059992648378795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4931-438F-9C41-57C6ABFD3AF2}"/>
                </c:ext>
                <c:ext xmlns:c15="http://schemas.microsoft.com/office/drawing/2012/chart" uri="{CE6537A1-D6FC-4f65-9D91-7224C49458BB}">
                  <c15:layout/>
                </c:ext>
              </c:extLst>
            </c:dLbl>
            <c:dLbl>
              <c:idx val="3"/>
              <c:layout>
                <c:manualLayout>
                  <c:x val="4.1666666666666683E-3"/>
                  <c:y val="4.068906558789024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4931-438F-9C41-57C6ABFD3AF2}"/>
                </c:ext>
                <c:ext xmlns:c15="http://schemas.microsoft.com/office/drawing/2012/chart" uri="{CE6537A1-D6FC-4f65-9D91-7224C49458BB}">
                  <c15:layout/>
                </c:ext>
              </c:extLst>
            </c:dLbl>
            <c:dLbl>
              <c:idx val="4"/>
              <c:layout>
                <c:manualLayout>
                  <c:x val="-7.302772095711587E-3"/>
                  <c:y val="1.037997623545704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4931-438F-9C41-57C6ABFD3AF2}"/>
                </c:ext>
                <c:ext xmlns:c15="http://schemas.microsoft.com/office/drawing/2012/chart" uri="{CE6537A1-D6FC-4f65-9D91-7224C49458BB}">
                  <c15:layout/>
                </c:ext>
              </c:extLst>
            </c:dLbl>
            <c:dLbl>
              <c:idx val="5"/>
              <c:layout>
                <c:manualLayout>
                  <c:x val="-7.1238434549370797E-3"/>
                  <c:y val="1.868662432360811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4931-438F-9C41-57C6ABFD3AF2}"/>
                </c:ext>
                <c:ext xmlns:c15="http://schemas.microsoft.com/office/drawing/2012/chart" uri="{CE6537A1-D6FC-4f65-9D91-7224C49458BB}">
                  <c15:layout/>
                </c:ext>
              </c:extLst>
            </c:dLbl>
            <c:dLbl>
              <c:idx val="6"/>
              <c:layout>
                <c:manualLayout>
                  <c:x val="2.6882193834468996E-3"/>
                  <c:y val="1.91545635616040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4931-438F-9C41-57C6ABFD3AF2}"/>
                </c:ext>
                <c:ext xmlns:c15="http://schemas.microsoft.com/office/drawing/2012/chart" uri="{CE6537A1-D6FC-4f65-9D91-7224C49458BB}">
                  <c15:layout/>
                </c:ext>
              </c:extLst>
            </c:dLbl>
            <c:spPr>
              <a:noFill/>
              <a:ln>
                <a:noFill/>
              </a:ln>
              <a:effectLst/>
            </c:spPr>
            <c:txPr>
              <a:bodyPr/>
              <a:lstStyle/>
              <a:p>
                <a:pPr>
                  <a:defRPr sz="1600" b="1">
                    <a:solidFill>
                      <a:schemeClr val="tx1"/>
                    </a:solidFill>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Лист1!$A$2:$A$9</c:f>
              <c:strCache>
                <c:ptCount val="7"/>
                <c:pt idx="0">
                  <c:v>НЕНАЛОГОВЫЕ 
ДОХОДЫ 
ВСЕГО</c:v>
                </c:pt>
                <c:pt idx="1">
                  <c:v>Доходы 
от продажи 
активов</c:v>
                </c:pt>
                <c:pt idx="2">
                  <c:v>Доходы 
от использования 
имущества</c:v>
                </c:pt>
                <c:pt idx="3">
                  <c:v>Доходы 
от оказания 
платных услуг</c:v>
                </c:pt>
                <c:pt idx="4">
                  <c:v>Штрафы</c:v>
                </c:pt>
                <c:pt idx="5">
                  <c:v>Платежи за
природные 
ресурсы</c:v>
                </c:pt>
                <c:pt idx="6">
                  <c:v>Прочие 
неналоговые 
доходы</c:v>
                </c:pt>
              </c:strCache>
            </c:strRef>
          </c:cat>
          <c:val>
            <c:numRef>
              <c:f>Лист1!$B$2:$B$9</c:f>
              <c:numCache>
                <c:formatCode>General</c:formatCode>
                <c:ptCount val="8"/>
                <c:pt idx="0">
                  <c:v>8531</c:v>
                </c:pt>
                <c:pt idx="1">
                  <c:v>3680</c:v>
                </c:pt>
                <c:pt idx="2">
                  <c:v>2441</c:v>
                </c:pt>
                <c:pt idx="3">
                  <c:v>1987</c:v>
                </c:pt>
                <c:pt idx="4">
                  <c:v>334</c:v>
                </c:pt>
                <c:pt idx="5">
                  <c:v>103</c:v>
                </c:pt>
                <c:pt idx="6">
                  <c:v>-14</c:v>
                </c:pt>
              </c:numCache>
            </c:numRef>
          </c:val>
          <c:extLst xmlns:c16r2="http://schemas.microsoft.com/office/drawing/2015/06/chart">
            <c:ext xmlns:c16="http://schemas.microsoft.com/office/drawing/2014/chart" uri="{C3380CC4-5D6E-409C-BE32-E72D297353CC}">
              <c16:uniqueId val="{00000007-4931-438F-9C41-57C6ABFD3AF2}"/>
            </c:ext>
          </c:extLst>
        </c:ser>
        <c:ser>
          <c:idx val="1"/>
          <c:order val="1"/>
          <c:tx>
            <c:strRef>
              <c:f>Лист1!$C$1</c:f>
              <c:strCache>
                <c:ptCount val="1"/>
                <c:pt idx="0">
                  <c:v> 2021 год</c:v>
                </c:pt>
              </c:strCache>
            </c:strRef>
          </c:tx>
          <c:spPr>
            <a:solidFill>
              <a:srgbClr val="FFFF00"/>
            </a:solidFill>
          </c:spPr>
          <c:invertIfNegative val="0"/>
          <c:dLbls>
            <c:dLbl>
              <c:idx val="0"/>
              <c:layout>
                <c:manualLayout>
                  <c:x val="7.1684345042152915E-3"/>
                  <c:y val="-1.519904941828156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4931-438F-9C41-57C6ABFD3AF2}"/>
                </c:ext>
                <c:ext xmlns:c15="http://schemas.microsoft.com/office/drawing/2012/chart" uri="{CE6537A1-D6FC-4f65-9D91-7224C49458BB}">
                  <c15:layout/>
                </c:ext>
              </c:extLst>
            </c:dLbl>
            <c:dLbl>
              <c:idx val="1"/>
              <c:layout>
                <c:manualLayout>
                  <c:x val="7.9303205588443833E-3"/>
                  <c:y val="-4.9108829639001221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4931-438F-9C41-57C6ABFD3AF2}"/>
                </c:ext>
                <c:ext xmlns:c15="http://schemas.microsoft.com/office/drawing/2012/chart" uri="{CE6537A1-D6FC-4f65-9D91-7224C49458BB}">
                  <c15:layout/>
                </c:ext>
              </c:extLst>
            </c:dLbl>
            <c:dLbl>
              <c:idx val="2"/>
              <c:layout>
                <c:manualLayout>
                  <c:x val="1.8324437701224165E-2"/>
                  <c:y val="4.0857917097648381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4931-438F-9C41-57C6ABFD3AF2}"/>
                </c:ext>
                <c:ext xmlns:c15="http://schemas.microsoft.com/office/drawing/2012/chart" uri="{CE6537A1-D6FC-4f65-9D91-7224C49458BB}">
                  <c15:layout/>
                </c:ext>
              </c:extLst>
            </c:dLbl>
            <c:dLbl>
              <c:idx val="3"/>
              <c:layout>
                <c:manualLayout>
                  <c:x val="-3.0015985044500749E-3"/>
                  <c:y val="1.049965378993169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4931-438F-9C41-57C6ABFD3AF2}"/>
                </c:ext>
                <c:ext xmlns:c15="http://schemas.microsoft.com/office/drawing/2012/chart" uri="{CE6537A1-D6FC-4f65-9D91-7224C49458BB}">
                  <c15:layout/>
                </c:ext>
              </c:extLst>
            </c:dLbl>
            <c:dLbl>
              <c:idx val="4"/>
              <c:layout>
                <c:manualLayout>
                  <c:x val="-7.3922928604650108E-3"/>
                  <c:y val="-4.61049230216873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4931-438F-9C41-57C6ABFD3AF2}"/>
                </c:ext>
                <c:ext xmlns:c15="http://schemas.microsoft.com/office/drawing/2012/chart" uri="{CE6537A1-D6FC-4f65-9D91-7224C49458BB}">
                  <c15:layout/>
                </c:ext>
              </c:extLst>
            </c:dLbl>
            <c:dLbl>
              <c:idx val="5"/>
              <c:layout>
                <c:manualLayout>
                  <c:x val="2.5989243961581712E-3"/>
                  <c:y val="3.596310511963482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4931-438F-9C41-57C6ABFD3AF2}"/>
                </c:ext>
                <c:ext xmlns:c15="http://schemas.microsoft.com/office/drawing/2012/chart" uri="{CE6537A1-D6FC-4f65-9D91-7224C49458BB}">
                  <c15:layout/>
                </c:ext>
              </c:extLst>
            </c:dLbl>
            <c:dLbl>
              <c:idx val="6"/>
              <c:layout>
                <c:manualLayout>
                  <c:x val="7.1685473929476171E-3"/>
                  <c:y val="-8.9245262051022771E-5"/>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4931-438F-9C41-57C6ABFD3AF2}"/>
                </c:ext>
                <c:ext xmlns:c15="http://schemas.microsoft.com/office/drawing/2012/chart" uri="{CE6537A1-D6FC-4f65-9D91-7224C49458BB}">
                  <c15:layout/>
                </c:ext>
              </c:extLst>
            </c:dLbl>
            <c:spPr>
              <a:noFill/>
              <a:ln>
                <a:noFill/>
              </a:ln>
              <a:effectLst/>
            </c:spPr>
            <c:txPr>
              <a:bodyPr/>
              <a:lstStyle/>
              <a:p>
                <a:pPr>
                  <a:defRPr sz="1600" b="1">
                    <a:solidFill>
                      <a:schemeClr val="tx1"/>
                    </a:solidFill>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Лист1!$A$2:$A$9</c:f>
              <c:strCache>
                <c:ptCount val="7"/>
                <c:pt idx="0">
                  <c:v>НЕНАЛОГОВЫЕ 
ДОХОДЫ 
ВСЕГО</c:v>
                </c:pt>
                <c:pt idx="1">
                  <c:v>Доходы 
от продажи 
активов</c:v>
                </c:pt>
                <c:pt idx="2">
                  <c:v>Доходы 
от использования 
имущества</c:v>
                </c:pt>
                <c:pt idx="3">
                  <c:v>Доходы 
от оказания 
платных услуг</c:v>
                </c:pt>
                <c:pt idx="4">
                  <c:v>Штрафы</c:v>
                </c:pt>
                <c:pt idx="5">
                  <c:v>Платежи за
природные 
ресурсы</c:v>
                </c:pt>
                <c:pt idx="6">
                  <c:v>Прочие 
неналоговые 
доходы</c:v>
                </c:pt>
              </c:strCache>
            </c:strRef>
          </c:cat>
          <c:val>
            <c:numRef>
              <c:f>Лист1!$C$2:$C$9</c:f>
              <c:numCache>
                <c:formatCode>General</c:formatCode>
                <c:ptCount val="8"/>
                <c:pt idx="0">
                  <c:v>8855</c:v>
                </c:pt>
                <c:pt idx="1">
                  <c:v>3440</c:v>
                </c:pt>
                <c:pt idx="2">
                  <c:v>2779</c:v>
                </c:pt>
                <c:pt idx="3">
                  <c:v>2169</c:v>
                </c:pt>
                <c:pt idx="4">
                  <c:v>400</c:v>
                </c:pt>
                <c:pt idx="5">
                  <c:v>59</c:v>
                </c:pt>
                <c:pt idx="6">
                  <c:v>8</c:v>
                </c:pt>
              </c:numCache>
            </c:numRef>
          </c:val>
          <c:extLst xmlns:c16r2="http://schemas.microsoft.com/office/drawing/2015/06/chart">
            <c:ext xmlns:c16="http://schemas.microsoft.com/office/drawing/2014/chart" uri="{C3380CC4-5D6E-409C-BE32-E72D297353CC}">
              <c16:uniqueId val="{0000000F-4931-438F-9C41-57C6ABFD3AF2}"/>
            </c:ext>
          </c:extLst>
        </c:ser>
        <c:ser>
          <c:idx val="2"/>
          <c:order val="2"/>
          <c:tx>
            <c:strRef>
              <c:f>Лист1!$D$1</c:f>
              <c:strCache>
                <c:ptCount val="1"/>
                <c:pt idx="0">
                  <c:v> 2022 год</c:v>
                </c:pt>
              </c:strCache>
            </c:strRef>
          </c:tx>
          <c:spPr>
            <a:solidFill>
              <a:srgbClr val="009900"/>
            </a:solidFill>
          </c:spPr>
          <c:invertIfNegative val="0"/>
          <c:dLbls>
            <c:dLbl>
              <c:idx val="0"/>
              <c:layout>
                <c:manualLayout>
                  <c:x val="6.8816971240466596E-2"/>
                  <c:y val="-6.5138783221206894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0-4931-438F-9C41-57C6ABFD3AF2}"/>
                </c:ext>
                <c:ext xmlns:c15="http://schemas.microsoft.com/office/drawing/2012/chart" uri="{CE6537A1-D6FC-4f65-9D91-7224C49458BB}">
                  <c15:layout/>
                </c:ext>
              </c:extLst>
            </c:dLbl>
            <c:dLbl>
              <c:idx val="1"/>
              <c:layout>
                <c:manualLayout>
                  <c:x val="2.7240051116018009E-2"/>
                  <c:y val="-4.3425855480804547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1-4931-438F-9C41-57C6ABFD3AF2}"/>
                </c:ext>
                <c:ext xmlns:c15="http://schemas.microsoft.com/office/drawing/2012/chart" uri="{CE6537A1-D6FC-4f65-9D91-7224C49458BB}">
                  <c15:layout/>
                </c:ext>
              </c:extLst>
            </c:dLbl>
            <c:dLbl>
              <c:idx val="2"/>
              <c:layout>
                <c:manualLayout>
                  <c:x val="1.8637929710959691E-2"/>
                  <c:y val="-8.6851710961608347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2-4931-438F-9C41-57C6ABFD3AF2}"/>
                </c:ext>
                <c:ext xmlns:c15="http://schemas.microsoft.com/office/drawing/2012/chart" uri="{CE6537A1-D6FC-4f65-9D91-7224C49458BB}">
                  <c15:layout/>
                </c:ext>
              </c:extLst>
            </c:dLbl>
            <c:dLbl>
              <c:idx val="3"/>
              <c:layout>
                <c:manualLayout>
                  <c:x val="1.2903182107587481E-2"/>
                  <c:y val="-1.302775664424137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3-4931-438F-9C41-57C6ABFD3AF2}"/>
                </c:ext>
                <c:ext xmlns:c15="http://schemas.microsoft.com/office/drawing/2012/chart" uri="{CE6537A1-D6FC-4f65-9D91-7224C49458BB}">
                  <c15:layout/>
                </c:ext>
              </c:extLst>
            </c:dLbl>
            <c:dLbl>
              <c:idx val="6"/>
              <c:layout>
                <c:manualLayout>
                  <c:x val="3.1541111818547164E-2"/>
                  <c:y val="8.6851710961609145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4-4931-438F-9C41-57C6ABFD3AF2}"/>
                </c:ext>
                <c:ext xmlns:c15="http://schemas.microsoft.com/office/drawing/2012/chart" uri="{CE6537A1-D6FC-4f65-9D91-7224C49458BB}">
                  <c15:layout/>
                </c:ext>
              </c:extLst>
            </c:dLbl>
            <c:spPr>
              <a:noFill/>
              <a:ln>
                <a:noFill/>
              </a:ln>
              <a:effectLst/>
            </c:spPr>
            <c:txPr>
              <a:bodyPr/>
              <a:lstStyle/>
              <a:p>
                <a:pPr>
                  <a:defRPr sz="1600" b="1">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Лист1!$A$2:$A$9</c:f>
              <c:strCache>
                <c:ptCount val="7"/>
                <c:pt idx="0">
                  <c:v>НЕНАЛОГОВЫЕ 
ДОХОДЫ 
ВСЕГО</c:v>
                </c:pt>
                <c:pt idx="1">
                  <c:v>Доходы 
от продажи 
активов</c:v>
                </c:pt>
                <c:pt idx="2">
                  <c:v>Доходы 
от использования 
имущества</c:v>
                </c:pt>
                <c:pt idx="3">
                  <c:v>Доходы 
от оказания 
платных услуг</c:v>
                </c:pt>
                <c:pt idx="4">
                  <c:v>Штрафы</c:v>
                </c:pt>
                <c:pt idx="5">
                  <c:v>Платежи за
природные 
ресурсы</c:v>
                </c:pt>
                <c:pt idx="6">
                  <c:v>Прочие 
неналоговые 
доходы</c:v>
                </c:pt>
              </c:strCache>
            </c:strRef>
          </c:cat>
          <c:val>
            <c:numRef>
              <c:f>Лист1!$D$2:$D$9</c:f>
              <c:numCache>
                <c:formatCode>General</c:formatCode>
                <c:ptCount val="8"/>
                <c:pt idx="0">
                  <c:v>25265</c:v>
                </c:pt>
                <c:pt idx="1">
                  <c:v>3169</c:v>
                </c:pt>
                <c:pt idx="2">
                  <c:v>2668</c:v>
                </c:pt>
                <c:pt idx="3">
                  <c:v>2168</c:v>
                </c:pt>
                <c:pt idx="4">
                  <c:v>814</c:v>
                </c:pt>
                <c:pt idx="5">
                  <c:v>581</c:v>
                </c:pt>
                <c:pt idx="6">
                  <c:v>15866</c:v>
                </c:pt>
              </c:numCache>
            </c:numRef>
          </c:val>
          <c:extLst xmlns:c16r2="http://schemas.microsoft.com/office/drawing/2015/06/chart">
            <c:ext xmlns:c16="http://schemas.microsoft.com/office/drawing/2014/chart" uri="{C3380CC4-5D6E-409C-BE32-E72D297353CC}">
              <c16:uniqueId val="{00000015-4931-438F-9C41-57C6ABFD3AF2}"/>
            </c:ext>
          </c:extLst>
        </c:ser>
        <c:dLbls>
          <c:showLegendKey val="0"/>
          <c:showVal val="0"/>
          <c:showCatName val="0"/>
          <c:showSerName val="0"/>
          <c:showPercent val="0"/>
          <c:showBubbleSize val="0"/>
        </c:dLbls>
        <c:gapWidth val="150"/>
        <c:shape val="box"/>
        <c:axId val="319159608"/>
        <c:axId val="319160000"/>
        <c:axId val="315994264"/>
      </c:bar3DChart>
      <c:catAx>
        <c:axId val="319159608"/>
        <c:scaling>
          <c:orientation val="minMax"/>
        </c:scaling>
        <c:delete val="0"/>
        <c:axPos val="b"/>
        <c:numFmt formatCode="General" sourceLinked="0"/>
        <c:majorTickMark val="out"/>
        <c:minorTickMark val="none"/>
        <c:tickLblPos val="nextTo"/>
        <c:txPr>
          <a:bodyPr/>
          <a:lstStyle/>
          <a:p>
            <a:pPr>
              <a:defRPr sz="700" b="1" i="0">
                <a:effectLst>
                  <a:outerShdw blurRad="38100" dist="38100" dir="2700000" algn="tl">
                    <a:srgbClr val="000000">
                      <a:alpha val="43137"/>
                    </a:srgbClr>
                  </a:outerShdw>
                </a:effectLst>
              </a:defRPr>
            </a:pPr>
            <a:endParaRPr lang="ru-RU"/>
          </a:p>
        </c:txPr>
        <c:crossAx val="319160000"/>
        <c:crosses val="autoZero"/>
        <c:auto val="1"/>
        <c:lblAlgn val="ctr"/>
        <c:lblOffset val="100"/>
        <c:noMultiLvlLbl val="0"/>
      </c:catAx>
      <c:valAx>
        <c:axId val="319160000"/>
        <c:scaling>
          <c:orientation val="minMax"/>
        </c:scaling>
        <c:delete val="0"/>
        <c:axPos val="l"/>
        <c:numFmt formatCode="General" sourceLinked="1"/>
        <c:majorTickMark val="out"/>
        <c:minorTickMark val="none"/>
        <c:tickLblPos val="nextTo"/>
        <c:crossAx val="319159608"/>
        <c:crosses val="autoZero"/>
        <c:crossBetween val="between"/>
      </c:valAx>
      <c:serAx>
        <c:axId val="315994264"/>
        <c:scaling>
          <c:orientation val="minMax"/>
        </c:scaling>
        <c:delete val="0"/>
        <c:axPos val="b"/>
        <c:majorTickMark val="out"/>
        <c:minorTickMark val="none"/>
        <c:tickLblPos val="nextTo"/>
        <c:txPr>
          <a:bodyPr rot="0" vert="horz"/>
          <a:lstStyle/>
          <a:p>
            <a:pPr>
              <a:defRPr sz="1000" b="0">
                <a:effectLst>
                  <a:outerShdw blurRad="38100" dist="38100" dir="2700000" algn="tl">
                    <a:srgbClr val="000000">
                      <a:alpha val="43137"/>
                    </a:srgbClr>
                  </a:outerShdw>
                </a:effectLst>
              </a:defRPr>
            </a:pPr>
            <a:endParaRPr lang="ru-RU"/>
          </a:p>
        </c:txPr>
        <c:crossAx val="319160000"/>
        <c:crosses val="autoZero"/>
      </c:serAx>
    </c:plotArea>
    <c:legend>
      <c:legendPos val="b"/>
      <c:layout/>
      <c:overlay val="0"/>
      <c:txPr>
        <a:bodyPr/>
        <a:lstStyle/>
        <a:p>
          <a:pPr>
            <a:defRPr sz="2000">
              <a:effectLst>
                <a:outerShdw blurRad="38100" dist="38100" dir="2700000" algn="tl">
                  <a:srgbClr val="000000">
                    <a:alpha val="43137"/>
                  </a:srgbClr>
                </a:outerShdw>
              </a:effectLst>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0.1176394897094767"/>
          <c:y val="2.7566052718989702E-2"/>
          <c:w val="0.52203793199932491"/>
          <c:h val="0.76847036286091652"/>
        </c:manualLayout>
      </c:layout>
      <c:bar3DChart>
        <c:barDir val="col"/>
        <c:grouping val="stacked"/>
        <c:varyColors val="0"/>
        <c:ser>
          <c:idx val="0"/>
          <c:order val="0"/>
          <c:tx>
            <c:strRef>
              <c:f>Лист1!$B$1</c:f>
              <c:strCache>
                <c:ptCount val="1"/>
                <c:pt idx="0">
                  <c:v>Столбец1</c:v>
                </c:pt>
              </c:strCache>
            </c:strRef>
          </c:tx>
          <c:spPr>
            <a:gradFill>
              <a:gsLst>
                <a:gs pos="0">
                  <a:srgbClr val="FFC000"/>
                </a:gs>
                <a:gs pos="100000">
                  <a:srgbClr val="1DFF83"/>
                </a:gs>
              </a:gsLst>
              <a:lin ang="16200000" scaled="1"/>
            </a:gradFill>
          </c:spPr>
          <c:invertIfNegative val="0"/>
          <c:dPt>
            <c:idx val="0"/>
            <c:invertIfNegative val="0"/>
            <c:bubble3D val="0"/>
            <c:spPr>
              <a:solidFill>
                <a:srgbClr val="CC66FF"/>
              </a:solidFill>
            </c:spPr>
            <c:extLst xmlns:c16r2="http://schemas.microsoft.com/office/drawing/2015/06/chart">
              <c:ext xmlns:c16="http://schemas.microsoft.com/office/drawing/2014/chart" uri="{C3380CC4-5D6E-409C-BE32-E72D297353CC}">
                <c16:uniqueId val="{00000001-1678-43D9-830B-F8C8852928BD}"/>
              </c:ext>
            </c:extLst>
          </c:dPt>
          <c:dPt>
            <c:idx val="1"/>
            <c:invertIfNegative val="0"/>
            <c:bubble3D val="0"/>
            <c:spPr>
              <a:solidFill>
                <a:srgbClr val="FFFF00"/>
              </a:solidFill>
            </c:spPr>
            <c:extLst xmlns:c16r2="http://schemas.microsoft.com/office/drawing/2015/06/chart">
              <c:ext xmlns:c16="http://schemas.microsoft.com/office/drawing/2014/chart" uri="{C3380CC4-5D6E-409C-BE32-E72D297353CC}">
                <c16:uniqueId val="{00000003-1678-43D9-830B-F8C8852928BD}"/>
              </c:ext>
            </c:extLst>
          </c:dPt>
          <c:dPt>
            <c:idx val="2"/>
            <c:invertIfNegative val="0"/>
            <c:bubble3D val="0"/>
            <c:spPr>
              <a:solidFill>
                <a:srgbClr val="009900"/>
              </a:solidFill>
            </c:spPr>
            <c:extLst xmlns:c16r2="http://schemas.microsoft.com/office/drawing/2015/06/chart">
              <c:ext xmlns:c16="http://schemas.microsoft.com/office/drawing/2014/chart" uri="{C3380CC4-5D6E-409C-BE32-E72D297353CC}">
                <c16:uniqueId val="{00000005-1678-43D9-830B-F8C8852928BD}"/>
              </c:ext>
            </c:extLst>
          </c:dPt>
          <c:dLbls>
            <c:dLbl>
              <c:idx val="0"/>
              <c:layout>
                <c:manualLayout>
                  <c:x val="9.2865057035704749E-3"/>
                  <c:y val="-0.316391816679867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678-43D9-830B-F8C8852928BD}"/>
                </c:ext>
                <c:ext xmlns:c15="http://schemas.microsoft.com/office/drawing/2012/chart" uri="{CE6537A1-D6FC-4f65-9D91-7224C49458BB}">
                  <c15:layout/>
                </c:ext>
              </c:extLst>
            </c:dLbl>
            <c:dLbl>
              <c:idx val="1"/>
              <c:layout>
                <c:manualLayout>
                  <c:x val="-4.8568177109445929E-4"/>
                  <c:y val="-0.33332586701835998"/>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1678-43D9-830B-F8C8852928BD}"/>
                </c:ext>
                <c:ext xmlns:c15="http://schemas.microsoft.com/office/drawing/2012/chart" uri="{CE6537A1-D6FC-4f65-9D91-7224C49458BB}">
                  <c15:layout/>
                </c:ext>
              </c:extLst>
            </c:dLbl>
            <c:dLbl>
              <c:idx val="2"/>
              <c:layout>
                <c:manualLayout>
                  <c:x val="1.3998444617264749E-2"/>
                  <c:y val="-0.36111086223394534"/>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1678-43D9-830B-F8C8852928BD}"/>
                </c:ext>
                <c:ext xmlns:c15="http://schemas.microsoft.com/office/drawing/2012/chart" uri="{CE6537A1-D6FC-4f65-9D91-7224C49458BB}">
                  <c15:layout/>
                </c:ext>
              </c:extLst>
            </c:dLbl>
            <c:dLbl>
              <c:idx val="3"/>
              <c:layout>
                <c:manualLayout>
                  <c:x val="1.3395095740112965E-2"/>
                  <c:y val="-0.294368726055528"/>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1678-43D9-830B-F8C8852928BD}"/>
                </c:ext>
                <c:ext xmlns:c15="http://schemas.microsoft.com/office/drawing/2012/chart" uri="{CE6537A1-D6FC-4f65-9D91-7224C49458BB}"/>
              </c:extLst>
            </c:dLbl>
            <c:spPr>
              <a:noFill/>
              <a:ln>
                <a:noFill/>
              </a:ln>
              <a:effectLst/>
            </c:spPr>
            <c:txPr>
              <a:bodyPr/>
              <a:lstStyle/>
              <a:p>
                <a:pPr>
                  <a:defRPr sz="1400" b="1">
                    <a:solidFill>
                      <a:srgbClr val="FFFF00"/>
                    </a:solidFill>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Лист1!$A$2:$A$4</c:f>
              <c:strCache>
                <c:ptCount val="3"/>
                <c:pt idx="0">
                  <c:v> 2020 год</c:v>
                </c:pt>
                <c:pt idx="1">
                  <c:v> 2021 год</c:v>
                </c:pt>
                <c:pt idx="2">
                  <c:v> 2022 год</c:v>
                </c:pt>
              </c:strCache>
            </c:strRef>
          </c:cat>
          <c:val>
            <c:numRef>
              <c:f>Лист1!$B$2:$B$4</c:f>
              <c:numCache>
                <c:formatCode>General</c:formatCode>
                <c:ptCount val="3"/>
                <c:pt idx="0">
                  <c:v>8531</c:v>
                </c:pt>
                <c:pt idx="1">
                  <c:v>8855</c:v>
                </c:pt>
                <c:pt idx="2">
                  <c:v>25265</c:v>
                </c:pt>
              </c:numCache>
            </c:numRef>
          </c:val>
          <c:extLst xmlns:c16r2="http://schemas.microsoft.com/office/drawing/2015/06/chart">
            <c:ext xmlns:c16="http://schemas.microsoft.com/office/drawing/2014/chart" uri="{C3380CC4-5D6E-409C-BE32-E72D297353CC}">
              <c16:uniqueId val="{00000007-1678-43D9-830B-F8C8852928BD}"/>
            </c:ext>
          </c:extLst>
        </c:ser>
        <c:dLbls>
          <c:showLegendKey val="0"/>
          <c:showVal val="0"/>
          <c:showCatName val="0"/>
          <c:showSerName val="0"/>
          <c:showPercent val="0"/>
          <c:showBubbleSize val="0"/>
        </c:dLbls>
        <c:gapWidth val="150"/>
        <c:shape val="box"/>
        <c:axId val="319160784"/>
        <c:axId val="319161176"/>
        <c:axId val="0"/>
      </c:bar3DChart>
      <c:catAx>
        <c:axId val="319160784"/>
        <c:scaling>
          <c:orientation val="minMax"/>
        </c:scaling>
        <c:delete val="0"/>
        <c:axPos val="b"/>
        <c:numFmt formatCode="General" sourceLinked="0"/>
        <c:majorTickMark val="out"/>
        <c:minorTickMark val="none"/>
        <c:tickLblPos val="nextTo"/>
        <c:txPr>
          <a:bodyPr/>
          <a:lstStyle/>
          <a:p>
            <a:pPr>
              <a:defRPr sz="1000" b="1">
                <a:effectLst>
                  <a:outerShdw blurRad="38100" dist="38100" dir="2700000" algn="tl">
                    <a:srgbClr val="000000">
                      <a:alpha val="43137"/>
                    </a:srgbClr>
                  </a:outerShdw>
                </a:effectLst>
              </a:defRPr>
            </a:pPr>
            <a:endParaRPr lang="ru-RU"/>
          </a:p>
        </c:txPr>
        <c:crossAx val="319161176"/>
        <c:crosses val="autoZero"/>
        <c:auto val="1"/>
        <c:lblAlgn val="ctr"/>
        <c:lblOffset val="100"/>
        <c:noMultiLvlLbl val="0"/>
      </c:catAx>
      <c:valAx>
        <c:axId val="319161176"/>
        <c:scaling>
          <c:orientation val="minMax"/>
        </c:scaling>
        <c:delete val="1"/>
        <c:axPos val="l"/>
        <c:numFmt formatCode="General" sourceLinked="1"/>
        <c:majorTickMark val="out"/>
        <c:minorTickMark val="none"/>
        <c:tickLblPos val="nextTo"/>
        <c:crossAx val="319160784"/>
        <c:crosses val="autoZero"/>
        <c:crossBetween val="between"/>
      </c:valAx>
    </c:plotArea>
    <c:plotVisOnly val="1"/>
    <c:dispBlanksAs val="gap"/>
    <c:showDLblsOverMax val="0"/>
  </c:chart>
  <c:txPr>
    <a:bodyPr/>
    <a:lstStyle/>
    <a:p>
      <a:pPr>
        <a:defRPr sz="1800"/>
      </a:pPr>
      <a:endParaRPr lang="ru-RU"/>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25"/>
      <c:rotY val="250"/>
      <c:rAngAx val="0"/>
      <c:perspective val="20"/>
    </c:view3D>
    <c:floor>
      <c:thickness val="0"/>
    </c:floor>
    <c:sideWall>
      <c:thickness val="0"/>
    </c:sideWall>
    <c:backWall>
      <c:thickness val="0"/>
    </c:backWall>
    <c:plotArea>
      <c:layout>
        <c:manualLayout>
          <c:layoutTarget val="inner"/>
          <c:xMode val="edge"/>
          <c:yMode val="edge"/>
          <c:x val="5.7081331240973227E-2"/>
          <c:y val="0.14277514138640679"/>
          <c:w val="0.49024116368022608"/>
          <c:h val="0.61497047065317256"/>
        </c:manualLayout>
      </c:layout>
      <c:pie3DChart>
        <c:varyColors val="1"/>
        <c:ser>
          <c:idx val="0"/>
          <c:order val="0"/>
          <c:tx>
            <c:strRef>
              <c:f>Лист1!$B$1</c:f>
              <c:strCache>
                <c:ptCount val="1"/>
                <c:pt idx="0">
                  <c:v>Столбец</c:v>
                </c:pt>
              </c:strCache>
            </c:strRef>
          </c:tx>
          <c:spPr>
            <a:effectLst>
              <a:outerShdw blurRad="139700" dist="38100" dir="6780000" sx="125000" sy="125000" algn="t" rotWithShape="0">
                <a:prstClr val="black">
                  <a:alpha val="58000"/>
                </a:prstClr>
              </a:outerShdw>
            </a:effectLst>
            <a:scene3d>
              <a:camera prst="orthographicFront"/>
              <a:lightRig rig="threePt" dir="t"/>
            </a:scene3d>
            <a:sp3d>
              <a:bevelT/>
            </a:sp3d>
          </c:spPr>
          <c:explosion val="25"/>
          <c:dPt>
            <c:idx val="0"/>
            <c:bubble3D val="0"/>
            <c:explosion val="12"/>
            <c:spPr>
              <a:solidFill>
                <a:srgbClr val="CC00FF"/>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1-8FB5-409A-9621-4782891A1844}"/>
              </c:ext>
            </c:extLst>
          </c:dPt>
          <c:dPt>
            <c:idx val="1"/>
            <c:bubble3D val="0"/>
            <c:explosion val="7"/>
            <c:spPr>
              <a:solidFill>
                <a:srgbClr val="FFFF00"/>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3-8FB5-409A-9621-4782891A1844}"/>
              </c:ext>
            </c:extLst>
          </c:dPt>
          <c:dPt>
            <c:idx val="2"/>
            <c:bubble3D val="0"/>
            <c:explosion val="33"/>
            <c:spPr>
              <a:solidFill>
                <a:srgbClr val="FF9900"/>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5-8FB5-409A-9621-4782891A1844}"/>
              </c:ext>
            </c:extLst>
          </c:dPt>
          <c:dPt>
            <c:idx val="3"/>
            <c:bubble3D val="0"/>
            <c:explosion val="22"/>
            <c:spPr>
              <a:solidFill>
                <a:srgbClr val="00FFCC"/>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7-8FB5-409A-9621-4782891A1844}"/>
              </c:ext>
            </c:extLst>
          </c:dPt>
          <c:dPt>
            <c:idx val="4"/>
            <c:bubble3D val="0"/>
            <c:explosion val="30"/>
            <c:spPr>
              <a:solidFill>
                <a:srgbClr val="00FF00"/>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9-8FB5-409A-9621-4782891A1844}"/>
              </c:ext>
            </c:extLst>
          </c:dPt>
          <c:dPt>
            <c:idx val="5"/>
            <c:bubble3D val="0"/>
            <c:explosion val="45"/>
            <c:spPr>
              <a:solidFill>
                <a:srgbClr val="FF0000"/>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B-8FB5-409A-9621-4782891A1844}"/>
              </c:ext>
            </c:extLst>
          </c:dPt>
          <c:dPt>
            <c:idx val="6"/>
            <c:bubble3D val="0"/>
            <c:explosion val="16"/>
            <c:spPr>
              <a:solidFill>
                <a:srgbClr val="FF0000"/>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D-8FB5-409A-9621-4782891A1844}"/>
              </c:ext>
            </c:extLst>
          </c:dPt>
          <c:dPt>
            <c:idx val="7"/>
            <c:bubble3D val="0"/>
            <c:explosion val="40"/>
            <c:extLst xmlns:c16r2="http://schemas.microsoft.com/office/drawing/2015/06/chart">
              <c:ext xmlns:c16="http://schemas.microsoft.com/office/drawing/2014/chart" uri="{C3380CC4-5D6E-409C-BE32-E72D297353CC}">
                <c16:uniqueId val="{0000000E-8FB5-409A-9621-4782891A1844}"/>
              </c:ext>
            </c:extLst>
          </c:dPt>
          <c:dPt>
            <c:idx val="8"/>
            <c:bubble3D val="0"/>
            <c:explosion val="32"/>
            <c:spPr>
              <a:solidFill>
                <a:srgbClr val="00FFCC"/>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10-8FB5-409A-9621-4782891A1844}"/>
              </c:ext>
            </c:extLst>
          </c:dPt>
          <c:dLbls>
            <c:dLbl>
              <c:idx val="0"/>
              <c:layout>
                <c:manualLayout>
                  <c:x val="-0.10086379291189868"/>
                  <c:y val="-0.1232300247062495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FB5-409A-9621-4782891A1844}"/>
                </c:ext>
                <c:ext xmlns:c15="http://schemas.microsoft.com/office/drawing/2012/chart" uri="{CE6537A1-D6FC-4f65-9D91-7224C49458BB}">
                  <c15:layout/>
                </c:ext>
              </c:extLst>
            </c:dLbl>
            <c:dLbl>
              <c:idx val="1"/>
              <c:layout>
                <c:manualLayout>
                  <c:x val="7.7477957822536969E-2"/>
                  <c:y val="0.10685122287999746"/>
                </c:manualLayout>
              </c:layout>
              <c:spPr/>
              <c:txPr>
                <a:bodyPr/>
                <a:lstStyle/>
                <a:p>
                  <a:pPr>
                    <a:defRPr sz="1200" b="1">
                      <a:solidFill>
                        <a:schemeClr val="bg2"/>
                      </a:solidFill>
                    </a:defRPr>
                  </a:pPr>
                  <a:endParaRPr lang="ru-RU"/>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8FB5-409A-9621-4782891A1844}"/>
                </c:ext>
                <c:ext xmlns:c15="http://schemas.microsoft.com/office/drawing/2012/chart" uri="{CE6537A1-D6FC-4f65-9D91-7224C49458BB}">
                  <c15:layout/>
                </c:ext>
              </c:extLst>
            </c:dLbl>
            <c:dLbl>
              <c:idx val="2"/>
              <c:layout>
                <c:manualLayout>
                  <c:x val="-3.1053752972833526E-2"/>
                  <c:y val="8.699304413330767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8FB5-409A-9621-4782891A1844}"/>
                </c:ext>
                <c:ext xmlns:c15="http://schemas.microsoft.com/office/drawing/2012/chart" uri="{CE6537A1-D6FC-4f65-9D91-7224C49458BB}">
                  <c15:layout/>
                </c:ext>
              </c:extLst>
            </c:dLbl>
            <c:dLbl>
              <c:idx val="3"/>
              <c:layout>
                <c:manualLayout>
                  <c:x val="0.1005207071709701"/>
                  <c:y val="9.684406759037363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8FB5-409A-9621-4782891A1844}"/>
                </c:ext>
                <c:ext xmlns:c15="http://schemas.microsoft.com/office/drawing/2012/chart" uri="{CE6537A1-D6FC-4f65-9D91-7224C49458BB}">
                  <c15:layout/>
                </c:ext>
              </c:extLst>
            </c:dLbl>
            <c:dLbl>
              <c:idx val="4"/>
              <c:delete val="1"/>
              <c:extLst xmlns:c16r2="http://schemas.microsoft.com/office/drawing/2015/06/chart">
                <c:ext xmlns:c16="http://schemas.microsoft.com/office/drawing/2014/chart" uri="{C3380CC4-5D6E-409C-BE32-E72D297353CC}">
                  <c16:uniqueId val="{00000009-8FB5-409A-9621-4782891A1844}"/>
                </c:ext>
                <c:ext xmlns:c15="http://schemas.microsoft.com/office/drawing/2012/chart" uri="{CE6537A1-D6FC-4f65-9D91-7224C49458BB}"/>
              </c:extLst>
            </c:dLbl>
            <c:dLbl>
              <c:idx val="5"/>
              <c:layout>
                <c:manualLayout>
                  <c:x val="-6.7646822639555321E-2"/>
                  <c:y val="-1.3937761368345704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8FB5-409A-9621-4782891A1844}"/>
                </c:ext>
                <c:ext xmlns:c15="http://schemas.microsoft.com/office/drawing/2012/chart" uri="{CE6537A1-D6FC-4f65-9D91-7224C49458BB}">
                  <c15:layout/>
                </c:ext>
              </c:extLst>
            </c:dLbl>
            <c:dLbl>
              <c:idx val="6"/>
              <c:layout>
                <c:manualLayout>
                  <c:x val="1.8157673536311689E-2"/>
                  <c:y val="-9.026654861922163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8FB5-409A-9621-4782891A1844}"/>
                </c:ext>
                <c:ext xmlns:c15="http://schemas.microsoft.com/office/drawing/2012/chart" uri="{CE6537A1-D6FC-4f65-9D91-7224C49458BB}"/>
              </c:extLst>
            </c:dLbl>
            <c:dLbl>
              <c:idx val="7"/>
              <c:layout>
                <c:manualLayout>
                  <c:x val="9.2435233185013344E-2"/>
                  <c:y val="-3.4950834494970424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8FB5-409A-9621-4782891A1844}"/>
                </c:ext>
                <c:ext xmlns:c15="http://schemas.microsoft.com/office/drawing/2012/chart" uri="{CE6537A1-D6FC-4f65-9D91-7224C49458BB}"/>
              </c:extLst>
            </c:dLbl>
            <c:dLbl>
              <c:idx val="8"/>
              <c:layout>
                <c:manualLayout>
                  <c:x val="9.363260485181496E-2"/>
                  <c:y val="0.101603435934144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0-8FB5-409A-9621-4782891A1844}"/>
                </c:ext>
                <c:ext xmlns:c15="http://schemas.microsoft.com/office/drawing/2012/chart" uri="{CE6537A1-D6FC-4f65-9D91-7224C49458BB}"/>
              </c:extLst>
            </c:dLbl>
            <c:spPr>
              <a:noFill/>
              <a:ln>
                <a:noFill/>
              </a:ln>
              <a:effectLst/>
            </c:spPr>
            <c:txPr>
              <a:bodyPr/>
              <a:lstStyle/>
              <a:p>
                <a:pPr>
                  <a:defRPr sz="1200" b="1"/>
                </a:pPr>
                <a:endParaRPr lang="ru-RU"/>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Лист1!$A$2:$A$7</c:f>
              <c:strCache>
                <c:ptCount val="6"/>
                <c:pt idx="0">
                  <c:v>Доходы 
от продажи 
активов</c:v>
                </c:pt>
                <c:pt idx="1">
                  <c:v>Доходы 
от использования 
имущества</c:v>
                </c:pt>
                <c:pt idx="2">
                  <c:v>Доходы 
от оказания 
платных услуг</c:v>
                </c:pt>
                <c:pt idx="3">
                  <c:v>Штрафы</c:v>
                </c:pt>
                <c:pt idx="4">
                  <c:v>Платежи за 
природные 
ресурсы</c:v>
                </c:pt>
                <c:pt idx="5">
                  <c:v>Прочие неналоговые доходы
природные 
ресурсы</c:v>
                </c:pt>
              </c:strCache>
            </c:strRef>
          </c:cat>
          <c:val>
            <c:numRef>
              <c:f>Лист1!$B$2:$B$7</c:f>
              <c:numCache>
                <c:formatCode>0.0%</c:formatCode>
                <c:ptCount val="6"/>
                <c:pt idx="0">
                  <c:v>0.12542547296762446</c:v>
                </c:pt>
                <c:pt idx="1">
                  <c:v>0.10559645373228845</c:v>
                </c:pt>
                <c:pt idx="2">
                  <c:v>8.5807013377661681E-2</c:v>
                </c:pt>
                <c:pt idx="3">
                  <c:v>3.2217208897332386E-2</c:v>
                </c:pt>
                <c:pt idx="4">
                  <c:v>2.2995329692076308E-2</c:v>
                </c:pt>
                <c:pt idx="5">
                  <c:v>0.62795852133301666</c:v>
                </c:pt>
              </c:numCache>
            </c:numRef>
          </c:val>
          <c:extLst xmlns:c16r2="http://schemas.microsoft.com/office/drawing/2015/06/chart">
            <c:ext xmlns:c16="http://schemas.microsoft.com/office/drawing/2014/chart" uri="{C3380CC4-5D6E-409C-BE32-E72D297353CC}">
              <c16:uniqueId val="{00000011-8FB5-409A-9621-4782891A1844}"/>
            </c:ext>
          </c:extLst>
        </c:ser>
        <c:ser>
          <c:idx val="1"/>
          <c:order val="1"/>
          <c:tx>
            <c:strRef>
              <c:f>Лист1!$C$1</c:f>
              <c:strCache>
                <c:ptCount val="1"/>
                <c:pt idx="0">
                  <c:v>2020 год</c:v>
                </c:pt>
              </c:strCache>
            </c:strRef>
          </c:tx>
          <c:cat>
            <c:strRef>
              <c:f>Лист1!$A$2:$A$7</c:f>
              <c:strCache>
                <c:ptCount val="6"/>
                <c:pt idx="0">
                  <c:v>Доходы 
от продажи 
активов</c:v>
                </c:pt>
                <c:pt idx="1">
                  <c:v>Доходы 
от использования 
имущества</c:v>
                </c:pt>
                <c:pt idx="2">
                  <c:v>Доходы 
от оказания 
платных услуг</c:v>
                </c:pt>
                <c:pt idx="3">
                  <c:v>Штрафы</c:v>
                </c:pt>
                <c:pt idx="4">
                  <c:v>Платежи за 
природные 
ресурсы</c:v>
                </c:pt>
                <c:pt idx="5">
                  <c:v>Прочие неналоговые доходы
природные 
ресурсы</c:v>
                </c:pt>
              </c:strCache>
            </c:strRef>
          </c:cat>
          <c:val>
            <c:numRef>
              <c:f>Лист1!$C$2:$C$7</c:f>
              <c:numCache>
                <c:formatCode>General</c:formatCode>
                <c:ptCount val="6"/>
                <c:pt idx="0">
                  <c:v>3169</c:v>
                </c:pt>
                <c:pt idx="1">
                  <c:v>2668</c:v>
                </c:pt>
                <c:pt idx="2">
                  <c:v>2168</c:v>
                </c:pt>
                <c:pt idx="3">
                  <c:v>814</c:v>
                </c:pt>
                <c:pt idx="4">
                  <c:v>581</c:v>
                </c:pt>
                <c:pt idx="5">
                  <c:v>15866</c:v>
                </c:pt>
              </c:numCache>
            </c:numRef>
          </c:val>
          <c:extLst xmlns:c16r2="http://schemas.microsoft.com/office/drawing/2015/06/chart">
            <c:ext xmlns:c16="http://schemas.microsoft.com/office/drawing/2014/chart" uri="{C3380CC4-5D6E-409C-BE32-E72D297353CC}">
              <c16:uniqueId val="{00000012-8FB5-409A-9621-4782891A1844}"/>
            </c:ext>
          </c:extLst>
        </c:ser>
        <c:dLbls>
          <c:showLegendKey val="0"/>
          <c:showVal val="0"/>
          <c:showCatName val="0"/>
          <c:showSerName val="0"/>
          <c:showPercent val="0"/>
          <c:showBubbleSize val="0"/>
          <c:showLeaderLines val="1"/>
        </c:dLbls>
      </c:pie3DChart>
      <c:spPr>
        <a:scene3d>
          <a:camera prst="orthographicFront"/>
          <a:lightRig rig="threePt" dir="t"/>
        </a:scene3d>
        <a:sp3d>
          <a:bevelT w="6350"/>
        </a:sp3d>
      </c:spPr>
    </c:plotArea>
    <c:legend>
      <c:legendPos val="b"/>
      <c:layout>
        <c:manualLayout>
          <c:xMode val="edge"/>
          <c:yMode val="edge"/>
          <c:x val="3.1103314909454505E-2"/>
          <c:y val="0.70552015384533984"/>
          <c:w val="0.89999995040233638"/>
          <c:h val="0.10971201612519245"/>
        </c:manualLayout>
      </c:layout>
      <c:overlay val="0"/>
    </c:legend>
    <c:plotVisOnly val="1"/>
    <c:dispBlanksAs val="gap"/>
    <c:showDLblsOverMax val="0"/>
  </c:chart>
  <c:spPr>
    <a:noFill/>
    <a:ln>
      <a:noFill/>
    </a:ln>
  </c:sp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25"/>
      <c:rotY val="250"/>
      <c:rAngAx val="0"/>
      <c:perspective val="20"/>
    </c:view3D>
    <c:floor>
      <c:thickness val="0"/>
    </c:floor>
    <c:sideWall>
      <c:thickness val="0"/>
    </c:sideWall>
    <c:backWall>
      <c:thickness val="0"/>
    </c:backWall>
    <c:plotArea>
      <c:layout>
        <c:manualLayout>
          <c:layoutTarget val="inner"/>
          <c:xMode val="edge"/>
          <c:yMode val="edge"/>
          <c:x val="0.16228540519979889"/>
          <c:y val="6.0223660785657961E-2"/>
          <c:w val="0.69745098943808503"/>
          <c:h val="0.87532515544249878"/>
        </c:manualLayout>
      </c:layout>
      <c:pie3DChart>
        <c:varyColors val="1"/>
        <c:ser>
          <c:idx val="0"/>
          <c:order val="0"/>
          <c:tx>
            <c:strRef>
              <c:f>Лист1!$B$1</c:f>
              <c:strCache>
                <c:ptCount val="1"/>
                <c:pt idx="0">
                  <c:v>Столбец1</c:v>
                </c:pt>
              </c:strCache>
            </c:strRef>
          </c:tx>
          <c:spPr>
            <a:effectLst>
              <a:outerShdw blurRad="139700" dist="38100" dir="6780000" sx="125000" sy="125000" algn="t" rotWithShape="0">
                <a:prstClr val="black">
                  <a:alpha val="58000"/>
                </a:prstClr>
              </a:outerShdw>
            </a:effectLst>
            <a:scene3d>
              <a:camera prst="orthographicFront"/>
              <a:lightRig rig="threePt" dir="t"/>
            </a:scene3d>
            <a:sp3d>
              <a:bevelT/>
            </a:sp3d>
          </c:spPr>
          <c:explosion val="22"/>
          <c:dPt>
            <c:idx val="0"/>
            <c:bubble3D val="0"/>
            <c:spPr>
              <a:solidFill>
                <a:srgbClr val="CC00FF"/>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1-9A36-4600-B422-63AF3FB1193C}"/>
              </c:ext>
            </c:extLst>
          </c:dPt>
          <c:dPt>
            <c:idx val="1"/>
            <c:bubble3D val="0"/>
            <c:spPr>
              <a:solidFill>
                <a:srgbClr val="FFFF00"/>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3-9A36-4600-B422-63AF3FB1193C}"/>
              </c:ext>
            </c:extLst>
          </c:dPt>
          <c:dPt>
            <c:idx val="2"/>
            <c:bubble3D val="0"/>
            <c:spPr>
              <a:solidFill>
                <a:srgbClr val="FF9900"/>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5-9A36-4600-B422-63AF3FB1193C}"/>
              </c:ext>
            </c:extLst>
          </c:dPt>
          <c:dPt>
            <c:idx val="3"/>
            <c:bubble3D val="0"/>
            <c:spPr>
              <a:solidFill>
                <a:srgbClr val="00FFCC"/>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7-9A36-4600-B422-63AF3FB1193C}"/>
              </c:ext>
            </c:extLst>
          </c:dPt>
          <c:dPt>
            <c:idx val="4"/>
            <c:bubble3D val="0"/>
            <c:explosion val="39"/>
            <c:spPr>
              <a:solidFill>
                <a:srgbClr val="00FF00"/>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9-9A36-4600-B422-63AF3FB1193C}"/>
              </c:ext>
            </c:extLst>
          </c:dPt>
          <c:dPt>
            <c:idx val="5"/>
            <c:bubble3D val="0"/>
            <c:spPr>
              <a:solidFill>
                <a:srgbClr val="FF0000"/>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B-9A36-4600-B422-63AF3FB1193C}"/>
              </c:ext>
            </c:extLst>
          </c:dPt>
          <c:dPt>
            <c:idx val="6"/>
            <c:bubble3D val="0"/>
            <c:spPr>
              <a:solidFill>
                <a:srgbClr val="FF0000"/>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D-9A36-4600-B422-63AF3FB1193C}"/>
              </c:ext>
            </c:extLst>
          </c:dPt>
          <c:dPt>
            <c:idx val="7"/>
            <c:bubble3D val="0"/>
            <c:extLst xmlns:c16r2="http://schemas.microsoft.com/office/drawing/2015/06/chart">
              <c:ext xmlns:c16="http://schemas.microsoft.com/office/drawing/2014/chart" uri="{C3380CC4-5D6E-409C-BE32-E72D297353CC}">
                <c16:uniqueId val="{0000000E-9A36-4600-B422-63AF3FB1193C}"/>
              </c:ext>
            </c:extLst>
          </c:dPt>
          <c:dPt>
            <c:idx val="8"/>
            <c:bubble3D val="0"/>
            <c:spPr>
              <a:solidFill>
                <a:srgbClr val="00FFCC"/>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10-9A36-4600-B422-63AF3FB1193C}"/>
              </c:ext>
            </c:extLst>
          </c:dPt>
          <c:dLbls>
            <c:dLbl>
              <c:idx val="0"/>
              <c:layout>
                <c:manualLayout>
                  <c:x val="-5.8278364550831449E-2"/>
                  <c:y val="-8.973833530691711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9A36-4600-B422-63AF3FB1193C}"/>
                </c:ext>
                <c:ext xmlns:c15="http://schemas.microsoft.com/office/drawing/2012/chart" uri="{CE6537A1-D6FC-4f65-9D91-7224C49458BB}">
                  <c15:layout/>
                </c:ext>
              </c:extLst>
            </c:dLbl>
            <c:dLbl>
              <c:idx val="1"/>
              <c:layout>
                <c:manualLayout>
                  <c:x val="0.12515982216665192"/>
                  <c:y val="5.0212239290485336E-2"/>
                </c:manualLayout>
              </c:layout>
              <c:spPr/>
              <c:txPr>
                <a:bodyPr/>
                <a:lstStyle/>
                <a:p>
                  <a:pPr>
                    <a:defRPr sz="1200" b="1">
                      <a:solidFill>
                        <a:schemeClr val="tx2"/>
                      </a:solidFill>
                    </a:defRPr>
                  </a:pPr>
                  <a:endParaRPr lang="ru-RU"/>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9A36-4600-B422-63AF3FB1193C}"/>
                </c:ext>
                <c:ext xmlns:c15="http://schemas.microsoft.com/office/drawing/2012/chart" uri="{CE6537A1-D6FC-4f65-9D91-7224C49458BB}">
                  <c15:layout/>
                </c:ext>
              </c:extLst>
            </c:dLbl>
            <c:dLbl>
              <c:idx val="2"/>
              <c:layout>
                <c:manualLayout>
                  <c:x val="8.5529338548070932E-2"/>
                  <c:y val="5.257952368436027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9A36-4600-B422-63AF3FB1193C}"/>
                </c:ext>
                <c:ext xmlns:c15="http://schemas.microsoft.com/office/drawing/2012/chart" uri="{CE6537A1-D6FC-4f65-9D91-7224C49458BB}">
                  <c15:layout/>
                </c:ext>
              </c:extLst>
            </c:dLbl>
            <c:dLbl>
              <c:idx val="3"/>
              <c:layout>
                <c:manualLayout>
                  <c:x val="6.0287557503027001E-2"/>
                  <c:y val="9.68439143618188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9A36-4600-B422-63AF3FB1193C}"/>
                </c:ext>
                <c:ext xmlns:c15="http://schemas.microsoft.com/office/drawing/2012/chart" uri="{CE6537A1-D6FC-4f65-9D91-7224C49458BB}">
                  <c15:layout/>
                </c:ext>
              </c:extLst>
            </c:dLbl>
            <c:dLbl>
              <c:idx val="4"/>
              <c:layout>
                <c:manualLayout>
                  <c:x val="1.208104937492821E-2"/>
                  <c:y val="0.10489586522906669"/>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9A36-4600-B422-63AF3FB1193C}"/>
                </c:ext>
                <c:ext xmlns:c15="http://schemas.microsoft.com/office/drawing/2012/chart" uri="{CE6537A1-D6FC-4f65-9D91-7224C49458BB}">
                  <c15:layout/>
                </c:ext>
              </c:extLst>
            </c:dLbl>
            <c:dLbl>
              <c:idx val="5"/>
              <c:layout>
                <c:manualLayout>
                  <c:x val="-6.7646822639555321E-2"/>
                  <c:y val="-1.3937761368345704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9A36-4600-B422-63AF3FB1193C}"/>
                </c:ext>
                <c:ext xmlns:c15="http://schemas.microsoft.com/office/drawing/2012/chart" uri="{CE6537A1-D6FC-4f65-9D91-7224C49458BB}"/>
              </c:extLst>
            </c:dLbl>
            <c:dLbl>
              <c:idx val="6"/>
              <c:layout>
                <c:manualLayout>
                  <c:x val="1.8157673536311689E-2"/>
                  <c:y val="-9.026654861922163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9A36-4600-B422-63AF3FB1193C}"/>
                </c:ext>
                <c:ext xmlns:c15="http://schemas.microsoft.com/office/drawing/2012/chart" uri="{CE6537A1-D6FC-4f65-9D91-7224C49458BB}"/>
              </c:extLst>
            </c:dLbl>
            <c:dLbl>
              <c:idx val="7"/>
              <c:layout>
                <c:manualLayout>
                  <c:x val="9.2435233185013344E-2"/>
                  <c:y val="-3.4950834494970424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9A36-4600-B422-63AF3FB1193C}"/>
                </c:ext>
                <c:ext xmlns:c15="http://schemas.microsoft.com/office/drawing/2012/chart" uri="{CE6537A1-D6FC-4f65-9D91-7224C49458BB}"/>
              </c:extLst>
            </c:dLbl>
            <c:dLbl>
              <c:idx val="8"/>
              <c:layout>
                <c:manualLayout>
                  <c:x val="9.363260485181496E-2"/>
                  <c:y val="0.101603435934144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0-9A36-4600-B422-63AF3FB1193C}"/>
                </c:ext>
                <c:ext xmlns:c15="http://schemas.microsoft.com/office/drawing/2012/chart" uri="{CE6537A1-D6FC-4f65-9D91-7224C49458BB}"/>
              </c:extLst>
            </c:dLbl>
            <c:spPr>
              <a:noFill/>
              <a:ln>
                <a:noFill/>
              </a:ln>
              <a:effectLst/>
            </c:spPr>
            <c:txPr>
              <a:bodyPr/>
              <a:lstStyle/>
              <a:p>
                <a:pPr>
                  <a:defRPr sz="1200" b="1"/>
                </a:pPr>
                <a:endParaRPr lang="ru-RU"/>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Лист1!$A$2:$A$6</c:f>
              <c:strCache>
                <c:ptCount val="5"/>
                <c:pt idx="0">
                  <c:v>Доходы 
от продажи 
активов</c:v>
                </c:pt>
                <c:pt idx="1">
                  <c:v>Доходы 
от использования 
имущества</c:v>
                </c:pt>
                <c:pt idx="2">
                  <c:v>Доходы 
от оказания 
платных услуг</c:v>
                </c:pt>
                <c:pt idx="3">
                  <c:v>Штрафы</c:v>
                </c:pt>
                <c:pt idx="4">
                  <c:v>Платежи за 
природные 
ресурсы</c:v>
                </c:pt>
              </c:strCache>
            </c:strRef>
          </c:cat>
          <c:val>
            <c:numRef>
              <c:f>Лист1!$B$2:$B$6</c:f>
              <c:numCache>
                <c:formatCode>0.0%</c:formatCode>
                <c:ptCount val="5"/>
                <c:pt idx="0">
                  <c:v>0.38848108413325805</c:v>
                </c:pt>
                <c:pt idx="1">
                  <c:v>0.31383399209486168</c:v>
                </c:pt>
                <c:pt idx="2">
                  <c:v>0.24494635798983624</c:v>
                </c:pt>
                <c:pt idx="3">
                  <c:v>4.517221908526256E-2</c:v>
                </c:pt>
                <c:pt idx="4">
                  <c:v>6.6629023150762282E-3</c:v>
                </c:pt>
              </c:numCache>
            </c:numRef>
          </c:val>
          <c:extLst xmlns:c16r2="http://schemas.microsoft.com/office/drawing/2015/06/chart">
            <c:ext xmlns:c16="http://schemas.microsoft.com/office/drawing/2014/chart" uri="{C3380CC4-5D6E-409C-BE32-E72D297353CC}">
              <c16:uniqueId val="{00000011-9A36-4600-B422-63AF3FB1193C}"/>
            </c:ext>
          </c:extLst>
        </c:ser>
        <c:ser>
          <c:idx val="1"/>
          <c:order val="1"/>
          <c:tx>
            <c:strRef>
              <c:f>Лист1!$C$1</c:f>
              <c:strCache>
                <c:ptCount val="1"/>
                <c:pt idx="0">
                  <c:v>2020 год</c:v>
                </c:pt>
              </c:strCache>
            </c:strRef>
          </c:tx>
          <c:cat>
            <c:strRef>
              <c:f>Лист1!$A$2:$A$6</c:f>
              <c:strCache>
                <c:ptCount val="5"/>
                <c:pt idx="0">
                  <c:v>Доходы 
от продажи 
активов</c:v>
                </c:pt>
                <c:pt idx="1">
                  <c:v>Доходы 
от использования 
имущества</c:v>
                </c:pt>
                <c:pt idx="2">
                  <c:v>Доходы 
от оказания 
платных услуг</c:v>
                </c:pt>
                <c:pt idx="3">
                  <c:v>Штрафы</c:v>
                </c:pt>
                <c:pt idx="4">
                  <c:v>Платежи за 
природные 
ресурсы</c:v>
                </c:pt>
              </c:strCache>
            </c:strRef>
          </c:cat>
          <c:val>
            <c:numRef>
              <c:f>Лист1!$C$2:$C$6</c:f>
              <c:numCache>
                <c:formatCode>General</c:formatCode>
                <c:ptCount val="5"/>
                <c:pt idx="0">
                  <c:v>3440</c:v>
                </c:pt>
                <c:pt idx="1">
                  <c:v>2779</c:v>
                </c:pt>
                <c:pt idx="2">
                  <c:v>2169</c:v>
                </c:pt>
                <c:pt idx="3">
                  <c:v>400</c:v>
                </c:pt>
                <c:pt idx="4">
                  <c:v>59</c:v>
                </c:pt>
              </c:numCache>
            </c:numRef>
          </c:val>
          <c:extLst xmlns:c16r2="http://schemas.microsoft.com/office/drawing/2015/06/chart">
            <c:ext xmlns:c16="http://schemas.microsoft.com/office/drawing/2014/chart" uri="{C3380CC4-5D6E-409C-BE32-E72D297353CC}">
              <c16:uniqueId val="{00000012-9A36-4600-B422-63AF3FB1193C}"/>
            </c:ext>
          </c:extLst>
        </c:ser>
        <c:dLbls>
          <c:showLegendKey val="0"/>
          <c:showVal val="0"/>
          <c:showCatName val="0"/>
          <c:showSerName val="0"/>
          <c:showPercent val="0"/>
          <c:showBubbleSize val="0"/>
          <c:showLeaderLines val="1"/>
        </c:dLbls>
      </c:pie3DChart>
      <c:spPr>
        <a:scene3d>
          <a:camera prst="orthographicFront"/>
          <a:lightRig rig="threePt" dir="t"/>
        </a:scene3d>
        <a:sp3d prstMaterial="matte"/>
      </c:spPr>
    </c:plotArea>
    <c:plotVisOnly val="1"/>
    <c:dispBlanksAs val="gap"/>
    <c:showDLblsOverMax val="0"/>
  </c:chart>
  <c:spPr>
    <a:noFill/>
    <a:ln>
      <a:noFill/>
    </a:ln>
  </c:sp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25"/>
      <c:rotY val="250"/>
      <c:rAngAx val="0"/>
      <c:perspective val="20"/>
    </c:view3D>
    <c:floor>
      <c:thickness val="0"/>
    </c:floor>
    <c:sideWall>
      <c:thickness val="0"/>
    </c:sideWall>
    <c:backWall>
      <c:thickness val="0"/>
    </c:backWall>
    <c:plotArea>
      <c:layout>
        <c:manualLayout>
          <c:layoutTarget val="inner"/>
          <c:xMode val="edge"/>
          <c:yMode val="edge"/>
          <c:x val="0.37019241473414355"/>
          <c:y val="0"/>
          <c:w val="0.60106683704464703"/>
          <c:h val="0.85089930727919239"/>
        </c:manualLayout>
      </c:layout>
      <c:pie3DChart>
        <c:varyColors val="1"/>
        <c:ser>
          <c:idx val="0"/>
          <c:order val="0"/>
          <c:tx>
            <c:strRef>
              <c:f>Лист1!$B$1</c:f>
              <c:strCache>
                <c:ptCount val="1"/>
                <c:pt idx="0">
                  <c:v>Столбец</c:v>
                </c:pt>
              </c:strCache>
            </c:strRef>
          </c:tx>
          <c:spPr>
            <a:effectLst>
              <a:outerShdw blurRad="139700" dist="38100" dir="6780000" sx="125000" sy="125000" algn="t" rotWithShape="0">
                <a:prstClr val="black">
                  <a:alpha val="58000"/>
                </a:prstClr>
              </a:outerShdw>
            </a:effectLst>
            <a:scene3d>
              <a:camera prst="orthographicFront"/>
              <a:lightRig rig="threePt" dir="t"/>
            </a:scene3d>
            <a:sp3d>
              <a:bevelT/>
            </a:sp3d>
          </c:spPr>
          <c:explosion val="25"/>
          <c:dPt>
            <c:idx val="0"/>
            <c:bubble3D val="0"/>
            <c:spPr>
              <a:solidFill>
                <a:srgbClr val="CC00FF"/>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1-3BBC-4E40-A7C8-B19239C48D4D}"/>
              </c:ext>
            </c:extLst>
          </c:dPt>
          <c:dPt>
            <c:idx val="1"/>
            <c:bubble3D val="0"/>
            <c:spPr>
              <a:solidFill>
                <a:srgbClr val="FFFF00"/>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3-3BBC-4E40-A7C8-B19239C48D4D}"/>
              </c:ext>
            </c:extLst>
          </c:dPt>
          <c:dPt>
            <c:idx val="2"/>
            <c:bubble3D val="0"/>
            <c:spPr>
              <a:solidFill>
                <a:srgbClr val="FF9900"/>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5-3BBC-4E40-A7C8-B19239C48D4D}"/>
              </c:ext>
            </c:extLst>
          </c:dPt>
          <c:dPt>
            <c:idx val="3"/>
            <c:bubble3D val="0"/>
            <c:spPr>
              <a:solidFill>
                <a:srgbClr val="00FFCC"/>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7-3BBC-4E40-A7C8-B19239C48D4D}"/>
              </c:ext>
            </c:extLst>
          </c:dPt>
          <c:dPt>
            <c:idx val="4"/>
            <c:bubble3D val="0"/>
            <c:explosion val="44"/>
            <c:spPr>
              <a:solidFill>
                <a:srgbClr val="00FF00"/>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9-3BBC-4E40-A7C8-B19239C48D4D}"/>
              </c:ext>
            </c:extLst>
          </c:dPt>
          <c:dPt>
            <c:idx val="5"/>
            <c:bubble3D val="0"/>
            <c:spPr>
              <a:solidFill>
                <a:srgbClr val="FF0000"/>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B-3BBC-4E40-A7C8-B19239C48D4D}"/>
              </c:ext>
            </c:extLst>
          </c:dPt>
          <c:dPt>
            <c:idx val="6"/>
            <c:bubble3D val="0"/>
            <c:spPr>
              <a:solidFill>
                <a:srgbClr val="FF0000"/>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D-3BBC-4E40-A7C8-B19239C48D4D}"/>
              </c:ext>
            </c:extLst>
          </c:dPt>
          <c:dPt>
            <c:idx val="7"/>
            <c:bubble3D val="0"/>
            <c:extLst xmlns:c16r2="http://schemas.microsoft.com/office/drawing/2015/06/chart">
              <c:ext xmlns:c16="http://schemas.microsoft.com/office/drawing/2014/chart" uri="{C3380CC4-5D6E-409C-BE32-E72D297353CC}">
                <c16:uniqueId val="{0000000E-3BBC-4E40-A7C8-B19239C48D4D}"/>
              </c:ext>
            </c:extLst>
          </c:dPt>
          <c:dPt>
            <c:idx val="8"/>
            <c:bubble3D val="0"/>
            <c:spPr>
              <a:solidFill>
                <a:srgbClr val="00FFCC"/>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10-3BBC-4E40-A7C8-B19239C48D4D}"/>
              </c:ext>
            </c:extLst>
          </c:dPt>
          <c:dLbls>
            <c:dLbl>
              <c:idx val="0"/>
              <c:layout>
                <c:manualLayout>
                  <c:x val="-0.11806462251932229"/>
                  <c:y val="5.651904456918957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3BBC-4E40-A7C8-B19239C48D4D}"/>
                </c:ext>
                <c:ext xmlns:c15="http://schemas.microsoft.com/office/drawing/2012/chart" uri="{CE6537A1-D6FC-4f65-9D91-7224C49458BB}">
                  <c15:layout/>
                </c:ext>
              </c:extLst>
            </c:dLbl>
            <c:dLbl>
              <c:idx val="1"/>
              <c:layout>
                <c:manualLayout>
                  <c:x val="9.954386383169098E-3"/>
                  <c:y val="-1.216220228403740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3BBC-4E40-A7C8-B19239C48D4D}"/>
                </c:ext>
                <c:ext xmlns:c15="http://schemas.microsoft.com/office/drawing/2012/chart" uri="{CE6537A1-D6FC-4f65-9D91-7224C49458BB}">
                  <c15:layout/>
                </c:ext>
              </c:extLst>
            </c:dLbl>
            <c:dLbl>
              <c:idx val="2"/>
              <c:layout>
                <c:manualLayout>
                  <c:x val="7.209089022710416E-2"/>
                  <c:y val="5.866134605733462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3BBC-4E40-A7C8-B19239C48D4D}"/>
                </c:ext>
                <c:ext xmlns:c15="http://schemas.microsoft.com/office/drawing/2012/chart" uri="{CE6537A1-D6FC-4f65-9D91-7224C49458BB}">
                  <c15:layout/>
                </c:ext>
              </c:extLst>
            </c:dLbl>
            <c:dLbl>
              <c:idx val="3"/>
              <c:layout>
                <c:manualLayout>
                  <c:x val="-5.100351428672341E-3"/>
                  <c:y val="7.741189676242869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3BBC-4E40-A7C8-B19239C48D4D}"/>
                </c:ext>
                <c:ext xmlns:c15="http://schemas.microsoft.com/office/drawing/2012/chart" uri="{CE6537A1-D6FC-4f65-9D91-7224C49458BB}">
                  <c15:layout/>
                </c:ext>
              </c:extLst>
            </c:dLbl>
            <c:dLbl>
              <c:idx val="4"/>
              <c:layout>
                <c:manualLayout>
                  <c:x val="-2.758891675202204E-2"/>
                  <c:y val="-3.9159920928325967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3BBC-4E40-A7C8-B19239C48D4D}"/>
                </c:ext>
                <c:ext xmlns:c15="http://schemas.microsoft.com/office/drawing/2012/chart" uri="{CE6537A1-D6FC-4f65-9D91-7224C49458BB}">
                  <c15:layout/>
                </c:ext>
              </c:extLst>
            </c:dLbl>
            <c:dLbl>
              <c:idx val="5"/>
              <c:layout>
                <c:manualLayout>
                  <c:x val="-6.7646822639555321E-2"/>
                  <c:y val="-1.3937761368345704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3BBC-4E40-A7C8-B19239C48D4D}"/>
                </c:ext>
                <c:ext xmlns:c15="http://schemas.microsoft.com/office/drawing/2012/chart" uri="{CE6537A1-D6FC-4f65-9D91-7224C49458BB}"/>
              </c:extLst>
            </c:dLbl>
            <c:dLbl>
              <c:idx val="6"/>
              <c:layout>
                <c:manualLayout>
                  <c:x val="1.8157673536311689E-2"/>
                  <c:y val="-9.026654861922163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3BBC-4E40-A7C8-B19239C48D4D}"/>
                </c:ext>
                <c:ext xmlns:c15="http://schemas.microsoft.com/office/drawing/2012/chart" uri="{CE6537A1-D6FC-4f65-9D91-7224C49458BB}"/>
              </c:extLst>
            </c:dLbl>
            <c:dLbl>
              <c:idx val="7"/>
              <c:layout>
                <c:manualLayout>
                  <c:x val="9.2435233185013344E-2"/>
                  <c:y val="-3.4950834494970424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3BBC-4E40-A7C8-B19239C48D4D}"/>
                </c:ext>
                <c:ext xmlns:c15="http://schemas.microsoft.com/office/drawing/2012/chart" uri="{CE6537A1-D6FC-4f65-9D91-7224C49458BB}"/>
              </c:extLst>
            </c:dLbl>
            <c:dLbl>
              <c:idx val="8"/>
              <c:layout>
                <c:manualLayout>
                  <c:x val="9.363260485181496E-2"/>
                  <c:y val="0.101603435934144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0-3BBC-4E40-A7C8-B19239C48D4D}"/>
                </c:ext>
                <c:ext xmlns:c15="http://schemas.microsoft.com/office/drawing/2012/chart" uri="{CE6537A1-D6FC-4f65-9D91-7224C49458BB}"/>
              </c:extLst>
            </c:dLbl>
            <c:spPr>
              <a:noFill/>
              <a:ln>
                <a:noFill/>
              </a:ln>
              <a:effectLst/>
            </c:spPr>
            <c:txPr>
              <a:bodyPr/>
              <a:lstStyle/>
              <a:p>
                <a:pPr>
                  <a:defRPr sz="1200" b="1"/>
                </a:pPr>
                <a:endParaRPr lang="ru-RU"/>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Лист1!$A$2:$A$6</c:f>
              <c:strCache>
                <c:ptCount val="5"/>
                <c:pt idx="0">
                  <c:v>Доходы 
от продажи 
активов</c:v>
                </c:pt>
                <c:pt idx="1">
                  <c:v>Доходы 
от использования 
имущества</c:v>
                </c:pt>
                <c:pt idx="2">
                  <c:v>Доходы 
от оказания 
платных услуг</c:v>
                </c:pt>
                <c:pt idx="3">
                  <c:v>Штрафы</c:v>
                </c:pt>
                <c:pt idx="4">
                  <c:v>Платежи за 
природные 
ресурсы</c:v>
                </c:pt>
              </c:strCache>
            </c:strRef>
          </c:cat>
          <c:val>
            <c:numRef>
              <c:f>Лист1!$B$2:$B$6</c:f>
              <c:numCache>
                <c:formatCode>0.0%</c:formatCode>
                <c:ptCount val="5"/>
                <c:pt idx="0">
                  <c:v>0.4313679521744227</c:v>
                </c:pt>
                <c:pt idx="1">
                  <c:v>0.28613292697221898</c:v>
                </c:pt>
                <c:pt idx="2">
                  <c:v>0.23291525026374399</c:v>
                </c:pt>
                <c:pt idx="3">
                  <c:v>3.9151330441917709E-2</c:v>
                </c:pt>
                <c:pt idx="4">
                  <c:v>1.2073613878794983E-2</c:v>
                </c:pt>
              </c:numCache>
            </c:numRef>
          </c:val>
          <c:extLst xmlns:c16r2="http://schemas.microsoft.com/office/drawing/2015/06/chart">
            <c:ext xmlns:c16="http://schemas.microsoft.com/office/drawing/2014/chart" uri="{C3380CC4-5D6E-409C-BE32-E72D297353CC}">
              <c16:uniqueId val="{00000011-3BBC-4E40-A7C8-B19239C48D4D}"/>
            </c:ext>
          </c:extLst>
        </c:ser>
        <c:ser>
          <c:idx val="1"/>
          <c:order val="1"/>
          <c:tx>
            <c:strRef>
              <c:f>Лист1!$C$1</c:f>
              <c:strCache>
                <c:ptCount val="1"/>
                <c:pt idx="0">
                  <c:v>2020 год</c:v>
                </c:pt>
              </c:strCache>
            </c:strRef>
          </c:tx>
          <c:cat>
            <c:strRef>
              <c:f>Лист1!$A$2:$A$6</c:f>
              <c:strCache>
                <c:ptCount val="5"/>
                <c:pt idx="0">
                  <c:v>Доходы 
от продажи 
активов</c:v>
                </c:pt>
                <c:pt idx="1">
                  <c:v>Доходы 
от использования 
имущества</c:v>
                </c:pt>
                <c:pt idx="2">
                  <c:v>Доходы 
от оказания 
платных услуг</c:v>
                </c:pt>
                <c:pt idx="3">
                  <c:v>Штрафы</c:v>
                </c:pt>
                <c:pt idx="4">
                  <c:v>Платежи за 
природные 
ресурсы</c:v>
                </c:pt>
              </c:strCache>
            </c:strRef>
          </c:cat>
          <c:val>
            <c:numRef>
              <c:f>Лист1!$C$2:$C$6</c:f>
              <c:numCache>
                <c:formatCode>General</c:formatCode>
                <c:ptCount val="5"/>
                <c:pt idx="0">
                  <c:v>3680</c:v>
                </c:pt>
                <c:pt idx="1">
                  <c:v>2441</c:v>
                </c:pt>
                <c:pt idx="2">
                  <c:v>1987</c:v>
                </c:pt>
                <c:pt idx="3">
                  <c:v>334</c:v>
                </c:pt>
                <c:pt idx="4">
                  <c:v>103</c:v>
                </c:pt>
              </c:numCache>
            </c:numRef>
          </c:val>
          <c:extLst xmlns:c16r2="http://schemas.microsoft.com/office/drawing/2015/06/chart">
            <c:ext xmlns:c16="http://schemas.microsoft.com/office/drawing/2014/chart" uri="{C3380CC4-5D6E-409C-BE32-E72D297353CC}">
              <c16:uniqueId val="{00000012-3BBC-4E40-A7C8-B19239C48D4D}"/>
            </c:ext>
          </c:extLst>
        </c:ser>
        <c:dLbls>
          <c:showLegendKey val="0"/>
          <c:showVal val="0"/>
          <c:showCatName val="0"/>
          <c:showSerName val="0"/>
          <c:showPercent val="0"/>
          <c:showBubbleSize val="0"/>
          <c:showLeaderLines val="1"/>
        </c:dLbls>
      </c:pie3DChart>
      <c:spPr>
        <a:scene3d>
          <a:camera prst="orthographicFront"/>
          <a:lightRig rig="threePt" dir="t"/>
        </a:scene3d>
        <a:sp3d prstMaterial="matte"/>
      </c:spPr>
    </c:plotArea>
    <c:plotVisOnly val="1"/>
    <c:dispBlanksAs val="gap"/>
    <c:showDLblsOverMax val="0"/>
  </c:chart>
  <c:spPr>
    <a:noFill/>
    <a:ln>
      <a:noFill/>
    </a:ln>
  </c:sp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lrMapOvr bg1="dk1" tx1="lt1" bg2="dk2" tx2="lt2" accent1="accent1" accent2="accent2" accent3="accent3" accent4="accent4" accent5="accent5" accent6="accent6" hlink="hlink" folHlink="folHlink"/>
  <c:chart>
    <c:autoTitleDeleted val="0"/>
    <c:view3D>
      <c:rotX val="10"/>
      <c:rotY val="20"/>
      <c:depthPercent val="110"/>
      <c:rAngAx val="1"/>
    </c:view3D>
    <c:floor>
      <c:thickness val="0"/>
    </c:floor>
    <c:sideWall>
      <c:thickness val="0"/>
    </c:sideWall>
    <c:backWall>
      <c:thickness val="0"/>
    </c:backWall>
    <c:plotArea>
      <c:layout>
        <c:manualLayout>
          <c:layoutTarget val="inner"/>
          <c:xMode val="edge"/>
          <c:yMode val="edge"/>
          <c:x val="0"/>
          <c:y val="0"/>
          <c:w val="0.88912105499007765"/>
          <c:h val="0.86231398982505636"/>
        </c:manualLayout>
      </c:layout>
      <c:bar3DChart>
        <c:barDir val="col"/>
        <c:grouping val="percentStacked"/>
        <c:varyColors val="0"/>
        <c:ser>
          <c:idx val="0"/>
          <c:order val="0"/>
          <c:tx>
            <c:strRef>
              <c:f>Лист1!$B$1</c:f>
              <c:strCache>
                <c:ptCount val="1"/>
                <c:pt idx="0">
                  <c:v>Дотация</c:v>
                </c:pt>
              </c:strCache>
            </c:strRef>
          </c:tx>
          <c:spPr>
            <a:scene3d>
              <a:camera prst="orthographicFront"/>
              <a:lightRig rig="threePt" dir="tl">
                <a:rot lat="0" lon="0" rev="19800000"/>
              </a:lightRig>
            </a:scene3d>
            <a:sp3d prstMaterial="plastic">
              <a:bevelT w="127000" h="0" prst="softRound"/>
            </a:sp3d>
          </c:spPr>
          <c:invertIfNegative val="0"/>
          <c:dLbls>
            <c:dLbl>
              <c:idx val="0"/>
              <c:layout>
                <c:manualLayout>
                  <c:x val="8.4731740643480755E-3"/>
                  <c:y val="2.204616153760695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F1BE-4F33-83CD-EF2709C35630}"/>
                </c:ext>
                <c:ext xmlns:c15="http://schemas.microsoft.com/office/drawing/2012/chart" uri="{CE6537A1-D6FC-4f65-9D91-7224C49458BB}">
                  <c15:layout/>
                </c:ext>
              </c:extLst>
            </c:dLbl>
            <c:dLbl>
              <c:idx val="1"/>
              <c:layout>
                <c:manualLayout>
                  <c:x val="6.3548805482610609E-3"/>
                  <c:y val="5.5115403844017419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F1BE-4F33-83CD-EF2709C35630}"/>
                </c:ext>
                <c:ext xmlns:c15="http://schemas.microsoft.com/office/drawing/2012/chart" uri="{CE6537A1-D6FC-4f65-9D91-7224C49458BB}">
                  <c15:layout/>
                </c:ext>
              </c:extLst>
            </c:dLbl>
            <c:dLbl>
              <c:idx val="2"/>
              <c:layout>
                <c:manualLayout>
                  <c:x val="1.6946348128696172E-2"/>
                  <c:y val="5.5115403844017419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F1BE-4F33-83CD-EF2709C35630}"/>
                </c:ext>
                <c:ext xmlns:c15="http://schemas.microsoft.com/office/drawing/2012/chart" uri="{CE6537A1-D6FC-4f65-9D91-7224C49458BB}">
                  <c15:layout/>
                </c:ext>
              </c:extLst>
            </c:dLbl>
            <c:spPr>
              <a:noFill/>
              <a:ln>
                <a:noFill/>
              </a:ln>
              <a:effectLst/>
            </c:spPr>
            <c:txPr>
              <a:bodyPr rot="0" vert="horz"/>
              <a:lstStyle/>
              <a:p>
                <a:pPr>
                  <a:defRPr sz="1400" b="1">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Лист1!$A$2:$A$4</c:f>
              <c:strCache>
                <c:ptCount val="3"/>
                <c:pt idx="0">
                  <c:v>2020 год</c:v>
                </c:pt>
                <c:pt idx="1">
                  <c:v>2021 год</c:v>
                </c:pt>
                <c:pt idx="2">
                  <c:v>2022 год</c:v>
                </c:pt>
              </c:strCache>
            </c:strRef>
          </c:cat>
          <c:val>
            <c:numRef>
              <c:f>Лист1!$B$2:$B$4</c:f>
              <c:numCache>
                <c:formatCode>#,##0</c:formatCode>
                <c:ptCount val="3"/>
                <c:pt idx="0">
                  <c:v>89855</c:v>
                </c:pt>
                <c:pt idx="1">
                  <c:v>102001</c:v>
                </c:pt>
                <c:pt idx="2">
                  <c:v>114494</c:v>
                </c:pt>
              </c:numCache>
            </c:numRef>
          </c:val>
          <c:extLst xmlns:c16r2="http://schemas.microsoft.com/office/drawing/2015/06/chart">
            <c:ext xmlns:c16="http://schemas.microsoft.com/office/drawing/2014/chart" uri="{C3380CC4-5D6E-409C-BE32-E72D297353CC}">
              <c16:uniqueId val="{00000003-F1BE-4F33-83CD-EF2709C35630}"/>
            </c:ext>
          </c:extLst>
        </c:ser>
        <c:ser>
          <c:idx val="1"/>
          <c:order val="1"/>
          <c:tx>
            <c:strRef>
              <c:f>Лист1!$C$1</c:f>
              <c:strCache>
                <c:ptCount val="1"/>
                <c:pt idx="0">
                  <c:v>Субвенции</c:v>
                </c:pt>
              </c:strCache>
            </c:strRef>
          </c:tx>
          <c:spPr>
            <a:scene3d>
              <a:camera prst="orthographicFront"/>
              <a:lightRig rig="threePt" dir="tl">
                <a:rot lat="0" lon="0" rev="19800000"/>
              </a:lightRig>
            </a:scene3d>
            <a:sp3d prstMaterial="plastic">
              <a:bevelT w="127000" h="317500" prst="softRound"/>
            </a:sp3d>
          </c:spPr>
          <c:invertIfNegative val="0"/>
          <c:dLbls>
            <c:dLbl>
              <c:idx val="0"/>
              <c:layout>
                <c:manualLayout>
                  <c:x val="2.0740762238732662E-2"/>
                  <c:y val="1.950043745139428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F1BE-4F33-83CD-EF2709C35630}"/>
                </c:ext>
                <c:ext xmlns:c15="http://schemas.microsoft.com/office/drawing/2012/chart" uri="{CE6537A1-D6FC-4f65-9D91-7224C49458BB}">
                  <c15:layout/>
                </c:ext>
              </c:extLst>
            </c:dLbl>
            <c:dLbl>
              <c:idx val="1"/>
              <c:layout>
                <c:manualLayout>
                  <c:x val="1.5026039998719022E-2"/>
                  <c:y val="1.86589510887679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F1BE-4F33-83CD-EF2709C35630}"/>
                </c:ext>
                <c:ext xmlns:c15="http://schemas.microsoft.com/office/drawing/2012/chart" uri="{CE6537A1-D6FC-4f65-9D91-7224C49458BB}">
                  <c15:layout/>
                </c:ext>
              </c:extLst>
            </c:dLbl>
            <c:dLbl>
              <c:idx val="2"/>
              <c:layout>
                <c:manualLayout>
                  <c:x val="1.4827887817844105E-2"/>
                  <c:y val="1.6534621153205201E-2"/>
                </c:manualLayout>
              </c:layout>
              <c:spPr/>
              <c:txPr>
                <a:bodyPr rot="0" vert="horz"/>
                <a:lstStyle/>
                <a:p>
                  <a:pPr>
                    <a:defRPr sz="1600" b="1">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F1BE-4F33-83CD-EF2709C35630}"/>
                </c:ext>
                <c:ext xmlns:c15="http://schemas.microsoft.com/office/drawing/2012/chart" uri="{CE6537A1-D6FC-4f65-9D91-7224C49458BB}">
                  <c15:layout/>
                </c:ext>
              </c:extLst>
            </c:dLbl>
            <c:spPr>
              <a:noFill/>
              <a:ln>
                <a:noFill/>
              </a:ln>
              <a:effectLst/>
            </c:spPr>
            <c:txPr>
              <a:bodyPr rot="0" vert="horz"/>
              <a:lstStyle/>
              <a:p>
                <a:pPr>
                  <a:defRPr sz="1400" b="1">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Лист1!$A$2:$A$4</c:f>
              <c:strCache>
                <c:ptCount val="3"/>
                <c:pt idx="0">
                  <c:v>2020 год</c:v>
                </c:pt>
                <c:pt idx="1">
                  <c:v>2021 год</c:v>
                </c:pt>
                <c:pt idx="2">
                  <c:v>2022 год</c:v>
                </c:pt>
              </c:strCache>
            </c:strRef>
          </c:cat>
          <c:val>
            <c:numRef>
              <c:f>Лист1!$C$2:$C$4</c:f>
              <c:numCache>
                <c:formatCode>#,##0</c:formatCode>
                <c:ptCount val="3"/>
                <c:pt idx="0">
                  <c:v>98852</c:v>
                </c:pt>
                <c:pt idx="1">
                  <c:v>98236</c:v>
                </c:pt>
                <c:pt idx="2">
                  <c:v>105333</c:v>
                </c:pt>
              </c:numCache>
            </c:numRef>
          </c:val>
          <c:extLst xmlns:c16r2="http://schemas.microsoft.com/office/drawing/2015/06/chart">
            <c:ext xmlns:c16="http://schemas.microsoft.com/office/drawing/2014/chart" uri="{C3380CC4-5D6E-409C-BE32-E72D297353CC}">
              <c16:uniqueId val="{00000007-F1BE-4F33-83CD-EF2709C35630}"/>
            </c:ext>
          </c:extLst>
        </c:ser>
        <c:ser>
          <c:idx val="2"/>
          <c:order val="2"/>
          <c:tx>
            <c:strRef>
              <c:f>Лист1!$D$1</c:f>
              <c:strCache>
                <c:ptCount val="1"/>
                <c:pt idx="0">
                  <c:v>Субсидии</c:v>
                </c:pt>
              </c:strCache>
            </c:strRef>
          </c:tx>
          <c:spPr>
            <a:solidFill>
              <a:srgbClr val="FF0000"/>
            </a:solidFill>
          </c:spPr>
          <c:invertIfNegative val="0"/>
          <c:dLbls>
            <c:dLbl>
              <c:idx val="0"/>
              <c:layout>
                <c:manualLayout>
                  <c:x val="1.7206939806409662E-2"/>
                  <c:y val="1.645967870307657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F1BE-4F33-83CD-EF2709C35630}"/>
                </c:ext>
                <c:ext xmlns:c15="http://schemas.microsoft.com/office/drawing/2012/chart" uri="{CE6537A1-D6FC-4f65-9D91-7224C49458BB}">
                  <c15:layout/>
                </c:ext>
              </c:extLst>
            </c:dLbl>
            <c:dLbl>
              <c:idx val="1"/>
              <c:layout>
                <c:manualLayout>
                  <c:x val="1.2737192292385508E-2"/>
                  <c:y val="5.4915773247416989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F1BE-4F33-83CD-EF2709C35630}"/>
                </c:ext>
                <c:ext xmlns:c15="http://schemas.microsoft.com/office/drawing/2012/chart" uri="{CE6537A1-D6FC-4f65-9D91-7224C49458BB}">
                  <c15:layout/>
                </c:ext>
              </c:extLst>
            </c:dLbl>
            <c:dLbl>
              <c:idx val="2"/>
              <c:layout>
                <c:manualLayout>
                  <c:x val="1.5274616931147417E-2"/>
                  <c:y val="5.4915773247416989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F1BE-4F33-83CD-EF2709C35630}"/>
                </c:ext>
                <c:ext xmlns:c15="http://schemas.microsoft.com/office/drawing/2012/chart" uri="{CE6537A1-D6FC-4f65-9D91-7224C49458BB}">
                  <c15:layout/>
                </c:ext>
              </c:extLst>
            </c:dLbl>
            <c:spPr>
              <a:noFill/>
              <a:ln>
                <a:noFill/>
              </a:ln>
              <a:effectLst/>
            </c:spPr>
            <c:txPr>
              <a:bodyPr rot="0" vert="horz"/>
              <a:lstStyle/>
              <a:p>
                <a:pPr>
                  <a:defRPr sz="1400" b="1">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Лист1!$A$2:$A$4</c:f>
              <c:strCache>
                <c:ptCount val="3"/>
                <c:pt idx="0">
                  <c:v>2020 год</c:v>
                </c:pt>
                <c:pt idx="1">
                  <c:v>2021 год</c:v>
                </c:pt>
                <c:pt idx="2">
                  <c:v>2022 год</c:v>
                </c:pt>
              </c:strCache>
            </c:strRef>
          </c:cat>
          <c:val>
            <c:numRef>
              <c:f>Лист1!$D$2:$D$4</c:f>
              <c:numCache>
                <c:formatCode>#,##0</c:formatCode>
                <c:ptCount val="3"/>
                <c:pt idx="0">
                  <c:v>164627</c:v>
                </c:pt>
                <c:pt idx="1">
                  <c:v>37454</c:v>
                </c:pt>
                <c:pt idx="2">
                  <c:v>208156</c:v>
                </c:pt>
              </c:numCache>
            </c:numRef>
          </c:val>
          <c:extLst xmlns:c16r2="http://schemas.microsoft.com/office/drawing/2015/06/chart">
            <c:ext xmlns:c16="http://schemas.microsoft.com/office/drawing/2014/chart" uri="{C3380CC4-5D6E-409C-BE32-E72D297353CC}">
              <c16:uniqueId val="{0000000B-F1BE-4F33-83CD-EF2709C35630}"/>
            </c:ext>
          </c:extLst>
        </c:ser>
        <c:ser>
          <c:idx val="3"/>
          <c:order val="3"/>
          <c:tx>
            <c:strRef>
              <c:f>Лист1!$E$1</c:f>
              <c:strCache>
                <c:ptCount val="1"/>
                <c:pt idx="0">
                  <c:v>Иные межбюджетные трансферты</c:v>
                </c:pt>
              </c:strCache>
            </c:strRef>
          </c:tx>
          <c:spPr>
            <a:solidFill>
              <a:srgbClr val="FFFF00"/>
            </a:solidFill>
          </c:spPr>
          <c:invertIfNegative val="0"/>
          <c:dLbls>
            <c:dLbl>
              <c:idx val="0"/>
              <c:layout>
                <c:manualLayout>
                  <c:x val="1.2267734120529039E-2"/>
                  <c:y val="-7.716156538162426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F1BE-4F33-83CD-EF2709C35630}"/>
                </c:ext>
                <c:ext xmlns:c15="http://schemas.microsoft.com/office/drawing/2012/chart" uri="{CE6537A1-D6FC-4f65-9D91-7224C49458BB}">
                  <c15:layout/>
                </c:ext>
              </c:extLst>
            </c:dLbl>
            <c:dLbl>
              <c:idx val="1"/>
              <c:layout>
                <c:manualLayout>
                  <c:x val="0.11892027552498036"/>
                  <c:y val="-1.943496811688291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F1BE-4F33-83CD-EF2709C35630}"/>
                </c:ext>
                <c:ext xmlns:c15="http://schemas.microsoft.com/office/drawing/2012/chart" uri="{CE6537A1-D6FC-4f65-9D91-7224C49458BB}">
                  <c15:layout/>
                </c:ext>
              </c:extLst>
            </c:dLbl>
            <c:dLbl>
              <c:idx val="2"/>
              <c:layout>
                <c:manualLayout>
                  <c:x val="0.10270314064866957"/>
                  <c:y val="-1.219103964243466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F1BE-4F33-83CD-EF2709C35630}"/>
                </c:ext>
                <c:ext xmlns:c15="http://schemas.microsoft.com/office/drawing/2012/chart" uri="{CE6537A1-D6FC-4f65-9D91-7224C49458BB}">
                  <c15:layout/>
                </c:ext>
              </c:extLst>
            </c:dLbl>
            <c:dLbl>
              <c:idx val="3"/>
              <c:layout>
                <c:manualLayout>
                  <c:x val="2.0446223534215076E-3"/>
                  <c:y val="-7.716156538162426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F1BE-4F33-83CD-EF2709C35630}"/>
                </c:ext>
                <c:ext xmlns:c15="http://schemas.microsoft.com/office/drawing/2012/chart" uri="{CE6537A1-D6FC-4f65-9D91-7224C49458BB}"/>
              </c:extLst>
            </c:dLbl>
            <c:spPr>
              <a:noFill/>
              <a:ln>
                <a:noFill/>
              </a:ln>
              <a:effectLst/>
            </c:spPr>
            <c:txPr>
              <a:bodyPr/>
              <a:lstStyle/>
              <a:p>
                <a:pPr>
                  <a:defRPr sz="1400" b="1">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Лист1!$A$2:$A$4</c:f>
              <c:strCache>
                <c:ptCount val="3"/>
                <c:pt idx="0">
                  <c:v>2020 год</c:v>
                </c:pt>
                <c:pt idx="1">
                  <c:v>2021 год</c:v>
                </c:pt>
                <c:pt idx="2">
                  <c:v>2022 год</c:v>
                </c:pt>
              </c:strCache>
            </c:strRef>
          </c:cat>
          <c:val>
            <c:numRef>
              <c:f>Лист1!$E$2:$E$4</c:f>
              <c:numCache>
                <c:formatCode>General</c:formatCode>
                <c:ptCount val="3"/>
                <c:pt idx="0">
                  <c:v>8188</c:v>
                </c:pt>
                <c:pt idx="1">
                  <c:v>10976</c:v>
                </c:pt>
                <c:pt idx="2">
                  <c:v>18144</c:v>
                </c:pt>
              </c:numCache>
            </c:numRef>
          </c:val>
          <c:extLst xmlns:c16r2="http://schemas.microsoft.com/office/drawing/2015/06/chart">
            <c:ext xmlns:c16="http://schemas.microsoft.com/office/drawing/2014/chart" uri="{C3380CC4-5D6E-409C-BE32-E72D297353CC}">
              <c16:uniqueId val="{00000010-F1BE-4F33-83CD-EF2709C35630}"/>
            </c:ext>
          </c:extLst>
        </c:ser>
        <c:ser>
          <c:idx val="4"/>
          <c:order val="4"/>
          <c:tx>
            <c:strRef>
              <c:f>Лист1!$F$1</c:f>
              <c:strCache>
                <c:ptCount val="1"/>
                <c:pt idx="0">
                  <c:v>Безвозмездные поступления от негосударственных организаций</c:v>
                </c:pt>
              </c:strCache>
            </c:strRef>
          </c:tx>
          <c:spPr>
            <a:solidFill>
              <a:srgbClr val="FF00FF"/>
            </a:solidFill>
          </c:spPr>
          <c:invertIfNegative val="0"/>
          <c:dLbls>
            <c:dLbl>
              <c:idx val="0"/>
              <c:layout>
                <c:manualLayout>
                  <c:x val="-4.0193517545182501E-2"/>
                  <c:y val="4.9549141824469633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1-F1BE-4F33-83CD-EF2709C35630}"/>
                </c:ext>
                <c:ext xmlns:c15="http://schemas.microsoft.com/office/drawing/2012/chart" uri="{CE6537A1-D6FC-4f65-9D91-7224C49458BB}">
                  <c15:layout/>
                </c:ext>
              </c:extLst>
            </c:dLbl>
            <c:dLbl>
              <c:idx val="1"/>
              <c:layout>
                <c:manualLayout>
                  <c:x val="0"/>
                  <c:y val="-4.459422764202266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2-F1BE-4F33-83CD-EF2709C35630}"/>
                </c:ext>
                <c:ext xmlns:c15="http://schemas.microsoft.com/office/drawing/2012/chart" uri="{CE6537A1-D6FC-4f65-9D91-7224C49458BB}">
                  <c15:layout/>
                </c:ext>
              </c:extLst>
            </c:dLbl>
            <c:dLbl>
              <c:idx val="2"/>
              <c:layout>
                <c:manualLayout>
                  <c:x val="1.4067731140813874E-2"/>
                  <c:y val="-4.459422764202267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3-F1BE-4F33-83CD-EF2709C35630}"/>
                </c:ext>
                <c:ext xmlns:c15="http://schemas.microsoft.com/office/drawing/2012/chart" uri="{CE6537A1-D6FC-4f65-9D91-7224C49458BB}">
                  <c15:layout/>
                </c:ext>
              </c:extLst>
            </c:dLbl>
            <c:spPr>
              <a:noFill/>
              <a:ln>
                <a:noFill/>
              </a:ln>
              <a:effectLst/>
            </c:spPr>
            <c:txPr>
              <a:bodyPr/>
              <a:lstStyle/>
              <a:p>
                <a:pPr>
                  <a:defRPr sz="1400" b="1"/>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Лист1!$A$2:$A$4</c:f>
              <c:strCache>
                <c:ptCount val="3"/>
                <c:pt idx="0">
                  <c:v>2020 год</c:v>
                </c:pt>
                <c:pt idx="1">
                  <c:v>2021 год</c:v>
                </c:pt>
                <c:pt idx="2">
                  <c:v>2022 год</c:v>
                </c:pt>
              </c:strCache>
            </c:strRef>
          </c:cat>
          <c:val>
            <c:numRef>
              <c:f>Лист1!$F$2:$F$4</c:f>
              <c:numCache>
                <c:formatCode>General</c:formatCode>
                <c:ptCount val="3"/>
                <c:pt idx="0">
                  <c:v>190</c:v>
                </c:pt>
                <c:pt idx="1">
                  <c:v>0</c:v>
                </c:pt>
                <c:pt idx="2">
                  <c:v>0</c:v>
                </c:pt>
              </c:numCache>
            </c:numRef>
          </c:val>
          <c:extLst xmlns:c16r2="http://schemas.microsoft.com/office/drawing/2015/06/chart">
            <c:ext xmlns:c16="http://schemas.microsoft.com/office/drawing/2014/chart" uri="{C3380CC4-5D6E-409C-BE32-E72D297353CC}">
              <c16:uniqueId val="{00000014-F1BE-4F33-83CD-EF2709C35630}"/>
            </c:ext>
          </c:extLst>
        </c:ser>
        <c:dLbls>
          <c:showLegendKey val="0"/>
          <c:showVal val="0"/>
          <c:showCatName val="0"/>
          <c:showSerName val="0"/>
          <c:showPercent val="0"/>
          <c:showBubbleSize val="0"/>
        </c:dLbls>
        <c:gapWidth val="150"/>
        <c:shape val="box"/>
        <c:axId val="311649704"/>
        <c:axId val="311650096"/>
        <c:axId val="0"/>
      </c:bar3DChart>
      <c:catAx>
        <c:axId val="311649704"/>
        <c:scaling>
          <c:orientation val="minMax"/>
        </c:scaling>
        <c:delete val="0"/>
        <c:axPos val="b"/>
        <c:numFmt formatCode="General" sourceLinked="1"/>
        <c:majorTickMark val="out"/>
        <c:minorTickMark val="none"/>
        <c:tickLblPos val="nextTo"/>
        <c:txPr>
          <a:bodyPr rot="0" vert="horz"/>
          <a:lstStyle/>
          <a:p>
            <a:pPr>
              <a:defRPr sz="1400" b="1">
                <a:solidFill>
                  <a:srgbClr val="CCECFF"/>
                </a:solidFill>
                <a:effectLst>
                  <a:outerShdw blurRad="38100" dist="38100" dir="2700000" algn="tl">
                    <a:srgbClr val="000000">
                      <a:alpha val="43137"/>
                    </a:srgbClr>
                  </a:outerShdw>
                </a:effectLst>
              </a:defRPr>
            </a:pPr>
            <a:endParaRPr lang="ru-RU"/>
          </a:p>
        </c:txPr>
        <c:crossAx val="311650096"/>
        <c:crosses val="autoZero"/>
        <c:auto val="1"/>
        <c:lblAlgn val="ctr"/>
        <c:lblOffset val="100"/>
        <c:noMultiLvlLbl val="0"/>
      </c:catAx>
      <c:valAx>
        <c:axId val="311650096"/>
        <c:scaling>
          <c:orientation val="minMax"/>
        </c:scaling>
        <c:delete val="1"/>
        <c:axPos val="l"/>
        <c:numFmt formatCode="0%" sourceLinked="1"/>
        <c:majorTickMark val="out"/>
        <c:minorTickMark val="none"/>
        <c:tickLblPos val="nextTo"/>
        <c:crossAx val="311649704"/>
        <c:crosses val="autoZero"/>
        <c:crossBetween val="between"/>
      </c:valAx>
      <c:spPr>
        <a:noFill/>
        <a:ln w="25391">
          <a:noFill/>
        </a:ln>
      </c:spPr>
    </c:plotArea>
    <c:legend>
      <c:legendPos val="r"/>
      <c:legendEntry>
        <c:idx val="2"/>
        <c:txPr>
          <a:bodyPr/>
          <a:lstStyle/>
          <a:p>
            <a:pPr>
              <a:defRPr sz="800" b="1">
                <a:solidFill>
                  <a:schemeClr val="tx1"/>
                </a:solidFill>
                <a:effectLst>
                  <a:outerShdw blurRad="38100" dist="38100" dir="2700000" algn="tl">
                    <a:srgbClr val="000000">
                      <a:alpha val="43137"/>
                    </a:srgbClr>
                  </a:outerShdw>
                </a:effectLst>
              </a:defRPr>
            </a:pPr>
            <a:endParaRPr lang="ru-RU"/>
          </a:p>
        </c:txPr>
      </c:legendEntry>
      <c:legendEntry>
        <c:idx val="3"/>
        <c:txPr>
          <a:bodyPr/>
          <a:lstStyle/>
          <a:p>
            <a:pPr>
              <a:defRPr sz="800" b="1">
                <a:solidFill>
                  <a:schemeClr val="tx1"/>
                </a:solidFill>
                <a:effectLst>
                  <a:outerShdw blurRad="38100" dist="38100" dir="2700000" algn="tl">
                    <a:srgbClr val="000000">
                      <a:alpha val="43137"/>
                    </a:srgbClr>
                  </a:outerShdw>
                </a:effectLst>
              </a:defRPr>
            </a:pPr>
            <a:endParaRPr lang="ru-RU"/>
          </a:p>
        </c:txPr>
      </c:legendEntry>
      <c:legendEntry>
        <c:idx val="4"/>
        <c:txPr>
          <a:bodyPr/>
          <a:lstStyle/>
          <a:p>
            <a:pPr>
              <a:defRPr sz="800" b="1">
                <a:solidFill>
                  <a:schemeClr val="tx1"/>
                </a:solidFill>
                <a:effectLst>
                  <a:outerShdw blurRad="38100" dist="38100" dir="2700000" algn="tl">
                    <a:srgbClr val="000000">
                      <a:alpha val="43137"/>
                    </a:srgbClr>
                  </a:outerShdw>
                </a:effectLst>
              </a:defRPr>
            </a:pPr>
            <a:endParaRPr lang="ru-RU"/>
          </a:p>
        </c:txPr>
      </c:legendEntry>
      <c:layout>
        <c:manualLayout>
          <c:xMode val="edge"/>
          <c:yMode val="edge"/>
          <c:x val="0.80076909999265844"/>
          <c:y val="1.2726653443128769E-2"/>
          <c:w val="0.19923095157734419"/>
          <c:h val="0.88817499976590952"/>
        </c:manualLayout>
      </c:layout>
      <c:overlay val="0"/>
      <c:txPr>
        <a:bodyPr/>
        <a:lstStyle/>
        <a:p>
          <a:pPr>
            <a:defRPr sz="800" b="1">
              <a:solidFill>
                <a:schemeClr val="tx1"/>
              </a:solidFill>
              <a:effectLst>
                <a:outerShdw blurRad="38100" dist="38100" dir="2700000" algn="tl">
                  <a:srgbClr val="000000">
                    <a:alpha val="43137"/>
                  </a:srgbClr>
                </a:outerShdw>
              </a:effectLst>
            </a:defRPr>
          </a:pPr>
          <a:endParaRPr lang="ru-RU"/>
        </a:p>
      </c:txPr>
    </c:legend>
    <c:plotVisOnly val="1"/>
    <c:dispBlanksAs val="gap"/>
    <c:showDLblsOverMax val="0"/>
  </c:chart>
  <c:txPr>
    <a:bodyPr/>
    <a:lstStyle/>
    <a:p>
      <a:pPr>
        <a:defRPr sz="1799"/>
      </a:pPr>
      <a:endParaRPr lang="ru-RU"/>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20"/>
      <c:rAngAx val="0"/>
    </c:view3D>
    <c:floor>
      <c:thickness val="0"/>
    </c:floor>
    <c:sideWall>
      <c:thickness val="0"/>
    </c:sideWall>
    <c:backWall>
      <c:thickness val="0"/>
    </c:backWall>
    <c:plotArea>
      <c:layout>
        <c:manualLayout>
          <c:layoutTarget val="inner"/>
          <c:xMode val="edge"/>
          <c:yMode val="edge"/>
          <c:x val="2.8676145648769125E-2"/>
          <c:y val="2.9894249939464709E-2"/>
          <c:w val="0.97132385435123081"/>
          <c:h val="0.97010575006053534"/>
        </c:manualLayout>
      </c:layout>
      <c:pie3DChart>
        <c:varyColors val="1"/>
        <c:ser>
          <c:idx val="0"/>
          <c:order val="0"/>
          <c:tx>
            <c:strRef>
              <c:f>Лист1!$B$1</c:f>
              <c:strCache>
                <c:ptCount val="1"/>
                <c:pt idx="0">
                  <c:v>2020 год</c:v>
                </c:pt>
              </c:strCache>
            </c:strRef>
          </c:tx>
          <c:spPr>
            <a:scene3d>
              <a:camera prst="orthographicFront"/>
              <a:lightRig rig="threePt" dir="t"/>
            </a:scene3d>
            <a:sp3d>
              <a:bevelT w="165100" prst="coolSlant"/>
            </a:sp3d>
          </c:spPr>
          <c:dPt>
            <c:idx val="0"/>
            <c:bubble3D val="0"/>
            <c:spPr>
              <a:solidFill>
                <a:srgbClr val="FFFF00"/>
              </a:solidFill>
              <a:scene3d>
                <a:camera prst="orthographicFront"/>
                <a:lightRig rig="threePt" dir="t"/>
              </a:scene3d>
              <a:sp3d>
                <a:bevelT w="165100" prst="coolSlant"/>
              </a:sp3d>
            </c:spPr>
            <c:extLst xmlns:c16r2="http://schemas.microsoft.com/office/drawing/2015/06/chart">
              <c:ext xmlns:c16="http://schemas.microsoft.com/office/drawing/2014/chart" uri="{C3380CC4-5D6E-409C-BE32-E72D297353CC}">
                <c16:uniqueId val="{00000001-2B4E-4A77-8F45-A9608B195378}"/>
              </c:ext>
            </c:extLst>
          </c:dPt>
          <c:dPt>
            <c:idx val="1"/>
            <c:bubble3D val="0"/>
            <c:spPr>
              <a:solidFill>
                <a:srgbClr val="FF00FF"/>
              </a:solidFill>
              <a:scene3d>
                <a:camera prst="orthographicFront"/>
                <a:lightRig rig="threePt" dir="t"/>
              </a:scene3d>
              <a:sp3d>
                <a:bevelT w="165100" prst="coolSlant"/>
              </a:sp3d>
            </c:spPr>
            <c:extLst xmlns:c16r2="http://schemas.microsoft.com/office/drawing/2015/06/chart">
              <c:ext xmlns:c16="http://schemas.microsoft.com/office/drawing/2014/chart" uri="{C3380CC4-5D6E-409C-BE32-E72D297353CC}">
                <c16:uniqueId val="{00000003-2B4E-4A77-8F45-A9608B195378}"/>
              </c:ext>
            </c:extLst>
          </c:dPt>
          <c:dPt>
            <c:idx val="2"/>
            <c:bubble3D val="0"/>
            <c:spPr>
              <a:solidFill>
                <a:srgbClr val="00CC00"/>
              </a:solidFill>
              <a:scene3d>
                <a:camera prst="orthographicFront"/>
                <a:lightRig rig="threePt" dir="t"/>
              </a:scene3d>
              <a:sp3d>
                <a:bevelT w="165100" prst="coolSlant"/>
              </a:sp3d>
            </c:spPr>
            <c:extLst xmlns:c16r2="http://schemas.microsoft.com/office/drawing/2015/06/chart">
              <c:ext xmlns:c16="http://schemas.microsoft.com/office/drawing/2014/chart" uri="{C3380CC4-5D6E-409C-BE32-E72D297353CC}">
                <c16:uniqueId val="{00000005-2B4E-4A77-8F45-A9608B195378}"/>
              </c:ext>
            </c:extLst>
          </c:dPt>
          <c:dLbls>
            <c:dLbl>
              <c:idx val="0"/>
              <c:layout>
                <c:manualLayout>
                  <c:x val="-0.17900567694242717"/>
                  <c:y val="0.10166307980927423"/>
                </c:manualLayout>
              </c:layout>
              <c:showLegendKey val="0"/>
              <c:showVal val="1"/>
              <c:showCatName val="0"/>
              <c:showSerName val="0"/>
              <c:showPercent val="0"/>
              <c:showBubbleSize val="0"/>
              <c:extLst>
                <c:ext xmlns:c15="http://schemas.microsoft.com/office/drawing/2012/chart" uri="{CE6537A1-D6FC-4f65-9D91-7224C49458BB}">
                  <c15:layout>
                    <c:manualLayout>
                      <c:w val="0.26455986077520488"/>
                      <c:h val="0.1005904170938082"/>
                    </c:manualLayout>
                  </c15:layout>
                </c:ext>
              </c:extLst>
            </c:dLbl>
            <c:dLbl>
              <c:idx val="1"/>
              <c:layout>
                <c:manualLayout>
                  <c:x val="-1.0529745702495812E-2"/>
                  <c:y val="4.8818600062006244E-2"/>
                </c:manualLayout>
              </c:layout>
              <c:spPr/>
              <c:txPr>
                <a:bodyPr/>
                <a:lstStyle/>
                <a:p>
                  <a:pPr>
                    <a:defRPr sz="1600" b="1">
                      <a:solidFill>
                        <a:srgbClr val="FFFF00"/>
                      </a:solidFill>
                    </a:defRPr>
                  </a:pPr>
                  <a:endParaRPr lang="ru-RU"/>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2B4E-4A77-8F45-A9608B195378}"/>
                </c:ext>
                <c:ext xmlns:c15="http://schemas.microsoft.com/office/drawing/2012/chart" uri="{CE6537A1-D6FC-4f65-9D91-7224C49458BB}">
                  <c15:layout/>
                </c:ext>
              </c:extLst>
            </c:dLbl>
            <c:dLbl>
              <c:idx val="2"/>
              <c:layout>
                <c:manualLayout>
                  <c:x val="0.32115372019232119"/>
                  <c:y val="-0.1910980309623867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2B4E-4A77-8F45-A9608B195378}"/>
                </c:ext>
                <c:ext xmlns:c15="http://schemas.microsoft.com/office/drawing/2012/chart" uri="{CE6537A1-D6FC-4f65-9D91-7224C49458BB}">
                  <c15:layout>
                    <c:manualLayout>
                      <c:w val="0.27272041369463901"/>
                      <c:h val="0.27207312813944312"/>
                    </c:manualLayout>
                  </c15:layout>
                </c:ext>
              </c:extLst>
            </c:dLbl>
            <c:spPr>
              <a:noFill/>
              <a:ln>
                <a:noFill/>
              </a:ln>
              <a:effectLst/>
            </c:spPr>
            <c:txPr>
              <a:bodyPr/>
              <a:lstStyle/>
              <a:p>
                <a:pPr>
                  <a:defRPr sz="1600" b="1">
                    <a:solidFill>
                      <a:srgbClr val="993300"/>
                    </a:solidFill>
                  </a:defRPr>
                </a:pPr>
                <a:endParaRPr lang="ru-RU"/>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Лист1!$A$2:$A$4</c:f>
              <c:strCache>
                <c:ptCount val="3"/>
                <c:pt idx="0">
                  <c:v>Налоговые  доходы </c:v>
                </c:pt>
                <c:pt idx="1">
                  <c:v>Неналоговые  доходы </c:v>
                </c:pt>
                <c:pt idx="2">
                  <c:v>Безвозмездные поступления </c:v>
                </c:pt>
              </c:strCache>
            </c:strRef>
          </c:cat>
          <c:val>
            <c:numRef>
              <c:f>Лист1!$B$2:$B$4</c:f>
              <c:numCache>
                <c:formatCode>0%</c:formatCode>
                <c:ptCount val="3"/>
                <c:pt idx="0">
                  <c:v>0.14000000000000001</c:v>
                </c:pt>
                <c:pt idx="1">
                  <c:v>0.02</c:v>
                </c:pt>
                <c:pt idx="2">
                  <c:v>0.84</c:v>
                </c:pt>
              </c:numCache>
            </c:numRef>
          </c:val>
          <c:extLst xmlns:c16r2="http://schemas.microsoft.com/office/drawing/2015/06/chart">
            <c:ext xmlns:c16="http://schemas.microsoft.com/office/drawing/2014/chart" uri="{C3380CC4-5D6E-409C-BE32-E72D297353CC}">
              <c16:uniqueId val="{00000006-2B4E-4A77-8F45-A9608B195378}"/>
            </c:ext>
          </c:extLst>
        </c:ser>
        <c:dLbls>
          <c:showLegendKey val="0"/>
          <c:showVal val="0"/>
          <c:showCatName val="0"/>
          <c:showSerName val="0"/>
          <c:showPercent val="0"/>
          <c:showBubbleSize val="0"/>
          <c:showLeaderLines val="1"/>
        </c:dLbls>
      </c:pie3DChart>
      <c:spPr>
        <a:noFill/>
        <a:ln w="25401">
          <a:noFill/>
        </a:ln>
      </c:spPr>
    </c:plotArea>
    <c:plotVisOnly val="1"/>
    <c:dispBlanksAs val="zero"/>
    <c:showDLblsOverMax val="0"/>
  </c:chart>
  <c:spPr>
    <a:scene3d>
      <a:camera prst="orthographicFront"/>
      <a:lightRig rig="threePt" dir="t"/>
    </a:scene3d>
  </c:spPr>
  <c:txPr>
    <a:bodyPr/>
    <a:lstStyle/>
    <a:p>
      <a:pPr>
        <a:defRPr sz="1800"/>
      </a:pPr>
      <a:endParaRPr lang="ru-RU"/>
    </a:p>
  </c:txPr>
  <c:externalData r:id="rId1">
    <c:autoUpdate val="0"/>
  </c:externalData>
  <c:userShapes r:id="rId2"/>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lrMapOvr bg1="dk1" tx1="lt1" bg2="dk2" tx2="lt2" accent1="accent1" accent2="accent2" accent3="accent3" accent4="accent4" accent5="accent5" accent6="accent6" hlink="hlink" folHlink="folHlink"/>
  <c:chart>
    <c:autoTitleDeleted val="0"/>
    <c:plotArea>
      <c:layout>
        <c:manualLayout>
          <c:layoutTarget val="inner"/>
          <c:xMode val="edge"/>
          <c:yMode val="edge"/>
          <c:x val="3.8546098212234023E-2"/>
          <c:y val="0"/>
          <c:w val="0.55118804114559772"/>
          <c:h val="1"/>
        </c:manualLayout>
      </c:layout>
      <c:doughnutChart>
        <c:varyColors val="1"/>
        <c:dLbls>
          <c:showLegendKey val="0"/>
          <c:showVal val="0"/>
          <c:showCatName val="0"/>
          <c:showSerName val="0"/>
          <c:showPercent val="0"/>
          <c:showBubbleSize val="0"/>
          <c:showLeaderLines val="0"/>
        </c:dLbls>
        <c:firstSliceAng val="0"/>
        <c:holeSize val="50"/>
      </c:doughnutChart>
      <c:spPr>
        <a:ln w="25400">
          <a:noFill/>
        </a:ln>
        <a:scene3d>
          <a:camera prst="orthographicFront"/>
          <a:lightRig rig="threePt" dir="t"/>
        </a:scene3d>
        <a:sp3d>
          <a:bevelT w="139700" h="139700"/>
        </a:sp3d>
      </c:spPr>
    </c:plotArea>
    <c:legend>
      <c:legendPos val="r"/>
      <c:layout>
        <c:manualLayout>
          <c:xMode val="edge"/>
          <c:yMode val="edge"/>
          <c:x val="0.67035690441906826"/>
          <c:y val="5.4436236892153475E-2"/>
          <c:w val="0.32817427078301509"/>
          <c:h val="0.80712487605715988"/>
        </c:manualLayout>
      </c:layout>
      <c:overlay val="0"/>
      <c:spPr>
        <a:noFill/>
        <a:ln w="25400" cap="flat" cmpd="sng" algn="ctr">
          <a:noFill/>
          <a:prstDash val="solid"/>
        </a:ln>
        <a:effectLst/>
      </c:spPr>
      <c:txPr>
        <a:bodyPr/>
        <a:lstStyle/>
        <a:p>
          <a:pPr>
            <a:defRPr sz="1400" b="1">
              <a:solidFill>
                <a:schemeClr val="tx2"/>
              </a:solidFill>
              <a:latin typeface="+mn-lt"/>
              <a:ea typeface="+mn-ea"/>
              <a:cs typeface="+mn-cs"/>
            </a:defRPr>
          </a:pPr>
          <a:endParaRPr lang="ru-RU"/>
        </a:p>
      </c:txPr>
    </c:legend>
    <c:plotVisOnly val="1"/>
    <c:dispBlanksAs val="zero"/>
    <c:showDLblsOverMax val="0"/>
  </c:chart>
  <c:txPr>
    <a:bodyPr/>
    <a:lstStyle/>
    <a:p>
      <a:pPr>
        <a:defRPr sz="1791"/>
      </a:pPr>
      <a:endParaRPr lang="ru-RU"/>
    </a:p>
  </c:txPr>
  <c:externalData r:id="rId2">
    <c:autoUpdate val="0"/>
  </c:externalData>
  <c:userShapes r:id="rId3"/>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8546098212234023E-2"/>
          <c:y val="2.3576117769542725E-3"/>
          <c:w val="0.58668304065352239"/>
          <c:h val="0.99764238822304574"/>
        </c:manualLayout>
      </c:layout>
      <c:doughnutChart>
        <c:varyColors val="1"/>
        <c:ser>
          <c:idx val="0"/>
          <c:order val="0"/>
          <c:spPr>
            <a:effectLst>
              <a:outerShdw blurRad="50800" dist="38100" dir="8100000" algn="tr" rotWithShape="0">
                <a:prstClr val="black">
                  <a:alpha val="40000"/>
                </a:prstClr>
              </a:outerShdw>
            </a:effectLst>
            <a:scene3d>
              <a:camera prst="orthographicFront"/>
              <a:lightRig rig="glow" dir="t">
                <a:rot lat="0" lon="0" rev="4800000"/>
              </a:lightRig>
            </a:scene3d>
            <a:sp3d prstMaterial="matte">
              <a:bevelT w="127000" h="63500"/>
            </a:sp3d>
          </c:spPr>
          <c:explosion val="10"/>
          <c:dPt>
            <c:idx val="0"/>
            <c:bubble3D val="0"/>
            <c:explosion val="4"/>
            <c:spPr>
              <a:solidFill>
                <a:srgbClr val="00FF00"/>
              </a:solidFill>
              <a:effectLst>
                <a:outerShdw blurRad="50800" dist="38100" dir="8100000" algn="tr" rotWithShape="0">
                  <a:prstClr val="black">
                    <a:alpha val="40000"/>
                  </a:prstClr>
                </a:outerShdw>
              </a:effectLst>
              <a:scene3d>
                <a:camera prst="orthographicFront"/>
                <a:lightRig rig="glow" dir="t">
                  <a:rot lat="0" lon="0" rev="4800000"/>
                </a:lightRig>
              </a:scene3d>
              <a:sp3d prstMaterial="matte">
                <a:bevelT w="127000" h="63500"/>
              </a:sp3d>
            </c:spPr>
            <c:extLst xmlns:c16r2="http://schemas.microsoft.com/office/drawing/2015/06/chart">
              <c:ext xmlns:c16="http://schemas.microsoft.com/office/drawing/2014/chart" uri="{C3380CC4-5D6E-409C-BE32-E72D297353CC}">
                <c16:uniqueId val="{00000001-2CA6-4283-B0C3-8EB0A53D58C0}"/>
              </c:ext>
            </c:extLst>
          </c:dPt>
          <c:dPt>
            <c:idx val="1"/>
            <c:bubble3D val="0"/>
            <c:explosion val="1"/>
            <c:spPr>
              <a:solidFill>
                <a:srgbClr val="05E0DB">
                  <a:lumMod val="75000"/>
                </a:srgbClr>
              </a:solidFill>
              <a:effectLst>
                <a:outerShdw blurRad="50800" dist="38100" dir="8100000" algn="tr" rotWithShape="0">
                  <a:prstClr val="black">
                    <a:alpha val="40000"/>
                  </a:prstClr>
                </a:outerShdw>
              </a:effectLst>
              <a:scene3d>
                <a:camera prst="orthographicFront"/>
                <a:lightRig rig="glow" dir="t">
                  <a:rot lat="0" lon="0" rev="4800000"/>
                </a:lightRig>
              </a:scene3d>
              <a:sp3d prstMaterial="matte">
                <a:bevelT w="127000" h="63500"/>
              </a:sp3d>
            </c:spPr>
            <c:extLst xmlns:c16r2="http://schemas.microsoft.com/office/drawing/2015/06/chart">
              <c:ext xmlns:c16="http://schemas.microsoft.com/office/drawing/2014/chart" uri="{C3380CC4-5D6E-409C-BE32-E72D297353CC}">
                <c16:uniqueId val="{00000003-2CA6-4283-B0C3-8EB0A53D58C0}"/>
              </c:ext>
            </c:extLst>
          </c:dPt>
          <c:dPt>
            <c:idx val="2"/>
            <c:bubble3D val="0"/>
            <c:explosion val="6"/>
            <c:spPr>
              <a:solidFill>
                <a:srgbClr val="9966FF"/>
              </a:solidFill>
              <a:effectLst>
                <a:outerShdw blurRad="50800" dist="38100" dir="8100000" algn="tr" rotWithShape="0">
                  <a:prstClr val="black">
                    <a:alpha val="40000"/>
                  </a:prstClr>
                </a:outerShdw>
              </a:effectLst>
              <a:scene3d>
                <a:camera prst="orthographicFront"/>
                <a:lightRig rig="glow" dir="t">
                  <a:rot lat="0" lon="0" rev="4800000"/>
                </a:lightRig>
              </a:scene3d>
              <a:sp3d prstMaterial="matte">
                <a:bevelT w="127000" h="63500"/>
              </a:sp3d>
            </c:spPr>
            <c:extLst xmlns:c16r2="http://schemas.microsoft.com/office/drawing/2015/06/chart">
              <c:ext xmlns:c16="http://schemas.microsoft.com/office/drawing/2014/chart" uri="{C3380CC4-5D6E-409C-BE32-E72D297353CC}">
                <c16:uniqueId val="{00000005-2CA6-4283-B0C3-8EB0A53D58C0}"/>
              </c:ext>
            </c:extLst>
          </c:dPt>
          <c:dPt>
            <c:idx val="3"/>
            <c:bubble3D val="0"/>
            <c:explosion val="5"/>
            <c:spPr>
              <a:solidFill>
                <a:srgbClr val="FFFF00"/>
              </a:solidFill>
              <a:effectLst>
                <a:outerShdw blurRad="50800" dist="38100" dir="8100000" algn="tr" rotWithShape="0">
                  <a:prstClr val="black">
                    <a:alpha val="40000"/>
                  </a:prstClr>
                </a:outerShdw>
              </a:effectLst>
              <a:scene3d>
                <a:camera prst="orthographicFront"/>
                <a:lightRig rig="glow" dir="t">
                  <a:rot lat="0" lon="0" rev="4800000"/>
                </a:lightRig>
              </a:scene3d>
              <a:sp3d prstMaterial="matte">
                <a:bevelT w="127000" h="63500"/>
              </a:sp3d>
            </c:spPr>
            <c:extLst xmlns:c16r2="http://schemas.microsoft.com/office/drawing/2015/06/chart">
              <c:ext xmlns:c16="http://schemas.microsoft.com/office/drawing/2014/chart" uri="{C3380CC4-5D6E-409C-BE32-E72D297353CC}">
                <c16:uniqueId val="{00000007-2CA6-4283-B0C3-8EB0A53D58C0}"/>
              </c:ext>
            </c:extLst>
          </c:dPt>
          <c:dPt>
            <c:idx val="4"/>
            <c:bubble3D val="0"/>
            <c:spPr>
              <a:solidFill>
                <a:srgbClr val="860000"/>
              </a:solidFill>
              <a:effectLst>
                <a:outerShdw blurRad="50800" dist="38100" dir="8100000" algn="tr" rotWithShape="0">
                  <a:prstClr val="black">
                    <a:alpha val="40000"/>
                  </a:prstClr>
                </a:outerShdw>
              </a:effectLst>
              <a:scene3d>
                <a:camera prst="orthographicFront"/>
                <a:lightRig rig="glow" dir="t">
                  <a:rot lat="0" lon="0" rev="4800000"/>
                </a:lightRig>
              </a:scene3d>
              <a:sp3d prstMaterial="matte">
                <a:bevelT w="127000" h="63500"/>
              </a:sp3d>
            </c:spPr>
            <c:extLst xmlns:c16r2="http://schemas.microsoft.com/office/drawing/2015/06/chart">
              <c:ext xmlns:c16="http://schemas.microsoft.com/office/drawing/2014/chart" uri="{C3380CC4-5D6E-409C-BE32-E72D297353CC}">
                <c16:uniqueId val="{00000009-2CA6-4283-B0C3-8EB0A53D58C0}"/>
              </c:ext>
            </c:extLst>
          </c:dPt>
          <c:cat>
            <c:strRef>
              <c:f>Лист1!$A$2:$A$5</c:f>
              <c:strCache>
                <c:ptCount val="4"/>
                <c:pt idx="0">
                  <c:v>Субсидии из областного бюджета</c:v>
                </c:pt>
                <c:pt idx="1">
                  <c:v>Субвенции из областного бюджета</c:v>
                </c:pt>
                <c:pt idx="2">
                  <c:v>Дотации из областного бюджета</c:v>
                </c:pt>
                <c:pt idx="3">
                  <c:v>Иные межбюджетные трансферты из областного бюджета</c:v>
                </c:pt>
              </c:strCache>
            </c:strRef>
          </c:cat>
          <c:val>
            <c:numRef>
              <c:f>Лист1!$B$2:$B$5</c:f>
              <c:numCache>
                <c:formatCode>0</c:formatCode>
                <c:ptCount val="4"/>
                <c:pt idx="0">
                  <c:v>46.65846272473982</c:v>
                </c:pt>
                <c:pt idx="1">
                  <c:v>23.610541392921746</c:v>
                </c:pt>
                <c:pt idx="2">
                  <c:v>25.66399254024078</c:v>
                </c:pt>
                <c:pt idx="3">
                  <c:v>4.0670033420976539</c:v>
                </c:pt>
              </c:numCache>
            </c:numRef>
          </c:val>
          <c:extLst xmlns:c16r2="http://schemas.microsoft.com/office/drawing/2015/06/chart">
            <c:ext xmlns:c16="http://schemas.microsoft.com/office/drawing/2014/chart" uri="{C3380CC4-5D6E-409C-BE32-E72D297353CC}">
              <c16:uniqueId val="{0000000A-2CA6-4283-B0C3-8EB0A53D58C0}"/>
            </c:ext>
          </c:extLst>
        </c:ser>
        <c:dLbls>
          <c:showLegendKey val="0"/>
          <c:showVal val="0"/>
          <c:showCatName val="0"/>
          <c:showSerName val="0"/>
          <c:showPercent val="0"/>
          <c:showBubbleSize val="0"/>
          <c:showLeaderLines val="1"/>
        </c:dLbls>
        <c:firstSliceAng val="0"/>
        <c:holeSize val="50"/>
      </c:doughnutChart>
      <c:spPr>
        <a:noFill/>
        <a:ln w="25400">
          <a:noFill/>
        </a:ln>
        <a:scene3d>
          <a:camera prst="orthographicFront"/>
          <a:lightRig rig="threePt" dir="t"/>
        </a:scene3d>
        <a:sp3d>
          <a:bevelT w="139700" h="139700"/>
        </a:sp3d>
      </c:spPr>
    </c:plotArea>
    <c:legend>
      <c:legendPos val="r"/>
      <c:legendEntry>
        <c:idx val="0"/>
        <c:txPr>
          <a:bodyPr/>
          <a:lstStyle/>
          <a:p>
            <a:pPr>
              <a:defRPr sz="1400" b="1">
                <a:solidFill>
                  <a:srgbClr val="FFFFFF"/>
                </a:solidFill>
                <a:latin typeface="+mn-lt"/>
                <a:ea typeface="+mn-ea"/>
                <a:cs typeface="+mn-cs"/>
              </a:defRPr>
            </a:pPr>
            <a:endParaRPr lang="ru-RU"/>
          </a:p>
        </c:txPr>
      </c:legendEntry>
      <c:legendEntry>
        <c:idx val="1"/>
        <c:txPr>
          <a:bodyPr/>
          <a:lstStyle/>
          <a:p>
            <a:pPr>
              <a:defRPr sz="1400" b="1">
                <a:solidFill>
                  <a:srgbClr val="FFFFFF"/>
                </a:solidFill>
                <a:latin typeface="+mn-lt"/>
                <a:ea typeface="+mn-ea"/>
                <a:cs typeface="+mn-cs"/>
              </a:defRPr>
            </a:pPr>
            <a:endParaRPr lang="ru-RU"/>
          </a:p>
        </c:txPr>
      </c:legendEntry>
      <c:legendEntry>
        <c:idx val="2"/>
        <c:txPr>
          <a:bodyPr/>
          <a:lstStyle/>
          <a:p>
            <a:pPr>
              <a:defRPr sz="1400" b="1">
                <a:solidFill>
                  <a:srgbClr val="FFFFFF"/>
                </a:solidFill>
                <a:latin typeface="+mn-lt"/>
                <a:ea typeface="+mn-ea"/>
                <a:cs typeface="+mn-cs"/>
              </a:defRPr>
            </a:pPr>
            <a:endParaRPr lang="ru-RU"/>
          </a:p>
        </c:txPr>
      </c:legendEntry>
      <c:legendEntry>
        <c:idx val="3"/>
        <c:txPr>
          <a:bodyPr/>
          <a:lstStyle/>
          <a:p>
            <a:pPr>
              <a:defRPr sz="1400" b="1">
                <a:solidFill>
                  <a:srgbClr val="FFFFFF"/>
                </a:solidFill>
                <a:latin typeface="+mn-lt"/>
                <a:ea typeface="+mn-ea"/>
                <a:cs typeface="+mn-cs"/>
              </a:defRPr>
            </a:pPr>
            <a:endParaRPr lang="ru-RU"/>
          </a:p>
        </c:txPr>
      </c:legendEntry>
      <c:layout>
        <c:manualLayout>
          <c:xMode val="edge"/>
          <c:yMode val="edge"/>
          <c:x val="0.646358873967248"/>
          <c:y val="0.1790397988861048"/>
          <c:w val="0.32817427078301509"/>
          <c:h val="0.80712487605715988"/>
        </c:manualLayout>
      </c:layout>
      <c:overlay val="0"/>
      <c:spPr>
        <a:noFill/>
        <a:ln w="25400" cap="flat" cmpd="sng" algn="ctr">
          <a:noFill/>
          <a:prstDash val="solid"/>
        </a:ln>
        <a:effectLst/>
      </c:spPr>
      <c:txPr>
        <a:bodyPr/>
        <a:lstStyle/>
        <a:p>
          <a:pPr>
            <a:defRPr sz="1400" b="1">
              <a:solidFill>
                <a:schemeClr val="tx1"/>
              </a:solidFill>
              <a:latin typeface="+mn-lt"/>
              <a:ea typeface="+mn-ea"/>
              <a:cs typeface="+mn-cs"/>
            </a:defRPr>
          </a:pPr>
          <a:endParaRPr lang="ru-RU"/>
        </a:p>
      </c:txPr>
    </c:legend>
    <c:plotVisOnly val="1"/>
    <c:dispBlanksAs val="zero"/>
    <c:showDLblsOverMax val="0"/>
  </c:chart>
  <c:txPr>
    <a:bodyPr/>
    <a:lstStyle/>
    <a:p>
      <a:pPr>
        <a:defRPr sz="1791"/>
      </a:pPr>
      <a:endParaRPr lang="ru-RU"/>
    </a:p>
  </c:txPr>
  <c:externalData r:id="rId2">
    <c:autoUpdate val="0"/>
  </c:externalData>
  <c:userShapes r:id="rId3"/>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scene3d>
          <a:camera prst="orthographicFront"/>
          <a:lightRig rig="threePt" dir="t"/>
        </a:scene3d>
        <a:sp3d>
          <a:bevelT w="0" h="0"/>
          <a:contourClr>
            <a:srgbClr val="000000"/>
          </a:contourClr>
        </a:sp3d>
      </c:spPr>
    </c:floor>
    <c:sideWall>
      <c:thickness val="0"/>
    </c:sideWall>
    <c:backWall>
      <c:thickness val="0"/>
    </c:backWall>
    <c:plotArea>
      <c:layout/>
      <c:bar3DChart>
        <c:barDir val="col"/>
        <c:grouping val="clustered"/>
        <c:varyColors val="0"/>
        <c:ser>
          <c:idx val="0"/>
          <c:order val="0"/>
          <c:tx>
            <c:strRef>
              <c:f>Лист1!$B$1</c:f>
              <c:strCache>
                <c:ptCount val="1"/>
                <c:pt idx="0">
                  <c:v>2015 год</c:v>
                </c:pt>
              </c:strCache>
            </c:strRef>
          </c:tx>
          <c:spPr>
            <a:solidFill>
              <a:srgbClr val="9900FF"/>
            </a:solidFill>
          </c:spPr>
          <c:invertIfNegative val="0"/>
          <c:dLbls>
            <c:dLbl>
              <c:idx val="0"/>
              <c:layout>
                <c:manualLayout>
                  <c:x val="4.4076617296558998E-2"/>
                  <c:y val="-1.974151245534742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6D27-4508-ACC4-1CEE656A0A34}"/>
                </c:ext>
                <c:ext xmlns:c15="http://schemas.microsoft.com/office/drawing/2012/chart" uri="{CE6537A1-D6FC-4f65-9D91-7224C49458BB}">
                  <c15:layout/>
                </c:ext>
              </c:extLst>
            </c:dLbl>
            <c:spPr>
              <a:noFill/>
              <a:ln>
                <a:noFill/>
              </a:ln>
              <a:effectLst/>
            </c:spPr>
            <c:txPr>
              <a:bodyPr/>
              <a:lstStyle/>
              <a:p>
                <a:pPr>
                  <a:defRPr sz="1799"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c:f>
              <c:strCache>
                <c:ptCount val="1"/>
                <c:pt idx="0">
                  <c:v>Категория 1</c:v>
                </c:pt>
              </c:strCache>
            </c:strRef>
          </c:cat>
          <c:val>
            <c:numRef>
              <c:f>Лист1!$B$2</c:f>
              <c:numCache>
                <c:formatCode>General</c:formatCode>
                <c:ptCount val="1"/>
                <c:pt idx="0">
                  <c:v>89498</c:v>
                </c:pt>
              </c:numCache>
            </c:numRef>
          </c:val>
          <c:extLst xmlns:c16r2="http://schemas.microsoft.com/office/drawing/2015/06/chart">
            <c:ext xmlns:c16="http://schemas.microsoft.com/office/drawing/2014/chart" uri="{C3380CC4-5D6E-409C-BE32-E72D297353CC}">
              <c16:uniqueId val="{00000001-6D27-4508-ACC4-1CEE656A0A34}"/>
            </c:ext>
          </c:extLst>
        </c:ser>
        <c:ser>
          <c:idx val="1"/>
          <c:order val="1"/>
          <c:tx>
            <c:strRef>
              <c:f>Лист1!$C$1</c:f>
              <c:strCache>
                <c:ptCount val="1"/>
                <c:pt idx="0">
                  <c:v>2016 год</c:v>
                </c:pt>
              </c:strCache>
            </c:strRef>
          </c:tx>
          <c:spPr>
            <a:solidFill>
              <a:srgbClr val="00FF99"/>
            </a:solidFill>
          </c:spPr>
          <c:invertIfNegative val="0"/>
          <c:dLbls>
            <c:dLbl>
              <c:idx val="0"/>
              <c:layout>
                <c:manualLayout>
                  <c:x val="2.4528180514190982E-2"/>
                  <c:y val="-2.957954319753634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6D27-4508-ACC4-1CEE656A0A34}"/>
                </c:ext>
                <c:ext xmlns:c15="http://schemas.microsoft.com/office/drawing/2012/chart" uri="{CE6537A1-D6FC-4f65-9D91-7224C49458BB}">
                  <c15:layout/>
                </c:ext>
              </c:extLst>
            </c:dLbl>
            <c:spPr>
              <a:noFill/>
              <a:ln>
                <a:noFill/>
              </a:ln>
              <a:effectLst/>
            </c:spPr>
            <c:txPr>
              <a:bodyPr/>
              <a:lstStyle/>
              <a:p>
                <a:pPr>
                  <a:defRPr sz="1799"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c:f>
              <c:strCache>
                <c:ptCount val="1"/>
                <c:pt idx="0">
                  <c:v>Категория 1</c:v>
                </c:pt>
              </c:strCache>
            </c:strRef>
          </c:cat>
          <c:val>
            <c:numRef>
              <c:f>Лист1!$C$2</c:f>
              <c:numCache>
                <c:formatCode>General</c:formatCode>
                <c:ptCount val="1"/>
                <c:pt idx="0">
                  <c:v>82414</c:v>
                </c:pt>
              </c:numCache>
            </c:numRef>
          </c:val>
          <c:extLst xmlns:c16r2="http://schemas.microsoft.com/office/drawing/2015/06/chart">
            <c:ext xmlns:c16="http://schemas.microsoft.com/office/drawing/2014/chart" uri="{C3380CC4-5D6E-409C-BE32-E72D297353CC}">
              <c16:uniqueId val="{00000003-6D27-4508-ACC4-1CEE656A0A34}"/>
            </c:ext>
          </c:extLst>
        </c:ser>
        <c:ser>
          <c:idx val="2"/>
          <c:order val="2"/>
          <c:tx>
            <c:strRef>
              <c:f>Лист1!$D$1</c:f>
              <c:strCache>
                <c:ptCount val="1"/>
                <c:pt idx="0">
                  <c:v>2017 год</c:v>
                </c:pt>
              </c:strCache>
            </c:strRef>
          </c:tx>
          <c:spPr>
            <a:solidFill>
              <a:srgbClr val="CC66FF"/>
            </a:solidFill>
          </c:spPr>
          <c:invertIfNegative val="0"/>
          <c:dLbls>
            <c:dLbl>
              <c:idx val="0"/>
              <c:layout>
                <c:manualLayout>
                  <c:x val="1.8207723585952233E-2"/>
                  <c:y val="-1.601737310469613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6D27-4508-ACC4-1CEE656A0A34}"/>
                </c:ext>
                <c:ext xmlns:c15="http://schemas.microsoft.com/office/drawing/2012/chart" uri="{CE6537A1-D6FC-4f65-9D91-7224C49458BB}">
                  <c15:layout/>
                </c:ext>
              </c:extLst>
            </c:dLbl>
            <c:spPr>
              <a:noFill/>
              <a:ln>
                <a:noFill/>
              </a:ln>
              <a:effectLst/>
            </c:spPr>
            <c:txPr>
              <a:bodyPr/>
              <a:lstStyle/>
              <a:p>
                <a:pPr>
                  <a:defRPr sz="1799"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c:f>
              <c:strCache>
                <c:ptCount val="1"/>
                <c:pt idx="0">
                  <c:v>Категория 1</c:v>
                </c:pt>
              </c:strCache>
            </c:strRef>
          </c:cat>
          <c:val>
            <c:numRef>
              <c:f>Лист1!$D$2</c:f>
              <c:numCache>
                <c:formatCode>General</c:formatCode>
                <c:ptCount val="1"/>
                <c:pt idx="0">
                  <c:v>89093</c:v>
                </c:pt>
              </c:numCache>
            </c:numRef>
          </c:val>
          <c:extLst xmlns:c16r2="http://schemas.microsoft.com/office/drawing/2015/06/chart">
            <c:ext xmlns:c16="http://schemas.microsoft.com/office/drawing/2014/chart" uri="{C3380CC4-5D6E-409C-BE32-E72D297353CC}">
              <c16:uniqueId val="{00000005-6D27-4508-ACC4-1CEE656A0A34}"/>
            </c:ext>
          </c:extLst>
        </c:ser>
        <c:ser>
          <c:idx val="3"/>
          <c:order val="3"/>
          <c:tx>
            <c:strRef>
              <c:f>Лист1!$E$1</c:f>
              <c:strCache>
                <c:ptCount val="1"/>
                <c:pt idx="0">
                  <c:v>2018 год</c:v>
                </c:pt>
              </c:strCache>
            </c:strRef>
          </c:tx>
          <c:spPr>
            <a:solidFill>
              <a:srgbClr val="FFCC00"/>
            </a:solidFill>
          </c:spPr>
          <c:invertIfNegative val="0"/>
          <c:dLbls>
            <c:dLbl>
              <c:idx val="0"/>
              <c:layout>
                <c:manualLayout>
                  <c:x val="1.2293658326289338E-2"/>
                  <c:y val="-8.493396496982117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6D27-4508-ACC4-1CEE656A0A34}"/>
                </c:ext>
                <c:ext xmlns:c15="http://schemas.microsoft.com/office/drawing/2012/chart" uri="{CE6537A1-D6FC-4f65-9D91-7224C49458BB}">
                  <c15:layout/>
                </c:ext>
              </c:extLst>
            </c:dLbl>
            <c:spPr>
              <a:noFill/>
              <a:ln>
                <a:noFill/>
              </a:ln>
              <a:effectLst/>
            </c:spPr>
            <c:txPr>
              <a:bodyPr/>
              <a:lstStyle/>
              <a:p>
                <a:pPr>
                  <a:defRPr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c:f>
              <c:strCache>
                <c:ptCount val="1"/>
                <c:pt idx="0">
                  <c:v>Категория 1</c:v>
                </c:pt>
              </c:strCache>
            </c:strRef>
          </c:cat>
          <c:val>
            <c:numRef>
              <c:f>Лист1!$E$2</c:f>
              <c:numCache>
                <c:formatCode>General</c:formatCode>
                <c:ptCount val="1"/>
                <c:pt idx="0">
                  <c:v>89824</c:v>
                </c:pt>
              </c:numCache>
            </c:numRef>
          </c:val>
          <c:extLst xmlns:c16r2="http://schemas.microsoft.com/office/drawing/2015/06/chart">
            <c:ext xmlns:c16="http://schemas.microsoft.com/office/drawing/2014/chart" uri="{C3380CC4-5D6E-409C-BE32-E72D297353CC}">
              <c16:uniqueId val="{00000007-6D27-4508-ACC4-1CEE656A0A34}"/>
            </c:ext>
          </c:extLst>
        </c:ser>
        <c:ser>
          <c:idx val="4"/>
          <c:order val="4"/>
          <c:tx>
            <c:strRef>
              <c:f>Лист1!$F$1</c:f>
              <c:strCache>
                <c:ptCount val="1"/>
                <c:pt idx="0">
                  <c:v>2019 год</c:v>
                </c:pt>
              </c:strCache>
            </c:strRef>
          </c:tx>
          <c:spPr>
            <a:solidFill>
              <a:srgbClr val="00FFFF"/>
            </a:solidFill>
          </c:spPr>
          <c:invertIfNegative val="0"/>
          <c:dLbls>
            <c:dLbl>
              <c:idx val="0"/>
              <c:layout>
                <c:manualLayout>
                  <c:x val="1.2610838221067504E-2"/>
                  <c:y val="-2.647412755716006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6D27-4508-ACC4-1CEE656A0A34}"/>
                </c:ext>
                <c:ext xmlns:c15="http://schemas.microsoft.com/office/drawing/2012/chart" uri="{CE6537A1-D6FC-4f65-9D91-7224C49458BB}">
                  <c15:layout/>
                </c:ext>
              </c:extLst>
            </c:dLbl>
            <c:spPr>
              <a:noFill/>
              <a:ln>
                <a:noFill/>
              </a:ln>
              <a:effectLst/>
            </c:spPr>
            <c:txPr>
              <a:bodyPr/>
              <a:lstStyle/>
              <a:p>
                <a:pPr>
                  <a:defRPr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c:f>
              <c:strCache>
                <c:ptCount val="1"/>
                <c:pt idx="0">
                  <c:v>Категория 1</c:v>
                </c:pt>
              </c:strCache>
            </c:strRef>
          </c:cat>
          <c:val>
            <c:numRef>
              <c:f>Лист1!$F$2</c:f>
              <c:numCache>
                <c:formatCode>General</c:formatCode>
                <c:ptCount val="1"/>
                <c:pt idx="0">
                  <c:v>88053</c:v>
                </c:pt>
              </c:numCache>
            </c:numRef>
          </c:val>
          <c:extLst xmlns:c16r2="http://schemas.microsoft.com/office/drawing/2015/06/chart">
            <c:ext xmlns:c16="http://schemas.microsoft.com/office/drawing/2014/chart" uri="{C3380CC4-5D6E-409C-BE32-E72D297353CC}">
              <c16:uniqueId val="{00000009-6D27-4508-ACC4-1CEE656A0A34}"/>
            </c:ext>
          </c:extLst>
        </c:ser>
        <c:ser>
          <c:idx val="5"/>
          <c:order val="5"/>
          <c:tx>
            <c:strRef>
              <c:f>Лист1!$G$1</c:f>
              <c:strCache>
                <c:ptCount val="1"/>
                <c:pt idx="0">
                  <c:v>2020 год</c:v>
                </c:pt>
              </c:strCache>
            </c:strRef>
          </c:tx>
          <c:invertIfNegative val="0"/>
          <c:cat>
            <c:strRef>
              <c:f>Лист1!$A$2</c:f>
              <c:strCache>
                <c:ptCount val="1"/>
                <c:pt idx="0">
                  <c:v>Категория 1</c:v>
                </c:pt>
              </c:strCache>
            </c:strRef>
          </c:cat>
          <c:val>
            <c:numRef>
              <c:f>Лист1!$G$2</c:f>
              <c:numCache>
                <c:formatCode>General</c:formatCode>
                <c:ptCount val="1"/>
                <c:pt idx="0">
                  <c:v>89855</c:v>
                </c:pt>
              </c:numCache>
            </c:numRef>
          </c:val>
          <c:extLst xmlns:c16r2="http://schemas.microsoft.com/office/drawing/2015/06/chart">
            <c:ext xmlns:c16="http://schemas.microsoft.com/office/drawing/2014/chart" uri="{C3380CC4-5D6E-409C-BE32-E72D297353CC}">
              <c16:uniqueId val="{0000000A-6D27-4508-ACC4-1CEE656A0A34}"/>
            </c:ext>
          </c:extLst>
        </c:ser>
        <c:ser>
          <c:idx val="6"/>
          <c:order val="6"/>
          <c:tx>
            <c:strRef>
              <c:f>Лист1!$H$1</c:f>
              <c:strCache>
                <c:ptCount val="1"/>
                <c:pt idx="0">
                  <c:v>2021 год</c:v>
                </c:pt>
              </c:strCache>
            </c:strRef>
          </c:tx>
          <c:spPr>
            <a:solidFill>
              <a:srgbClr val="FF0066"/>
            </a:solidFill>
          </c:spPr>
          <c:invertIfNegative val="0"/>
          <c:cat>
            <c:strRef>
              <c:f>Лист1!$A$2</c:f>
              <c:strCache>
                <c:ptCount val="1"/>
                <c:pt idx="0">
                  <c:v>Категория 1</c:v>
                </c:pt>
              </c:strCache>
            </c:strRef>
          </c:cat>
          <c:val>
            <c:numRef>
              <c:f>Лист1!$H$2</c:f>
              <c:numCache>
                <c:formatCode>General</c:formatCode>
                <c:ptCount val="1"/>
                <c:pt idx="0">
                  <c:v>102001</c:v>
                </c:pt>
              </c:numCache>
            </c:numRef>
          </c:val>
          <c:extLst xmlns:c16r2="http://schemas.microsoft.com/office/drawing/2015/06/chart">
            <c:ext xmlns:c16="http://schemas.microsoft.com/office/drawing/2014/chart" uri="{C3380CC4-5D6E-409C-BE32-E72D297353CC}">
              <c16:uniqueId val="{0000000B-6D27-4508-ACC4-1CEE656A0A34}"/>
            </c:ext>
          </c:extLst>
        </c:ser>
        <c:ser>
          <c:idx val="7"/>
          <c:order val="7"/>
          <c:tx>
            <c:strRef>
              <c:f>Лист1!$I$1</c:f>
              <c:strCache>
                <c:ptCount val="1"/>
                <c:pt idx="0">
                  <c:v>2022 год</c:v>
                </c:pt>
              </c:strCache>
            </c:strRef>
          </c:tx>
          <c:spPr>
            <a:solidFill>
              <a:srgbClr val="00CCFF"/>
            </a:solidFill>
          </c:spPr>
          <c:invertIfNegative val="0"/>
          <c:dPt>
            <c:idx val="0"/>
            <c:invertIfNegative val="0"/>
            <c:bubble3D val="0"/>
            <c:spPr>
              <a:solidFill>
                <a:srgbClr val="0070C0"/>
              </a:solidFill>
            </c:spPr>
            <c:extLst xmlns:c16r2="http://schemas.microsoft.com/office/drawing/2015/06/chart">
              <c:ext xmlns:c16="http://schemas.microsoft.com/office/drawing/2014/chart" uri="{C3380CC4-5D6E-409C-BE32-E72D297353CC}">
                <c16:uniqueId val="{0000000D-6D27-4508-ACC4-1CEE656A0A34}"/>
              </c:ext>
            </c:extLst>
          </c:dPt>
          <c:cat>
            <c:strRef>
              <c:f>Лист1!$A$2</c:f>
              <c:strCache>
                <c:ptCount val="1"/>
                <c:pt idx="0">
                  <c:v>Категория 1</c:v>
                </c:pt>
              </c:strCache>
            </c:strRef>
          </c:cat>
          <c:val>
            <c:numRef>
              <c:f>Лист1!$I$2</c:f>
              <c:numCache>
                <c:formatCode>General</c:formatCode>
                <c:ptCount val="1"/>
                <c:pt idx="0">
                  <c:v>114494</c:v>
                </c:pt>
              </c:numCache>
            </c:numRef>
          </c:val>
          <c:extLst xmlns:c16r2="http://schemas.microsoft.com/office/drawing/2015/06/chart">
            <c:ext xmlns:c16="http://schemas.microsoft.com/office/drawing/2014/chart" uri="{C3380CC4-5D6E-409C-BE32-E72D297353CC}">
              <c16:uniqueId val="{0000000E-6D27-4508-ACC4-1CEE656A0A34}"/>
            </c:ext>
          </c:extLst>
        </c:ser>
        <c:dLbls>
          <c:showLegendKey val="0"/>
          <c:showVal val="0"/>
          <c:showCatName val="0"/>
          <c:showSerName val="0"/>
          <c:showPercent val="0"/>
          <c:showBubbleSize val="0"/>
        </c:dLbls>
        <c:gapWidth val="150"/>
        <c:shape val="pyramid"/>
        <c:axId val="307780272"/>
        <c:axId val="307780664"/>
        <c:axId val="0"/>
      </c:bar3DChart>
      <c:catAx>
        <c:axId val="307780272"/>
        <c:scaling>
          <c:orientation val="minMax"/>
        </c:scaling>
        <c:delete val="1"/>
        <c:axPos val="b"/>
        <c:numFmt formatCode="General" sourceLinked="0"/>
        <c:majorTickMark val="out"/>
        <c:minorTickMark val="none"/>
        <c:tickLblPos val="nextTo"/>
        <c:crossAx val="307780664"/>
        <c:crosses val="autoZero"/>
        <c:auto val="1"/>
        <c:lblAlgn val="ctr"/>
        <c:lblOffset val="100"/>
        <c:noMultiLvlLbl val="0"/>
      </c:catAx>
      <c:valAx>
        <c:axId val="307780664"/>
        <c:scaling>
          <c:orientation val="minMax"/>
        </c:scaling>
        <c:delete val="1"/>
        <c:axPos val="l"/>
        <c:numFmt formatCode="General" sourceLinked="1"/>
        <c:majorTickMark val="out"/>
        <c:minorTickMark val="none"/>
        <c:tickLblPos val="nextTo"/>
        <c:crossAx val="307780272"/>
        <c:crosses val="autoZero"/>
        <c:crossBetween val="between"/>
      </c:valAx>
      <c:spPr>
        <a:noFill/>
        <a:ln w="25387">
          <a:noFill/>
        </a:ln>
      </c:spPr>
    </c:plotArea>
    <c:legend>
      <c:legendPos val="b"/>
      <c:layout/>
      <c:overlay val="0"/>
      <c:txPr>
        <a:bodyPr/>
        <a:lstStyle/>
        <a:p>
          <a:pPr>
            <a:defRPr>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799"/>
      </a:pPr>
      <a:endParaRPr lang="ru-RU"/>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30"/>
      <c:rAngAx val="1"/>
    </c:view3D>
    <c:floor>
      <c:thickness val="0"/>
    </c:floor>
    <c:sideWall>
      <c:thickness val="0"/>
      <c:spPr>
        <a:noFill/>
      </c:spPr>
    </c:sideWall>
    <c:backWall>
      <c:thickness val="0"/>
    </c:backWall>
    <c:plotArea>
      <c:layout>
        <c:manualLayout>
          <c:layoutTarget val="inner"/>
          <c:xMode val="edge"/>
          <c:yMode val="edge"/>
          <c:x val="0.33643174174403045"/>
          <c:y val="1.3788968824940044E-2"/>
          <c:w val="0.65161033530709767"/>
          <c:h val="0.85082139013198965"/>
        </c:manualLayout>
      </c:layout>
      <c:bar3DChart>
        <c:barDir val="col"/>
        <c:grouping val="standard"/>
        <c:varyColors val="0"/>
        <c:ser>
          <c:idx val="0"/>
          <c:order val="0"/>
          <c:tx>
            <c:strRef>
              <c:f>Лист1!$B$1</c:f>
              <c:strCache>
                <c:ptCount val="1"/>
                <c:pt idx="0">
                  <c:v>Налоговые, неналоговые доходы</c:v>
                </c:pt>
              </c:strCache>
            </c:strRef>
          </c:tx>
          <c:spPr>
            <a:solidFill>
              <a:srgbClr val="00FFCC"/>
            </a:solidFill>
            <a:effectLst>
              <a:outerShdw blurRad="165100" dist="38100" dir="8100000" algn="tr" rotWithShape="0">
                <a:prstClr val="black">
                  <a:alpha val="40000"/>
                </a:prstClr>
              </a:outerShdw>
            </a:effectLst>
            <a:scene3d>
              <a:camera prst="orthographicFront"/>
              <a:lightRig rig="threePt" dir="t"/>
            </a:scene3d>
            <a:sp3d prstMaterial="dkEdge"/>
          </c:spPr>
          <c:invertIfNegative val="0"/>
          <c:dLbls>
            <c:dLbl>
              <c:idx val="0"/>
              <c:layout>
                <c:manualLayout>
                  <c:x val="1.5339663820640677E-2"/>
                  <c:y val="5.755395683453241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46BB-4514-ADA5-C7C3AC383E5C}"/>
                </c:ext>
                <c:ext xmlns:c15="http://schemas.microsoft.com/office/drawing/2012/chart" uri="{CE6537A1-D6FC-4f65-9D91-7224C49458BB}">
                  <c15:layout/>
                </c:ext>
              </c:extLst>
            </c:dLbl>
            <c:dLbl>
              <c:idx val="1"/>
              <c:layout>
                <c:manualLayout>
                  <c:x val="1.4844998856876322E-2"/>
                  <c:y val="5.515568647444250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46BB-4514-ADA5-C7C3AC383E5C}"/>
                </c:ext>
                <c:ext xmlns:c15="http://schemas.microsoft.com/office/drawing/2012/chart" uri="{CE6537A1-D6FC-4f65-9D91-7224C49458BB}">
                  <c15:layout/>
                </c:ext>
              </c:extLst>
            </c:dLbl>
            <c:dLbl>
              <c:idx val="2"/>
              <c:layout>
                <c:manualLayout>
                  <c:x val="1.7491169484382361E-2"/>
                  <c:y val="8.153477218225427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46BB-4514-ADA5-C7C3AC383E5C}"/>
                </c:ext>
                <c:ext xmlns:c15="http://schemas.microsoft.com/office/drawing/2012/chart" uri="{CE6537A1-D6FC-4f65-9D91-7224C49458BB}">
                  <c15:layout/>
                </c:ext>
              </c:extLst>
            </c:dLbl>
            <c:dLbl>
              <c:idx val="3"/>
              <c:layout>
                <c:manualLayout>
                  <c:x val="1.8948766941414223E-2"/>
                  <c:y val="6.235011990407677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46BB-4514-ADA5-C7C3AC383E5C}"/>
                </c:ext>
                <c:ext xmlns:c15="http://schemas.microsoft.com/office/drawing/2012/chart" uri="{CE6537A1-D6FC-4f65-9D91-7224C49458BB}"/>
              </c:extLst>
            </c:dLbl>
            <c:dLbl>
              <c:idx val="4"/>
              <c:layout>
                <c:manualLayout>
                  <c:x val="3.4982338968764841E-2"/>
                  <c:y val="-1.678657074340528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46BB-4514-ADA5-C7C3AC383E5C}"/>
                </c:ext>
                <c:ext xmlns:c15="http://schemas.microsoft.com/office/drawing/2012/chart" uri="{CE6537A1-D6FC-4f65-9D91-7224C49458BB}"/>
              </c:extLst>
            </c:dLbl>
            <c:spPr>
              <a:noFill/>
              <a:ln>
                <a:noFill/>
              </a:ln>
              <a:effectLst/>
            </c:spPr>
            <c:txPr>
              <a:bodyPr/>
              <a:lstStyle/>
              <a:p>
                <a:pPr>
                  <a:defRPr sz="1400" b="1">
                    <a:solidFill>
                      <a:srgbClr val="7030A0"/>
                    </a:solidFill>
                    <a:effectLst>
                      <a:outerShdw blurRad="38100" dist="38100" dir="2700000" algn="tl">
                        <a:srgbClr val="000000">
                          <a:alpha val="43137"/>
                        </a:srgbClr>
                      </a:outerShdw>
                    </a:effectLst>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Лист1!$A$2:$A$4</c:f>
              <c:strCache>
                <c:ptCount val="3"/>
                <c:pt idx="0">
                  <c:v>2020 год</c:v>
                </c:pt>
                <c:pt idx="1">
                  <c:v>2021 год</c:v>
                </c:pt>
                <c:pt idx="2">
                  <c:v>2022 год</c:v>
                </c:pt>
              </c:strCache>
            </c:strRef>
          </c:cat>
          <c:val>
            <c:numRef>
              <c:f>Лист1!$B$2:$B$4</c:f>
              <c:numCache>
                <c:formatCode>#,##0</c:formatCode>
                <c:ptCount val="3"/>
                <c:pt idx="0">
                  <c:v>70095</c:v>
                </c:pt>
                <c:pt idx="1">
                  <c:v>73223</c:v>
                </c:pt>
                <c:pt idx="2">
                  <c:v>96118</c:v>
                </c:pt>
              </c:numCache>
            </c:numRef>
          </c:val>
          <c:extLst xmlns:c16r2="http://schemas.microsoft.com/office/drawing/2015/06/chart">
            <c:ext xmlns:c16="http://schemas.microsoft.com/office/drawing/2014/chart" uri="{C3380CC4-5D6E-409C-BE32-E72D297353CC}">
              <c16:uniqueId val="{00000005-46BB-4514-ADA5-C7C3AC383E5C}"/>
            </c:ext>
          </c:extLst>
        </c:ser>
        <c:ser>
          <c:idx val="1"/>
          <c:order val="1"/>
          <c:tx>
            <c:strRef>
              <c:f>Лист1!$C$1</c:f>
              <c:strCache>
                <c:ptCount val="1"/>
                <c:pt idx="0">
                  <c:v>Безвозмездные поступления</c:v>
                </c:pt>
              </c:strCache>
            </c:strRef>
          </c:tx>
          <c:spPr>
            <a:gradFill flip="none" rotWithShape="1">
              <a:gsLst>
                <a:gs pos="0">
                  <a:srgbClr val="FF7C80">
                    <a:shade val="30000"/>
                    <a:satMod val="115000"/>
                  </a:srgbClr>
                </a:gs>
                <a:gs pos="50000">
                  <a:srgbClr val="FF7C80">
                    <a:shade val="67500"/>
                    <a:satMod val="115000"/>
                  </a:srgbClr>
                </a:gs>
                <a:gs pos="100000">
                  <a:srgbClr val="FF7C80">
                    <a:shade val="100000"/>
                    <a:satMod val="115000"/>
                  </a:srgbClr>
                </a:gs>
              </a:gsLst>
              <a:lin ang="0" scaled="1"/>
              <a:tileRect/>
            </a:gradFill>
            <a:effectLst>
              <a:outerShdw blurRad="50800" dist="38100" algn="l" rotWithShape="0">
                <a:prstClr val="black">
                  <a:alpha val="40000"/>
                </a:prstClr>
              </a:outerShdw>
            </a:effectLst>
          </c:spPr>
          <c:invertIfNegative val="0"/>
          <c:dLbls>
            <c:spPr>
              <a:noFill/>
              <a:ln>
                <a:noFill/>
              </a:ln>
              <a:effectLst/>
            </c:spPr>
            <c:txPr>
              <a:bodyPr/>
              <a:lstStyle/>
              <a:p>
                <a:pPr>
                  <a:defRPr sz="1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Лист1!$A$2:$A$4</c:f>
              <c:strCache>
                <c:ptCount val="3"/>
                <c:pt idx="0">
                  <c:v>2020 год</c:v>
                </c:pt>
                <c:pt idx="1">
                  <c:v>2021 год</c:v>
                </c:pt>
                <c:pt idx="2">
                  <c:v>2022 год</c:v>
                </c:pt>
              </c:strCache>
            </c:strRef>
          </c:cat>
          <c:val>
            <c:numRef>
              <c:f>Лист1!$C$2:$C$4</c:f>
              <c:numCache>
                <c:formatCode>#,##0</c:formatCode>
                <c:ptCount val="3"/>
                <c:pt idx="0">
                  <c:v>360678</c:v>
                </c:pt>
                <c:pt idx="1">
                  <c:v>244590</c:v>
                </c:pt>
                <c:pt idx="2">
                  <c:v>446021</c:v>
                </c:pt>
              </c:numCache>
            </c:numRef>
          </c:val>
          <c:extLst xmlns:c16r2="http://schemas.microsoft.com/office/drawing/2015/06/chart">
            <c:ext xmlns:c16="http://schemas.microsoft.com/office/drawing/2014/chart" uri="{C3380CC4-5D6E-409C-BE32-E72D297353CC}">
              <c16:uniqueId val="{00000006-46BB-4514-ADA5-C7C3AC383E5C}"/>
            </c:ext>
          </c:extLst>
        </c:ser>
        <c:dLbls>
          <c:showLegendKey val="0"/>
          <c:showVal val="0"/>
          <c:showCatName val="0"/>
          <c:showSerName val="0"/>
          <c:showPercent val="0"/>
          <c:showBubbleSize val="0"/>
        </c:dLbls>
        <c:gapWidth val="75"/>
        <c:gapDepth val="75"/>
        <c:shape val="cylinder"/>
        <c:axId val="345690184"/>
        <c:axId val="345690576"/>
        <c:axId val="343340656"/>
      </c:bar3DChart>
      <c:catAx>
        <c:axId val="345690184"/>
        <c:scaling>
          <c:orientation val="minMax"/>
        </c:scaling>
        <c:delete val="0"/>
        <c:axPos val="b"/>
        <c:numFmt formatCode="General" sourceLinked="0"/>
        <c:majorTickMark val="none"/>
        <c:minorTickMark val="none"/>
        <c:tickLblPos val="nextTo"/>
        <c:txPr>
          <a:bodyPr rot="0" vert="horz"/>
          <a:lstStyle/>
          <a:p>
            <a:pPr>
              <a:defRPr sz="1400" b="1" baseline="0">
                <a:effectLst>
                  <a:outerShdw blurRad="38100" dist="38100" dir="2700000" algn="tl">
                    <a:srgbClr val="000000">
                      <a:alpha val="43137"/>
                    </a:srgbClr>
                  </a:outerShdw>
                </a:effectLst>
              </a:defRPr>
            </a:pPr>
            <a:endParaRPr lang="ru-RU"/>
          </a:p>
        </c:txPr>
        <c:crossAx val="345690576"/>
        <c:crosses val="autoZero"/>
        <c:auto val="1"/>
        <c:lblAlgn val="ctr"/>
        <c:lblOffset val="100"/>
        <c:noMultiLvlLbl val="0"/>
      </c:catAx>
      <c:valAx>
        <c:axId val="345690576"/>
        <c:scaling>
          <c:orientation val="minMax"/>
        </c:scaling>
        <c:delete val="0"/>
        <c:axPos val="l"/>
        <c:numFmt formatCode="#,##0" sourceLinked="1"/>
        <c:majorTickMark val="out"/>
        <c:minorTickMark val="none"/>
        <c:tickLblPos val="nextTo"/>
        <c:crossAx val="345690184"/>
        <c:crosses val="autoZero"/>
        <c:crossBetween val="between"/>
      </c:valAx>
      <c:serAx>
        <c:axId val="343340656"/>
        <c:scaling>
          <c:orientation val="minMax"/>
        </c:scaling>
        <c:delete val="1"/>
        <c:axPos val="b"/>
        <c:majorTickMark val="out"/>
        <c:minorTickMark val="none"/>
        <c:tickLblPos val="nextTo"/>
        <c:crossAx val="345690576"/>
        <c:crosses val="autoZero"/>
      </c:serAx>
    </c:plotArea>
    <c:legend>
      <c:legendPos val="r"/>
      <c:layout>
        <c:manualLayout>
          <c:xMode val="edge"/>
          <c:yMode val="edge"/>
          <c:x val="7.2879872851593181E-3"/>
          <c:y val="7.1180347060933916E-2"/>
          <c:w val="0.2923708660470235"/>
          <c:h val="0.21974961762873171"/>
        </c:manualLayout>
      </c:layout>
      <c:overlay val="0"/>
      <c:txPr>
        <a:bodyPr/>
        <a:lstStyle/>
        <a:p>
          <a:pPr>
            <a:defRPr sz="1800"/>
          </a:pPr>
          <a:endParaRPr lang="ru-RU"/>
        </a:p>
      </c:txPr>
    </c:legend>
    <c:plotVisOnly val="1"/>
    <c:dispBlanksAs val="gap"/>
    <c:showDLblsOverMax val="0"/>
  </c:chart>
  <c:spPr>
    <a:noFill/>
    <a:ln>
      <a:noFill/>
    </a:ln>
    <a:scene3d>
      <a:camera prst="orthographicFront"/>
      <a:lightRig rig="threePt" dir="t"/>
    </a:scene3d>
  </c:sp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160098457781071"/>
          <c:y val="0.15861096340872513"/>
          <c:w val="0.67613379092332415"/>
          <c:h val="0.69984805810178374"/>
        </c:manualLayout>
      </c:layout>
      <c:bar3DChart>
        <c:barDir val="col"/>
        <c:grouping val="clustered"/>
        <c:varyColors val="0"/>
        <c:ser>
          <c:idx val="0"/>
          <c:order val="0"/>
          <c:tx>
            <c:strRef>
              <c:f>Лист1!$B$1</c:f>
              <c:strCache>
                <c:ptCount val="1"/>
                <c:pt idx="0">
                  <c:v>Гаврилово-Посадский муницпальный район</c:v>
                </c:pt>
              </c:strCache>
            </c:strRef>
          </c:tx>
          <c:spPr>
            <a:gradFill flip="none" rotWithShape="1">
              <a:gsLst>
                <a:gs pos="0">
                  <a:srgbClr val="9F0AAA">
                    <a:shade val="30000"/>
                    <a:satMod val="115000"/>
                  </a:srgbClr>
                </a:gs>
                <a:gs pos="50000">
                  <a:srgbClr val="9F0AAA">
                    <a:shade val="67500"/>
                    <a:satMod val="115000"/>
                  </a:srgbClr>
                </a:gs>
                <a:gs pos="100000">
                  <a:srgbClr val="9F0AAA">
                    <a:shade val="100000"/>
                    <a:satMod val="115000"/>
                  </a:srgbClr>
                </a:gs>
              </a:gsLst>
              <a:lin ang="0" scaled="1"/>
              <a:tileRect/>
            </a:gradFill>
          </c:spPr>
          <c:invertIfNegative val="0"/>
          <c:dLbls>
            <c:dLbl>
              <c:idx val="0"/>
              <c:layout>
                <c:manualLayout>
                  <c:x val="-7.3962370194161457E-3"/>
                  <c:y val="-2.0827161179622026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3D8C-49D1-B647-A8A1E1283BA5}"/>
                </c:ext>
                <c:ext xmlns:c15="http://schemas.microsoft.com/office/drawing/2012/chart" uri="{CE6537A1-D6FC-4f65-9D91-7224C49458BB}">
                  <c15:layout/>
                </c:ext>
              </c:extLst>
            </c:dLbl>
            <c:dLbl>
              <c:idx val="1"/>
              <c:layout>
                <c:manualLayout>
                  <c:x val="-8.0375056366286148E-3"/>
                  <c:y val="-4.6653766865410017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3D8C-49D1-B647-A8A1E1283BA5}"/>
                </c:ext>
                <c:ext xmlns:c15="http://schemas.microsoft.com/office/drawing/2012/chart" uri="{CE6537A1-D6FC-4f65-9D91-7224C49458BB}">
                  <c15:layout/>
                </c:ext>
              </c:extLst>
            </c:dLbl>
            <c:dLbl>
              <c:idx val="2"/>
              <c:layout>
                <c:manualLayout>
                  <c:x val="1.4820948932844993E-2"/>
                  <c:y val="-3.674360256267824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3D8C-49D1-B647-A8A1E1283BA5}"/>
                </c:ext>
                <c:ext xmlns:c15="http://schemas.microsoft.com/office/drawing/2012/chart" uri="{CE6537A1-D6FC-4f65-9D91-7224C49458BB}">
                  <c15:layout/>
                </c:ext>
              </c:extLst>
            </c:dLbl>
            <c:spPr>
              <a:noFill/>
              <a:ln>
                <a:noFill/>
              </a:ln>
              <a:effectLst/>
            </c:spPr>
            <c:txPr>
              <a:bodyPr/>
              <a:lstStyle/>
              <a:p>
                <a:pPr>
                  <a:defRPr>
                    <a:solidFill>
                      <a:srgbClr val="FFFF00"/>
                    </a:solidFill>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Лист1!$A$2:$A$4</c:f>
              <c:strCache>
                <c:ptCount val="3"/>
                <c:pt idx="0">
                  <c:v>Налоговые</c:v>
                </c:pt>
                <c:pt idx="1">
                  <c:v>Неналоговые </c:v>
                </c:pt>
                <c:pt idx="2">
                  <c:v>Безвозмездные поступления</c:v>
                </c:pt>
              </c:strCache>
            </c:strRef>
          </c:cat>
          <c:val>
            <c:numRef>
              <c:f>Лист1!$B$2:$B$4</c:f>
              <c:numCache>
                <c:formatCode>General</c:formatCode>
                <c:ptCount val="3"/>
                <c:pt idx="0">
                  <c:v>70852</c:v>
                </c:pt>
                <c:pt idx="1">
                  <c:v>25265</c:v>
                </c:pt>
                <c:pt idx="2">
                  <c:v>446127</c:v>
                </c:pt>
              </c:numCache>
            </c:numRef>
          </c:val>
          <c:extLst xmlns:c16r2="http://schemas.microsoft.com/office/drawing/2015/06/chart">
            <c:ext xmlns:c16="http://schemas.microsoft.com/office/drawing/2014/chart" uri="{C3380CC4-5D6E-409C-BE32-E72D297353CC}">
              <c16:uniqueId val="{00000003-3D8C-49D1-B647-A8A1E1283BA5}"/>
            </c:ext>
          </c:extLst>
        </c:ser>
        <c:ser>
          <c:idx val="1"/>
          <c:order val="1"/>
          <c:tx>
            <c:strRef>
              <c:f>Лист1!$C$1</c:f>
              <c:strCache>
                <c:ptCount val="1"/>
                <c:pt idx="0">
                  <c:v>Южский муниципальный район</c:v>
                </c:pt>
              </c:strCache>
            </c:strRef>
          </c:tx>
          <c:spPr>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0" scaled="1"/>
              <a:tileRect/>
            </a:gradFill>
          </c:spPr>
          <c:invertIfNegative val="0"/>
          <c:dLbls>
            <c:dLbl>
              <c:idx val="0"/>
              <c:layout>
                <c:manualLayout>
                  <c:x val="3.3888624886683941E-2"/>
                  <c:y val="-3.10972391956449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3D8C-49D1-B647-A8A1E1283BA5}"/>
                </c:ext>
                <c:ext xmlns:c15="http://schemas.microsoft.com/office/drawing/2012/chart" uri="{CE6537A1-D6FC-4f65-9D91-7224C49458BB}">
                  <c15:layout/>
                </c:ext>
              </c:extLst>
            </c:dLbl>
            <c:dLbl>
              <c:idx val="1"/>
              <c:layout>
                <c:manualLayout>
                  <c:x val="1.9509503612577143E-2"/>
                  <c:y val="-9.8075522472811719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3D8C-49D1-B647-A8A1E1283BA5}"/>
                </c:ext>
                <c:ext xmlns:c15="http://schemas.microsoft.com/office/drawing/2012/chart" uri="{CE6537A1-D6FC-4f65-9D91-7224C49458BB}">
                  <c15:layout/>
                </c:ext>
              </c:extLst>
            </c:dLbl>
            <c:dLbl>
              <c:idx val="2"/>
              <c:layout>
                <c:manualLayout>
                  <c:x val="4.2980751905250504E-2"/>
                  <c:y val="-1.224786752089273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3D8C-49D1-B647-A8A1E1283BA5}"/>
                </c:ext>
                <c:ext xmlns:c15="http://schemas.microsoft.com/office/drawing/2012/chart" uri="{CE6537A1-D6FC-4f65-9D91-7224C49458BB}">
                  <c15:layout/>
                </c:ext>
              </c:extLst>
            </c:dLbl>
            <c:spPr>
              <a:noFill/>
              <a:ln>
                <a:noFill/>
              </a:ln>
              <a:effectLst/>
            </c:spPr>
            <c:txPr>
              <a:bodyPr/>
              <a:lstStyle/>
              <a:p>
                <a:pPr>
                  <a:defRPr>
                    <a:solidFill>
                      <a:srgbClr val="FFFF00"/>
                    </a:solidFill>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Лист1!$A$2:$A$4</c:f>
              <c:strCache>
                <c:ptCount val="3"/>
                <c:pt idx="0">
                  <c:v>Налоговые</c:v>
                </c:pt>
                <c:pt idx="1">
                  <c:v>Неналоговые </c:v>
                </c:pt>
                <c:pt idx="2">
                  <c:v>Безвозмездные поступления</c:v>
                </c:pt>
              </c:strCache>
            </c:strRef>
          </c:cat>
          <c:val>
            <c:numRef>
              <c:f>Лист1!$C$2:$C$4</c:f>
              <c:numCache>
                <c:formatCode>General</c:formatCode>
                <c:ptCount val="3"/>
                <c:pt idx="0">
                  <c:v>79766</c:v>
                </c:pt>
                <c:pt idx="1">
                  <c:v>8887</c:v>
                </c:pt>
                <c:pt idx="2">
                  <c:v>522518</c:v>
                </c:pt>
              </c:numCache>
            </c:numRef>
          </c:val>
          <c:extLst xmlns:c16r2="http://schemas.microsoft.com/office/drawing/2015/06/chart">
            <c:ext xmlns:c16="http://schemas.microsoft.com/office/drawing/2014/chart" uri="{C3380CC4-5D6E-409C-BE32-E72D297353CC}">
              <c16:uniqueId val="{00000007-3D8C-49D1-B647-A8A1E1283BA5}"/>
            </c:ext>
          </c:extLst>
        </c:ser>
        <c:dLbls>
          <c:showLegendKey val="0"/>
          <c:showVal val="0"/>
          <c:showCatName val="0"/>
          <c:showSerName val="0"/>
          <c:showPercent val="0"/>
          <c:showBubbleSize val="0"/>
        </c:dLbls>
        <c:gapWidth val="150"/>
        <c:shape val="cylinder"/>
        <c:axId val="345691360"/>
        <c:axId val="345691752"/>
        <c:axId val="0"/>
      </c:bar3DChart>
      <c:catAx>
        <c:axId val="345691360"/>
        <c:scaling>
          <c:orientation val="minMax"/>
        </c:scaling>
        <c:delete val="0"/>
        <c:axPos val="b"/>
        <c:numFmt formatCode="General" sourceLinked="0"/>
        <c:majorTickMark val="out"/>
        <c:minorTickMark val="none"/>
        <c:tickLblPos val="nextTo"/>
        <c:txPr>
          <a:bodyPr rot="0" vert="horz"/>
          <a:lstStyle/>
          <a:p>
            <a:pPr>
              <a:defRPr sz="1400" b="1">
                <a:solidFill>
                  <a:srgbClr val="FFC000"/>
                </a:solidFill>
                <a:effectLst>
                  <a:outerShdw blurRad="38100" dist="38100" dir="2700000" algn="tl">
                    <a:srgbClr val="000000">
                      <a:alpha val="43137"/>
                    </a:srgbClr>
                  </a:outerShdw>
                </a:effectLst>
              </a:defRPr>
            </a:pPr>
            <a:endParaRPr lang="ru-RU"/>
          </a:p>
        </c:txPr>
        <c:crossAx val="345691752"/>
        <c:crosses val="autoZero"/>
        <c:auto val="1"/>
        <c:lblAlgn val="ctr"/>
        <c:lblOffset val="100"/>
        <c:noMultiLvlLbl val="0"/>
      </c:catAx>
      <c:valAx>
        <c:axId val="345691752"/>
        <c:scaling>
          <c:orientation val="minMax"/>
        </c:scaling>
        <c:delete val="0"/>
        <c:axPos val="l"/>
        <c:majorGridlines/>
        <c:numFmt formatCode="General" sourceLinked="1"/>
        <c:majorTickMark val="out"/>
        <c:minorTickMark val="none"/>
        <c:tickLblPos val="nextTo"/>
        <c:txPr>
          <a:bodyPr/>
          <a:lstStyle/>
          <a:p>
            <a:pPr>
              <a:defRPr>
                <a:effectLst>
                  <a:outerShdw blurRad="38100" dist="38100" dir="2700000" algn="tl">
                    <a:srgbClr val="000000">
                      <a:alpha val="43137"/>
                    </a:srgbClr>
                  </a:outerShdw>
                </a:effectLst>
              </a:defRPr>
            </a:pPr>
            <a:endParaRPr lang="ru-RU"/>
          </a:p>
        </c:txPr>
        <c:crossAx val="345691360"/>
        <c:crosses val="autoZero"/>
        <c:crossBetween val="between"/>
      </c:valAx>
    </c:plotArea>
    <c:legend>
      <c:legendPos val="r"/>
      <c:layout>
        <c:manualLayout>
          <c:xMode val="edge"/>
          <c:yMode val="edge"/>
          <c:x val="9.1131214178816713E-2"/>
          <c:y val="1.5475518152304066E-2"/>
          <c:w val="0.50425687995451463"/>
          <c:h val="0.14810137795275588"/>
        </c:manualLayout>
      </c:layout>
      <c:overlay val="0"/>
      <c:txPr>
        <a:bodyPr/>
        <a:lstStyle/>
        <a:p>
          <a:pPr>
            <a:defRPr sz="1400"/>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60"/>
      <c:depthPercent val="100"/>
      <c:rAngAx val="1"/>
    </c:view3D>
    <c:floor>
      <c:thickness val="0"/>
      <c:spPr>
        <a:noFill/>
        <a:ln w="9525">
          <a:noFill/>
        </a:ln>
      </c:spPr>
    </c:floor>
    <c:sideWall>
      <c:thickness val="0"/>
      <c:spPr>
        <a:noFill/>
        <a:ln w="25400">
          <a:noFill/>
        </a:ln>
      </c:spPr>
    </c:sideWall>
    <c:backWall>
      <c:thickness val="0"/>
      <c:spPr>
        <a:noFill/>
        <a:ln w="25400">
          <a:noFill/>
        </a:ln>
      </c:spPr>
    </c:backWall>
    <c:plotArea>
      <c:layout>
        <c:manualLayout>
          <c:layoutTarget val="inner"/>
          <c:xMode val="edge"/>
          <c:yMode val="edge"/>
          <c:x val="0.35561132983377081"/>
          <c:y val="1.2536474230142028E-2"/>
          <c:w val="0.55012707786526682"/>
          <c:h val="0.96656940205295461"/>
        </c:manualLayout>
      </c:layout>
      <c:bar3DChart>
        <c:barDir val="bar"/>
        <c:grouping val="clustered"/>
        <c:varyColors val="0"/>
        <c:ser>
          <c:idx val="0"/>
          <c:order val="0"/>
          <c:tx>
            <c:strRef>
              <c:f>Лист1!$B$1</c:f>
              <c:strCache>
                <c:ptCount val="1"/>
                <c:pt idx="0">
                  <c:v>Столбец1</c:v>
                </c:pt>
              </c:strCache>
            </c:strRef>
          </c:tx>
          <c:spPr>
            <a:noFill/>
          </c:spPr>
          <c:invertIfNegative val="0"/>
          <c:dLbls>
            <c:dLbl>
              <c:idx val="0"/>
              <c:delete val="1"/>
              <c:extLst xmlns:c16r2="http://schemas.microsoft.com/office/drawing/2015/06/chart">
                <c:ext xmlns:c16="http://schemas.microsoft.com/office/drawing/2014/chart" uri="{C3380CC4-5D6E-409C-BE32-E72D297353CC}">
                  <c16:uniqueId val="{00000000-713F-4432-A328-7C31C35DF824}"/>
                </c:ext>
                <c:ext xmlns:c15="http://schemas.microsoft.com/office/drawing/2012/chart" uri="{CE6537A1-D6FC-4f65-9D91-7224C49458BB}"/>
              </c:extLst>
            </c:dLbl>
            <c:dLbl>
              <c:idx val="1"/>
              <c:delete val="1"/>
              <c:extLst xmlns:c16r2="http://schemas.microsoft.com/office/drawing/2015/06/chart">
                <c:ext xmlns:c16="http://schemas.microsoft.com/office/drawing/2014/chart" uri="{C3380CC4-5D6E-409C-BE32-E72D297353CC}">
                  <c16:uniqueId val="{00000001-713F-4432-A328-7C31C35DF824}"/>
                </c:ext>
                <c:ext xmlns:c15="http://schemas.microsoft.com/office/drawing/2012/chart" uri="{CE6537A1-D6FC-4f65-9D91-7224C49458BB}"/>
              </c:extLst>
            </c:dLbl>
            <c:dLbl>
              <c:idx val="2"/>
              <c:layout>
                <c:manualLayout>
                  <c:x val="0.12083333333333333"/>
                  <c:y val="-2.0863422582675997E-2"/>
                </c:manualLayout>
              </c:layout>
              <c:tx>
                <c:rich>
                  <a:bodyPr/>
                  <a:lstStyle/>
                  <a:p>
                    <a:r>
                      <a:rPr lang="en-US" b="1" i="1" dirty="0">
                        <a:solidFill>
                          <a:schemeClr val="tx1"/>
                        </a:solidFill>
                      </a:rPr>
                      <a:t> 1%   </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713F-4432-A328-7C31C35DF824}"/>
                </c:ext>
                <c:ext xmlns:c15="http://schemas.microsoft.com/office/drawing/2012/chart" uri="{CE6537A1-D6FC-4f65-9D91-7224C49458BB}">
                  <c15:layout/>
                </c:ext>
              </c:extLst>
            </c:dLbl>
            <c:dLbl>
              <c:idx val="3"/>
              <c:layout>
                <c:manualLayout>
                  <c:x val="8.1249999999999961E-2"/>
                  <c:y val="-2.6092173620920426E-2"/>
                </c:manualLayout>
              </c:layout>
              <c:tx>
                <c:rich>
                  <a:bodyPr/>
                  <a:lstStyle/>
                  <a:p>
                    <a:r>
                      <a:rPr lang="en-US" b="1" i="1" dirty="0">
                        <a:solidFill>
                          <a:schemeClr val="tx1"/>
                        </a:solidFill>
                      </a:rPr>
                      <a:t> </a:t>
                    </a:r>
                    <a:r>
                      <a:rPr lang="en-US" b="1" i="1" dirty="0" smtClean="0">
                        <a:solidFill>
                          <a:schemeClr val="tx1"/>
                        </a:solidFill>
                      </a:rPr>
                      <a:t>13%   </a:t>
                    </a:r>
                    <a:endParaRPr lang="en-US" dirty="0"/>
                  </a:p>
                </c:rich>
              </c:tx>
              <c:showLegendKey val="0"/>
              <c:showVal val="1"/>
              <c:showCatName val="0"/>
              <c:showSerName val="0"/>
              <c:showPercent val="0"/>
              <c:showBubbleSize val="0"/>
              <c:extLst>
                <c:ext xmlns:c15="http://schemas.microsoft.com/office/drawing/2012/chart" uri="{CE6537A1-D6FC-4f65-9D91-7224C49458BB}">
                  <c15:layout>
                    <c:manualLayout>
                      <c:w val="0.3702361111111111"/>
                      <c:h val="5.9629617873146371E-2"/>
                    </c:manualLayout>
                  </c15:layout>
                </c:ext>
              </c:extLst>
            </c:dLbl>
            <c:dLbl>
              <c:idx val="4"/>
              <c:layout>
                <c:manualLayout>
                  <c:x val="0.19513888888888886"/>
                  <c:y val="-2.5072948460284055E-2"/>
                </c:manualLayout>
              </c:layout>
              <c:tx>
                <c:rich>
                  <a:bodyPr/>
                  <a:lstStyle/>
                  <a:p>
                    <a:r>
                      <a:rPr lang="en-US" b="1" i="1" dirty="0">
                        <a:solidFill>
                          <a:schemeClr val="tx1"/>
                        </a:solidFill>
                      </a:rPr>
                      <a:t> </a:t>
                    </a:r>
                    <a:r>
                      <a:rPr lang="en-US" b="1" i="1" dirty="0" smtClean="0">
                        <a:solidFill>
                          <a:schemeClr val="tx1"/>
                        </a:solidFill>
                      </a:rPr>
                      <a:t>15%   </a:t>
                    </a:r>
                    <a:endParaRPr lang="en-US" dirty="0"/>
                  </a:p>
                </c:rich>
              </c:tx>
              <c:showLegendKey val="0"/>
              <c:showVal val="1"/>
              <c:showCatName val="0"/>
              <c:showSerName val="0"/>
              <c:showPercent val="0"/>
              <c:showBubbleSize val="0"/>
              <c:extLst>
                <c:ext xmlns:c15="http://schemas.microsoft.com/office/drawing/2012/chart" uri="{CE6537A1-D6FC-4f65-9D91-7224C49458BB}">
                  <c15:layout>
                    <c:manualLayout>
                      <c:w val="0.18412499999999998"/>
                      <c:h val="4.493217684807508E-2"/>
                    </c:manualLayout>
                  </c15:layout>
                </c:ext>
              </c:extLst>
            </c:dLbl>
            <c:dLbl>
              <c:idx val="5"/>
              <c:layout>
                <c:manualLayout>
                  <c:x val="0.20694444444444435"/>
                  <c:y val="-3.9709046878389172E-2"/>
                </c:manualLayout>
              </c:layout>
              <c:tx>
                <c:rich>
                  <a:bodyPr/>
                  <a:lstStyle/>
                  <a:p>
                    <a:r>
                      <a:rPr lang="en-US" b="1" i="1" dirty="0">
                        <a:solidFill>
                          <a:schemeClr val="tx1"/>
                        </a:solidFill>
                      </a:rPr>
                      <a:t> </a:t>
                    </a:r>
                    <a:r>
                      <a:rPr lang="en-US" b="1" i="1" dirty="0" smtClean="0">
                        <a:solidFill>
                          <a:schemeClr val="tx1"/>
                        </a:solidFill>
                      </a:rPr>
                      <a:t>12%   </a:t>
                    </a:r>
                    <a:endParaRPr lang="en-US" dirty="0"/>
                  </a:p>
                </c:rich>
              </c:tx>
              <c:showLegendKey val="0"/>
              <c:showVal val="1"/>
              <c:showCatName val="0"/>
              <c:showSerName val="0"/>
              <c:showPercent val="0"/>
              <c:showBubbleSize val="0"/>
              <c:extLst>
                <c:ext xmlns:c15="http://schemas.microsoft.com/office/drawing/2012/chart" uri="{CE6537A1-D6FC-4f65-9D91-7224C49458BB}">
                  <c15:layout>
                    <c:manualLayout>
                      <c:w val="0.14940277777777777"/>
                      <c:h val="4.493217684807508E-2"/>
                    </c:manualLayout>
                  </c15:layout>
                </c:ext>
              </c:extLst>
            </c:dLbl>
            <c:dLbl>
              <c:idx val="6"/>
              <c:layout>
                <c:manualLayout>
                  <c:x val="0.16666666666666666"/>
                  <c:y val="-2.9251710127446158E-2"/>
                </c:manualLayout>
              </c:layout>
              <c:tx>
                <c:rich>
                  <a:bodyPr/>
                  <a:lstStyle/>
                  <a:p>
                    <a:r>
                      <a:rPr lang="en-US" b="1" i="1" dirty="0">
                        <a:solidFill>
                          <a:schemeClr val="tx1"/>
                        </a:solidFill>
                      </a:rPr>
                      <a:t> </a:t>
                    </a:r>
                    <a:r>
                      <a:rPr lang="en-US" b="1" i="1" dirty="0" smtClean="0">
                        <a:solidFill>
                          <a:schemeClr val="tx1"/>
                        </a:solidFill>
                      </a:rPr>
                      <a:t>5%   </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713F-4432-A328-7C31C35DF824}"/>
                </c:ext>
                <c:ext xmlns:c15="http://schemas.microsoft.com/office/drawing/2012/chart" uri="{CE6537A1-D6FC-4f65-9D91-7224C49458BB}">
                  <c15:layout/>
                </c:ext>
              </c:extLst>
            </c:dLbl>
            <c:dLbl>
              <c:idx val="7"/>
              <c:layout>
                <c:manualLayout>
                  <c:x val="0.23055544619422572"/>
                  <c:y val="-3.5468942604260902E-2"/>
                </c:manualLayout>
              </c:layout>
              <c:tx>
                <c:rich>
                  <a:bodyPr/>
                  <a:lstStyle/>
                  <a:p>
                    <a:r>
                      <a:rPr lang="en-US" b="1" i="1" dirty="0">
                        <a:solidFill>
                          <a:schemeClr val="tx1"/>
                        </a:solidFill>
                      </a:rPr>
                      <a:t> </a:t>
                    </a:r>
                    <a:r>
                      <a:rPr lang="en-US" b="1" i="1" dirty="0" smtClean="0">
                        <a:solidFill>
                          <a:schemeClr val="tx1"/>
                        </a:solidFill>
                      </a:rPr>
                      <a:t>13%   </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713F-4432-A328-7C31C35DF824}"/>
                </c:ext>
                <c:ext xmlns:c15="http://schemas.microsoft.com/office/drawing/2012/chart" uri="{CE6537A1-D6FC-4f65-9D91-7224C49458BB}">
                  <c15:layout/>
                </c:ext>
              </c:extLst>
            </c:dLbl>
            <c:dLbl>
              <c:idx val="8"/>
              <c:layout>
                <c:manualLayout>
                  <c:x val="0.44305555555555554"/>
                  <c:y val="-2.9251773203664712E-2"/>
                </c:manualLayout>
              </c:layout>
              <c:tx>
                <c:rich>
                  <a:bodyPr/>
                  <a:lstStyle/>
                  <a:p>
                    <a:r>
                      <a:rPr lang="en-US" sz="1600" b="1" i="1" dirty="0" smtClean="0">
                        <a:solidFill>
                          <a:schemeClr val="tx1"/>
                        </a:solidFill>
                      </a:rPr>
                      <a:t>   </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713F-4432-A328-7C31C35DF824}"/>
                </c:ext>
                <c:ext xmlns:c15="http://schemas.microsoft.com/office/drawing/2012/chart" uri="{CE6537A1-D6FC-4f65-9D91-7224C49458BB}">
                  <c15:layout/>
                </c:ext>
              </c:extLst>
            </c:dLbl>
            <c:dLbl>
              <c:idx val="9"/>
              <c:layout>
                <c:manualLayout>
                  <c:x val="0.48749999999999999"/>
                  <c:y val="-2.7295247617989554E-2"/>
                </c:manualLayout>
              </c:layout>
              <c:tx>
                <c:rich>
                  <a:bodyPr/>
                  <a:lstStyle/>
                  <a:p>
                    <a:r>
                      <a:rPr lang="en-US" dirty="0" smtClean="0"/>
                      <a:t>42%</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600" b="1" i="1">
                    <a:solidFill>
                      <a:schemeClr val="tx1"/>
                    </a:solidFill>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Лист1!$A$2:$A$12</c:f>
              <c:strCache>
                <c:ptCount val="10"/>
                <c:pt idx="0">
                  <c:v>Национальная безопасность и правоохранительная деятельность</c:v>
                </c:pt>
                <c:pt idx="1">
                  <c:v>Охрана окружающей среды</c:v>
                </c:pt>
                <c:pt idx="2">
                  <c:v>Социальная политика</c:v>
                </c:pt>
                <c:pt idx="3">
                  <c:v>Физическая культура</c:v>
                </c:pt>
                <c:pt idx="4">
                  <c:v>Жилищно-коммунальное хозяйство</c:v>
                </c:pt>
                <c:pt idx="5">
                  <c:v>Культура, кинематография</c:v>
                </c:pt>
                <c:pt idx="6">
                  <c:v>Национальная экономика</c:v>
                </c:pt>
                <c:pt idx="7">
                  <c:v>Общегосударственные вопросы</c:v>
                </c:pt>
                <c:pt idx="8">
                  <c:v>обслуживание государственного и муниципального долга</c:v>
                </c:pt>
                <c:pt idx="9">
                  <c:v>Образование</c:v>
                </c:pt>
              </c:strCache>
            </c:strRef>
          </c:cat>
          <c:val>
            <c:numRef>
              <c:f>Лист1!$B$2:$B$12</c:f>
              <c:numCache>
                <c:formatCode>_-* #\ ##0_р_._-;\-* #\ ##0_р_._-;_-* "-"??_р_._-;_-@_-</c:formatCode>
                <c:ptCount val="11"/>
                <c:pt idx="0">
                  <c:v>2.6620400534641892E-2</c:v>
                </c:pt>
                <c:pt idx="1">
                  <c:v>6.0687066953099694E-2</c:v>
                </c:pt>
                <c:pt idx="2">
                  <c:v>0.5865795949975986</c:v>
                </c:pt>
                <c:pt idx="3">
                  <c:v>12.817443622459427</c:v>
                </c:pt>
                <c:pt idx="4">
                  <c:v>14.89718568380921</c:v>
                </c:pt>
                <c:pt idx="5">
                  <c:v>12.089384975669326</c:v>
                </c:pt>
                <c:pt idx="6">
                  <c:v>4.698407616040746</c:v>
                </c:pt>
                <c:pt idx="7">
                  <c:v>12.646365663778756</c:v>
                </c:pt>
                <c:pt idx="8">
                  <c:v>1.3030965296677849E-2</c:v>
                </c:pt>
                <c:pt idx="9">
                  <c:v>42.164294410460514</c:v>
                </c:pt>
              </c:numCache>
            </c:numRef>
          </c:val>
          <c:extLst xmlns:c16r2="http://schemas.microsoft.com/office/drawing/2015/06/chart">
            <c:ext xmlns:c16="http://schemas.microsoft.com/office/drawing/2014/chart" uri="{C3380CC4-5D6E-409C-BE32-E72D297353CC}">
              <c16:uniqueId val="{00000009-713F-4432-A328-7C31C35DF824}"/>
            </c:ext>
          </c:extLst>
        </c:ser>
        <c:ser>
          <c:idx val="1"/>
          <c:order val="1"/>
          <c:tx>
            <c:strRef>
              <c:f>Лист1!$C$1</c:f>
              <c:strCache>
                <c:ptCount val="1"/>
                <c:pt idx="0">
                  <c:v>Столбец2</c:v>
                </c:pt>
              </c:strCache>
            </c:strRef>
          </c:tx>
          <c:spPr>
            <a:solidFill>
              <a:srgbClr val="FFFF00"/>
            </a:solidFill>
          </c:spPr>
          <c:invertIfNegative val="0"/>
          <c:dLbls>
            <c:dLbl>
              <c:idx val="0"/>
              <c:layout>
                <c:manualLayout>
                  <c:x val="2.5000000000000001E-2"/>
                  <c:y val="-8.3576494867613517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713F-4432-A328-7C31C35DF824}"/>
                </c:ext>
                <c:ext xmlns:c15="http://schemas.microsoft.com/office/drawing/2012/chart" uri="{CE6537A1-D6FC-4f65-9D91-7224C49458BB}">
                  <c15:layout/>
                </c:ext>
              </c:extLst>
            </c:dLbl>
            <c:dLbl>
              <c:idx val="1"/>
              <c:layout>
                <c:manualLayout>
                  <c:x val="3.1944444444444442E-2"/>
                  <c:y val="-2.0894123716903379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713F-4432-A328-7C31C35DF824}"/>
                </c:ext>
                <c:ext xmlns:c15="http://schemas.microsoft.com/office/drawing/2012/chart" uri="{CE6537A1-D6FC-4f65-9D91-7224C49458BB}">
                  <c15:layout/>
                </c:ext>
              </c:extLst>
            </c:dLbl>
            <c:dLbl>
              <c:idx val="2"/>
              <c:layout>
                <c:manualLayout>
                  <c:x val="2.2222222222222223E-2"/>
                  <c:y val="2.0894123716903379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713F-4432-A328-7C31C35DF824}"/>
                </c:ext>
                <c:ext xmlns:c15="http://schemas.microsoft.com/office/drawing/2012/chart" uri="{CE6537A1-D6FC-4f65-9D91-7224C49458BB}">
                  <c15:layout/>
                </c:ext>
              </c:extLst>
            </c:dLbl>
            <c:dLbl>
              <c:idx val="3"/>
              <c:layout>
                <c:manualLayout>
                  <c:x val="2.9861111111111102E-2"/>
                  <c:y val="-2.089412371690261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713F-4432-A328-7C31C35DF824}"/>
                </c:ext>
                <c:ext xmlns:c15="http://schemas.microsoft.com/office/drawing/2012/chart" uri="{CE6537A1-D6FC-4f65-9D91-7224C49458BB}">
                  <c15:layout>
                    <c:manualLayout>
                      <c:w val="9.4444444444444442E-2"/>
                      <c:h val="4.9761336042027079E-2"/>
                    </c:manualLayout>
                  </c15:layout>
                </c:ext>
              </c:extLst>
            </c:dLbl>
            <c:dLbl>
              <c:idx val="4"/>
              <c:layout>
                <c:manualLayout>
                  <c:x val="2.7777777777777776E-2"/>
                  <c:y val="2.0894123716903379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713F-4432-A328-7C31C35DF824}"/>
                </c:ext>
                <c:ext xmlns:c15="http://schemas.microsoft.com/office/drawing/2012/chart" uri="{CE6537A1-D6FC-4f65-9D91-7224C49458BB}">
                  <c15:layout/>
                </c:ext>
              </c:extLst>
            </c:dLbl>
            <c:dLbl>
              <c:idx val="5"/>
              <c:layout>
                <c:manualLayout>
                  <c:x val="3.4722222222222217E-2"/>
                  <c:y val="-1.0447061858451689E-2"/>
                </c:manualLayout>
              </c:layout>
              <c:showLegendKey val="0"/>
              <c:showVal val="1"/>
              <c:showCatName val="0"/>
              <c:showSerName val="0"/>
              <c:showPercent val="0"/>
              <c:showBubbleSize val="0"/>
              <c:extLst>
                <c:ext xmlns:c15="http://schemas.microsoft.com/office/drawing/2012/chart" uri="{CE6537A1-D6FC-4f65-9D91-7224C49458BB}">
                  <c15:layout>
                    <c:manualLayout>
                      <c:w val="9.0277777777777776E-2"/>
                      <c:h val="4.9761336042027079E-2"/>
                    </c:manualLayout>
                  </c15:layout>
                </c:ext>
              </c:extLst>
            </c:dLbl>
            <c:dLbl>
              <c:idx val="6"/>
              <c:layout>
                <c:manualLayout>
                  <c:x val="1.6666666666666666E-2"/>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0-713F-4432-A328-7C31C35DF824}"/>
                </c:ext>
                <c:ext xmlns:c15="http://schemas.microsoft.com/office/drawing/2012/chart" uri="{CE6537A1-D6FC-4f65-9D91-7224C49458BB}">
                  <c15:layout/>
                </c:ext>
              </c:extLst>
            </c:dLbl>
            <c:dLbl>
              <c:idx val="7"/>
              <c:layout>
                <c:manualLayout>
                  <c:x val="2.7777777777777776E-2"/>
                  <c:y val="-1.253647423014202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8.3332239720034992E-3"/>
                  <c:y val="-2.0894123716903379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2-713F-4432-A328-7C31C35DF824}"/>
                </c:ext>
                <c:ext xmlns:c15="http://schemas.microsoft.com/office/drawing/2012/chart" uri="{CE6537A1-D6FC-4f65-9D91-7224C49458BB}">
                  <c15:layout/>
                </c:ext>
              </c:extLst>
            </c:dLbl>
            <c:spPr>
              <a:noFill/>
              <a:ln>
                <a:noFill/>
              </a:ln>
              <a:effectLst/>
            </c:spPr>
            <c:txPr>
              <a:bodyPr/>
              <a:lstStyle/>
              <a:p>
                <a:pPr>
                  <a:defRPr b="1">
                    <a:solidFill>
                      <a:srgbClr val="FFFF00"/>
                    </a:solidFill>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Лист1!$A$2:$A$12</c:f>
              <c:strCache>
                <c:ptCount val="10"/>
                <c:pt idx="0">
                  <c:v>Национальная безопасность и правоохранительная деятельность</c:v>
                </c:pt>
                <c:pt idx="1">
                  <c:v>Охрана окружающей среды</c:v>
                </c:pt>
                <c:pt idx="2">
                  <c:v>Социальная политика</c:v>
                </c:pt>
                <c:pt idx="3">
                  <c:v>Физическая культура</c:v>
                </c:pt>
                <c:pt idx="4">
                  <c:v>Жилищно-коммунальное хозяйство</c:v>
                </c:pt>
                <c:pt idx="5">
                  <c:v>Культура, кинематография</c:v>
                </c:pt>
                <c:pt idx="6">
                  <c:v>Национальная экономика</c:v>
                </c:pt>
                <c:pt idx="7">
                  <c:v>Общегосударственные вопросы</c:v>
                </c:pt>
                <c:pt idx="8">
                  <c:v>обслуживание государственного и муниципального долга</c:v>
                </c:pt>
                <c:pt idx="9">
                  <c:v>Образование</c:v>
                </c:pt>
              </c:strCache>
            </c:strRef>
          </c:cat>
          <c:val>
            <c:numRef>
              <c:f>Лист1!$C$2:$C$12</c:f>
              <c:numCache>
                <c:formatCode>General</c:formatCode>
                <c:ptCount val="11"/>
                <c:pt idx="0" formatCode="0">
                  <c:v>143</c:v>
                </c:pt>
                <c:pt idx="1">
                  <c:v>326</c:v>
                </c:pt>
                <c:pt idx="2">
                  <c:v>3151</c:v>
                </c:pt>
                <c:pt idx="3">
                  <c:v>68853</c:v>
                </c:pt>
                <c:pt idx="4">
                  <c:v>80025</c:v>
                </c:pt>
                <c:pt idx="5">
                  <c:v>64942</c:v>
                </c:pt>
                <c:pt idx="6">
                  <c:v>25239</c:v>
                </c:pt>
                <c:pt idx="7" formatCode="0">
                  <c:v>67934</c:v>
                </c:pt>
                <c:pt idx="8" formatCode="0">
                  <c:v>70</c:v>
                </c:pt>
                <c:pt idx="9">
                  <c:v>226499</c:v>
                </c:pt>
              </c:numCache>
            </c:numRef>
          </c:val>
          <c:extLst xmlns:c16r2="http://schemas.microsoft.com/office/drawing/2015/06/chart">
            <c:ext xmlns:c16="http://schemas.microsoft.com/office/drawing/2014/chart" uri="{C3380CC4-5D6E-409C-BE32-E72D297353CC}">
              <c16:uniqueId val="{00000013-713F-4432-A328-7C31C35DF824}"/>
            </c:ext>
          </c:extLst>
        </c:ser>
        <c:dLbls>
          <c:showLegendKey val="0"/>
          <c:showVal val="1"/>
          <c:showCatName val="0"/>
          <c:showSerName val="0"/>
          <c:showPercent val="0"/>
          <c:showBubbleSize val="0"/>
        </c:dLbls>
        <c:gapWidth val="150"/>
        <c:shape val="box"/>
        <c:axId val="349214864"/>
        <c:axId val="349215256"/>
        <c:axId val="0"/>
      </c:bar3DChart>
      <c:catAx>
        <c:axId val="349214864"/>
        <c:scaling>
          <c:orientation val="minMax"/>
        </c:scaling>
        <c:delete val="0"/>
        <c:axPos val="l"/>
        <c:numFmt formatCode="General" sourceLinked="0"/>
        <c:majorTickMark val="out"/>
        <c:minorTickMark val="none"/>
        <c:tickLblPos val="nextTo"/>
        <c:txPr>
          <a:bodyPr/>
          <a:lstStyle/>
          <a:p>
            <a:pPr>
              <a:defRPr sz="1200" b="1">
                <a:solidFill>
                  <a:schemeClr val="tx1"/>
                </a:solidFill>
                <a:effectLst/>
                <a:latin typeface="Segoe Print" pitchFamily="2" charset="0"/>
              </a:defRPr>
            </a:pPr>
            <a:endParaRPr lang="ru-RU"/>
          </a:p>
        </c:txPr>
        <c:crossAx val="349215256"/>
        <c:crosses val="autoZero"/>
        <c:auto val="1"/>
        <c:lblAlgn val="ctr"/>
        <c:lblOffset val="100"/>
        <c:noMultiLvlLbl val="0"/>
      </c:catAx>
      <c:valAx>
        <c:axId val="349215256"/>
        <c:scaling>
          <c:orientation val="minMax"/>
          <c:max val="300000"/>
          <c:min val="0"/>
        </c:scaling>
        <c:delete val="1"/>
        <c:axPos val="b"/>
        <c:numFmt formatCode="_-* #\ ##0_р_._-;\-* #\ ##0_р_._-;_-* &quot;-&quot;??_р_._-;_-@_-" sourceLinked="1"/>
        <c:majorTickMark val="out"/>
        <c:minorTickMark val="none"/>
        <c:tickLblPos val="nextTo"/>
        <c:crossAx val="349214864"/>
        <c:crosses val="autoZero"/>
        <c:crossBetween val="between"/>
        <c:majorUnit val="200000"/>
        <c:minorUnit val="100"/>
      </c:valAx>
      <c:spPr>
        <a:noFill/>
        <a:ln w="25400">
          <a:noFill/>
        </a:ln>
        <a:scene3d>
          <a:camera prst="orthographicFront"/>
          <a:lightRig rig="threePt" dir="t"/>
        </a:scene3d>
      </c:spPr>
    </c:plotArea>
    <c:plotVisOnly val="1"/>
    <c:dispBlanksAs val="gap"/>
    <c:showDLblsOverMax val="0"/>
  </c:chart>
  <c:txPr>
    <a:bodyPr/>
    <a:lstStyle/>
    <a:p>
      <a:pPr>
        <a:defRPr sz="1800"/>
      </a:pPr>
      <a:endParaRPr lang="ru-RU"/>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150"/>
      <c:rAngAx val="0"/>
    </c:view3D>
    <c:floor>
      <c:thickness val="0"/>
    </c:floor>
    <c:sideWall>
      <c:thickness val="0"/>
    </c:sideWall>
    <c:backWall>
      <c:thickness val="0"/>
    </c:backWall>
    <c:plotArea>
      <c:layout>
        <c:manualLayout>
          <c:layoutTarget val="inner"/>
          <c:xMode val="edge"/>
          <c:yMode val="edge"/>
          <c:x val="0.17644055104780146"/>
          <c:y val="0.16123050094411379"/>
          <c:w val="0.42338785610781693"/>
          <c:h val="0.59643954068691074"/>
        </c:manualLayout>
      </c:layout>
      <c:pie3DChart>
        <c:varyColors val="1"/>
        <c:ser>
          <c:idx val="0"/>
          <c:order val="0"/>
          <c:explosion val="25"/>
          <c:dPt>
            <c:idx val="0"/>
            <c:bubble3D val="0"/>
            <c:spPr>
              <a:solidFill>
                <a:srgbClr val="FFFF00"/>
              </a:solidFill>
            </c:spPr>
            <c:extLst xmlns:c16r2="http://schemas.microsoft.com/office/drawing/2015/06/chart">
              <c:ext xmlns:c16="http://schemas.microsoft.com/office/drawing/2014/chart" uri="{C3380CC4-5D6E-409C-BE32-E72D297353CC}">
                <c16:uniqueId val="{00000001-179F-4CD7-95A7-E2E44791FF1A}"/>
              </c:ext>
            </c:extLst>
          </c:dPt>
          <c:dPt>
            <c:idx val="1"/>
            <c:bubble3D val="0"/>
            <c:spPr>
              <a:solidFill>
                <a:srgbClr val="542CAE"/>
              </a:solidFill>
            </c:spPr>
            <c:extLst xmlns:c16r2="http://schemas.microsoft.com/office/drawing/2015/06/chart">
              <c:ext xmlns:c16="http://schemas.microsoft.com/office/drawing/2014/chart" uri="{C3380CC4-5D6E-409C-BE32-E72D297353CC}">
                <c16:uniqueId val="{00000003-179F-4CD7-95A7-E2E44791FF1A}"/>
              </c:ext>
            </c:extLst>
          </c:dPt>
          <c:dPt>
            <c:idx val="2"/>
            <c:bubble3D val="0"/>
            <c:spPr>
              <a:solidFill>
                <a:srgbClr val="66CCFF"/>
              </a:solidFill>
            </c:spPr>
            <c:extLst xmlns:c16r2="http://schemas.microsoft.com/office/drawing/2015/06/chart">
              <c:ext xmlns:c16="http://schemas.microsoft.com/office/drawing/2014/chart" uri="{C3380CC4-5D6E-409C-BE32-E72D297353CC}">
                <c16:uniqueId val="{00000005-179F-4CD7-95A7-E2E44791FF1A}"/>
              </c:ext>
            </c:extLst>
          </c:dPt>
          <c:dPt>
            <c:idx val="3"/>
            <c:bubble3D val="0"/>
            <c:spPr>
              <a:solidFill>
                <a:srgbClr val="BD0B8E"/>
              </a:solidFill>
            </c:spPr>
            <c:extLst xmlns:c16r2="http://schemas.microsoft.com/office/drawing/2015/06/chart">
              <c:ext xmlns:c16="http://schemas.microsoft.com/office/drawing/2014/chart" uri="{C3380CC4-5D6E-409C-BE32-E72D297353CC}">
                <c16:uniqueId val="{00000007-179F-4CD7-95A7-E2E44791FF1A}"/>
              </c:ext>
            </c:extLst>
          </c:dPt>
          <c:dPt>
            <c:idx val="4"/>
            <c:bubble3D val="0"/>
            <c:explosion val="28"/>
            <c:spPr>
              <a:solidFill>
                <a:srgbClr val="FF9933"/>
              </a:solidFill>
            </c:spPr>
            <c:extLst xmlns:c16r2="http://schemas.microsoft.com/office/drawing/2015/06/chart">
              <c:ext xmlns:c16="http://schemas.microsoft.com/office/drawing/2014/chart" uri="{C3380CC4-5D6E-409C-BE32-E72D297353CC}">
                <c16:uniqueId val="{00000009-179F-4CD7-95A7-E2E44791FF1A}"/>
              </c:ext>
            </c:extLst>
          </c:dPt>
          <c:dPt>
            <c:idx val="5"/>
            <c:bubble3D val="0"/>
            <c:spPr>
              <a:solidFill>
                <a:srgbClr val="00FF00"/>
              </a:solidFill>
            </c:spPr>
            <c:extLst xmlns:c16r2="http://schemas.microsoft.com/office/drawing/2015/06/chart">
              <c:ext xmlns:c16="http://schemas.microsoft.com/office/drawing/2014/chart" uri="{C3380CC4-5D6E-409C-BE32-E72D297353CC}">
                <c16:uniqueId val="{0000000B-179F-4CD7-95A7-E2E44791FF1A}"/>
              </c:ext>
            </c:extLst>
          </c:dPt>
          <c:dPt>
            <c:idx val="6"/>
            <c:bubble3D val="0"/>
            <c:spPr>
              <a:solidFill>
                <a:srgbClr val="FF99FF"/>
              </a:solidFill>
            </c:spPr>
            <c:extLst xmlns:c16r2="http://schemas.microsoft.com/office/drawing/2015/06/chart">
              <c:ext xmlns:c16="http://schemas.microsoft.com/office/drawing/2014/chart" uri="{C3380CC4-5D6E-409C-BE32-E72D297353CC}">
                <c16:uniqueId val="{0000000D-179F-4CD7-95A7-E2E44791FF1A}"/>
              </c:ext>
            </c:extLst>
          </c:dPt>
          <c:dPt>
            <c:idx val="7"/>
            <c:bubble3D val="0"/>
            <c:spPr>
              <a:solidFill>
                <a:srgbClr val="C00000"/>
              </a:solidFill>
            </c:spPr>
            <c:extLst xmlns:c16r2="http://schemas.microsoft.com/office/drawing/2015/06/chart">
              <c:ext xmlns:c16="http://schemas.microsoft.com/office/drawing/2014/chart" uri="{C3380CC4-5D6E-409C-BE32-E72D297353CC}">
                <c16:uniqueId val="{0000000F-179F-4CD7-95A7-E2E44791FF1A}"/>
              </c:ext>
            </c:extLst>
          </c:dPt>
          <c:dPt>
            <c:idx val="8"/>
            <c:bubble3D val="0"/>
            <c:spPr>
              <a:solidFill>
                <a:srgbClr val="186218"/>
              </a:solidFill>
            </c:spPr>
            <c:extLst xmlns:c16r2="http://schemas.microsoft.com/office/drawing/2015/06/chart">
              <c:ext xmlns:c16="http://schemas.microsoft.com/office/drawing/2014/chart" uri="{C3380CC4-5D6E-409C-BE32-E72D297353CC}">
                <c16:uniqueId val="{00000011-179F-4CD7-95A7-E2E44791FF1A}"/>
              </c:ext>
            </c:extLst>
          </c:dPt>
          <c:dLbls>
            <c:dLbl>
              <c:idx val="0"/>
              <c:layout>
                <c:manualLayout>
                  <c:x val="-5.8751882694495557E-2"/>
                  <c:y val="0.12154323621313683"/>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79F-4CD7-95A7-E2E44791FF1A}"/>
                </c:ext>
                <c:ext xmlns:c15="http://schemas.microsoft.com/office/drawing/2012/chart" uri="{CE6537A1-D6FC-4f65-9D91-7224C49458BB}">
                  <c15:layout/>
                </c:ext>
              </c:extLst>
            </c:dLbl>
            <c:dLbl>
              <c:idx val="1"/>
              <c:layout>
                <c:manualLayout>
                  <c:x val="-2.9417937964258986E-3"/>
                  <c:y val="8.5660085495453245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179F-4CD7-95A7-E2E44791FF1A}"/>
                </c:ext>
                <c:ext xmlns:c15="http://schemas.microsoft.com/office/drawing/2012/chart" uri="{CE6537A1-D6FC-4f65-9D91-7224C49458BB}">
                  <c15:layout/>
                </c:ext>
              </c:extLst>
            </c:dLbl>
            <c:dLbl>
              <c:idx val="2"/>
              <c:layout>
                <c:manualLayout>
                  <c:x val="-6.961968417436408E-2"/>
                  <c:y val="4.1262428582028658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179F-4CD7-95A7-E2E44791FF1A}"/>
                </c:ext>
                <c:ext xmlns:c15="http://schemas.microsoft.com/office/drawing/2012/chart" uri="{CE6537A1-D6FC-4f65-9D91-7224C49458BB}">
                  <c15:layout/>
                </c:ext>
              </c:extLst>
            </c:dLbl>
            <c:dLbl>
              <c:idx val="3"/>
              <c:layout>
                <c:manualLayout>
                  <c:x val="-3.633953424921034E-2"/>
                  <c:y val="-5.3194794835645952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179F-4CD7-95A7-E2E44791FF1A}"/>
                </c:ext>
                <c:ext xmlns:c15="http://schemas.microsoft.com/office/drawing/2012/chart" uri="{CE6537A1-D6FC-4f65-9D91-7224C49458BB}">
                  <c15:layout/>
                </c:ext>
              </c:extLst>
            </c:dLbl>
            <c:dLbl>
              <c:idx val="4"/>
              <c:layout>
                <c:manualLayout>
                  <c:x val="-7.3687461085868919E-2"/>
                  <c:y val="7.5974883963903658E-2"/>
                </c:manualLayout>
              </c:layout>
              <c:spPr/>
              <c:txPr>
                <a:bodyPr/>
                <a:lstStyle/>
                <a:p>
                  <a:pPr>
                    <a:defRPr sz="1200" b="1">
                      <a:solidFill>
                        <a:schemeClr val="bg1">
                          <a:lumMod val="75000"/>
                        </a:schemeClr>
                      </a:solidFill>
                      <a:latin typeface="Times New Roman" pitchFamily="18" charset="0"/>
                      <a:cs typeface="Times New Roman" pitchFamily="18" charset="0"/>
                    </a:defRPr>
                  </a:pPr>
                  <a:endParaRPr lang="ru-RU"/>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179F-4CD7-95A7-E2E44791FF1A}"/>
                </c:ext>
                <c:ext xmlns:c15="http://schemas.microsoft.com/office/drawing/2012/chart" uri="{CE6537A1-D6FC-4f65-9D91-7224C49458BB}">
                  <c15:layout/>
                </c:ext>
              </c:extLst>
            </c:dLbl>
            <c:dLbl>
              <c:idx val="5"/>
              <c:layout>
                <c:manualLayout>
                  <c:x val="6.3475071454244081E-2"/>
                  <c:y val="-4.6974320447181632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179F-4CD7-95A7-E2E44791FF1A}"/>
                </c:ext>
                <c:ext xmlns:c15="http://schemas.microsoft.com/office/drawing/2012/chart" uri="{CE6537A1-D6FC-4f65-9D91-7224C49458BB}">
                  <c15:layout/>
                </c:ext>
              </c:extLst>
            </c:dLbl>
            <c:dLbl>
              <c:idx val="6"/>
              <c:layout>
                <c:manualLayout>
                  <c:x val="8.7533133484816533E-2"/>
                  <c:y val="6.5347959074308305E-3"/>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179F-4CD7-95A7-E2E44791FF1A}"/>
                </c:ext>
                <c:ext xmlns:c15="http://schemas.microsoft.com/office/drawing/2012/chart" uri="{CE6537A1-D6FC-4f65-9D91-7224C49458BB}">
                  <c15:layout/>
                </c:ext>
              </c:extLst>
            </c:dLbl>
            <c:dLbl>
              <c:idx val="7"/>
              <c:layout>
                <c:manualLayout>
                  <c:x val="6.815137168335178E-2"/>
                  <c:y val="0.10131870759235896"/>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179F-4CD7-95A7-E2E44791FF1A}"/>
                </c:ext>
                <c:ext xmlns:c15="http://schemas.microsoft.com/office/drawing/2012/chart" uri="{CE6537A1-D6FC-4f65-9D91-7224C49458BB}">
                  <c15:layout/>
                </c:ext>
              </c:extLst>
            </c:dLbl>
            <c:dLbl>
              <c:idx val="8"/>
              <c:layout>
                <c:manualLayout>
                  <c:x val="-5.4073551859730236E-2"/>
                  <c:y val="0.13260426199368466"/>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1-179F-4CD7-95A7-E2E44791FF1A}"/>
                </c:ext>
                <c:ext xmlns:c15="http://schemas.microsoft.com/office/drawing/2012/chart" uri="{CE6537A1-D6FC-4f65-9D91-7224C49458BB}">
                  <c15:layout/>
                </c:ext>
              </c:extLst>
            </c:dLbl>
            <c:spPr>
              <a:noFill/>
              <a:ln>
                <a:noFill/>
              </a:ln>
              <a:effectLst/>
            </c:spPr>
            <c:txPr>
              <a:bodyPr/>
              <a:lstStyle/>
              <a:p>
                <a:pPr>
                  <a:defRPr sz="1200" b="1">
                    <a:solidFill>
                      <a:schemeClr val="tx1"/>
                    </a:solidFill>
                    <a:latin typeface="Times New Roman" pitchFamily="18" charset="0"/>
                    <a:cs typeface="Times New Roman" pitchFamily="18" charset="0"/>
                  </a:defRPr>
                </a:pPr>
                <a:endParaRPr lang="ru-RU"/>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Лист1!$A$1:$A$9</c:f>
              <c:strCache>
                <c:ptCount val="9"/>
                <c:pt idx="0">
                  <c:v>Общегосударственные вопросы </c:v>
                </c:pt>
                <c:pt idx="1">
                  <c:v>Национальная безопасность и правоохранительная деятельность</c:v>
                </c:pt>
                <c:pt idx="2">
                  <c:v>Национальная экономика </c:v>
                </c:pt>
                <c:pt idx="3">
                  <c:v>Жилищно-коммунальное хозяйство </c:v>
                </c:pt>
                <c:pt idx="4">
                  <c:v>Образование </c:v>
                </c:pt>
                <c:pt idx="5">
                  <c:v>Культура и кинематография </c:v>
                </c:pt>
                <c:pt idx="6">
                  <c:v>Социальная политика </c:v>
                </c:pt>
                <c:pt idx="7">
                  <c:v>Физическая культура и спорт </c:v>
                </c:pt>
                <c:pt idx="8">
                  <c:v>Охрана окружающей среды</c:v>
                </c:pt>
              </c:strCache>
            </c:strRef>
          </c:cat>
          <c:val>
            <c:numRef>
              <c:f>Лист1!$B$1:$B$9</c:f>
              <c:numCache>
                <c:formatCode>0.0%</c:formatCode>
                <c:ptCount val="9"/>
                <c:pt idx="0" formatCode="0%">
                  <c:v>0.19000750529645921</c:v>
                </c:pt>
                <c:pt idx="1">
                  <c:v>1.5833958774704936E-5</c:v>
                </c:pt>
                <c:pt idx="2" formatCode="0%">
                  <c:v>0.11155657315130614</c:v>
                </c:pt>
                <c:pt idx="3" formatCode="0%">
                  <c:v>2.069815091029429E-2</c:v>
                </c:pt>
                <c:pt idx="4" formatCode="0%">
                  <c:v>8.5503377383406643E-4</c:v>
                </c:pt>
                <c:pt idx="5" formatCode="0%">
                  <c:v>0.61152965542138915</c:v>
                </c:pt>
                <c:pt idx="6" formatCode="0%">
                  <c:v>4.1044787935790132E-2</c:v>
                </c:pt>
                <c:pt idx="7">
                  <c:v>7.6414685046726008E-3</c:v>
                </c:pt>
                <c:pt idx="8">
                  <c:v>1.6650991047479708E-2</c:v>
                </c:pt>
              </c:numCache>
            </c:numRef>
          </c:val>
          <c:extLst xmlns:c16r2="http://schemas.microsoft.com/office/drawing/2015/06/chart">
            <c:ext xmlns:c16="http://schemas.microsoft.com/office/drawing/2014/chart" uri="{C3380CC4-5D6E-409C-BE32-E72D297353CC}">
              <c16:uniqueId val="{00000012-179F-4CD7-95A7-E2E44791FF1A}"/>
            </c:ext>
          </c:extLst>
        </c:ser>
        <c:dLbls>
          <c:showLegendKey val="0"/>
          <c:showVal val="0"/>
          <c:showCatName val="0"/>
          <c:showSerName val="0"/>
          <c:showPercent val="0"/>
          <c:showBubbleSize val="0"/>
          <c:showLeaderLines val="1"/>
        </c:dLbls>
      </c:pie3DChart>
      <c:spPr>
        <a:noFill/>
        <a:ln w="25402">
          <a:noFill/>
        </a:ln>
      </c:spPr>
    </c:plotArea>
    <c:legend>
      <c:legendPos val="r"/>
      <c:legendEntry>
        <c:idx val="0"/>
        <c:txPr>
          <a:bodyPr/>
          <a:lstStyle/>
          <a:p>
            <a:pPr>
              <a:defRPr sz="950" b="1" i="1" baseline="0">
                <a:solidFill>
                  <a:srgbClr val="FFFF00"/>
                </a:solidFill>
              </a:defRPr>
            </a:pPr>
            <a:endParaRPr lang="ru-RU"/>
          </a:p>
        </c:txPr>
      </c:legendEntry>
      <c:legendEntry>
        <c:idx val="1"/>
        <c:txPr>
          <a:bodyPr/>
          <a:lstStyle/>
          <a:p>
            <a:pPr>
              <a:defRPr sz="950" b="1" i="1" baseline="0">
                <a:solidFill>
                  <a:srgbClr val="FFFF00"/>
                </a:solidFill>
              </a:defRPr>
            </a:pPr>
            <a:endParaRPr lang="ru-RU"/>
          </a:p>
        </c:txPr>
      </c:legendEntry>
      <c:legendEntry>
        <c:idx val="2"/>
        <c:txPr>
          <a:bodyPr/>
          <a:lstStyle/>
          <a:p>
            <a:pPr>
              <a:defRPr sz="950" b="1" i="1" baseline="0">
                <a:solidFill>
                  <a:srgbClr val="FFFF00"/>
                </a:solidFill>
              </a:defRPr>
            </a:pPr>
            <a:endParaRPr lang="ru-RU"/>
          </a:p>
        </c:txPr>
      </c:legendEntry>
      <c:layout>
        <c:manualLayout>
          <c:xMode val="edge"/>
          <c:yMode val="edge"/>
          <c:x val="0.66206834819907201"/>
          <c:y val="0"/>
          <c:w val="0.33552323696937936"/>
          <c:h val="1"/>
        </c:manualLayout>
      </c:layout>
      <c:overlay val="0"/>
      <c:txPr>
        <a:bodyPr/>
        <a:lstStyle/>
        <a:p>
          <a:pPr>
            <a:defRPr sz="950" b="1" i="1" baseline="0">
              <a:solidFill>
                <a:srgbClr val="FFFF00"/>
              </a:solidFill>
            </a:defRPr>
          </a:pPr>
          <a:endParaRPr lang="ru-RU"/>
        </a:p>
      </c:txPr>
    </c:legend>
    <c:plotVisOnly val="1"/>
    <c:dispBlanksAs val="zero"/>
    <c:showDLblsOverMax val="0"/>
  </c:chart>
  <c:txPr>
    <a:bodyPr/>
    <a:lstStyle/>
    <a:p>
      <a:pPr>
        <a:defRPr sz="1800"/>
      </a:pPr>
      <a:endParaRPr lang="ru-RU"/>
    </a:p>
  </c:txPr>
  <c:externalData r:id="rId1">
    <c:autoUpdate val="0"/>
  </c:externalData>
  <c:userShapes r:id="rId2"/>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150"/>
      <c:rAngAx val="0"/>
    </c:view3D>
    <c:floor>
      <c:thickness val="0"/>
    </c:floor>
    <c:sideWall>
      <c:thickness val="0"/>
    </c:sideWall>
    <c:backWall>
      <c:thickness val="0"/>
    </c:backWall>
    <c:plotArea>
      <c:layout>
        <c:manualLayout>
          <c:layoutTarget val="inner"/>
          <c:xMode val="edge"/>
          <c:yMode val="edge"/>
          <c:x val="8.6722095970632036E-5"/>
          <c:y val="0.201064299733892"/>
          <c:w val="0.56122865688534607"/>
          <c:h val="0.78237636294379986"/>
        </c:manualLayout>
      </c:layout>
      <c:pie3DChart>
        <c:varyColors val="1"/>
        <c:ser>
          <c:idx val="0"/>
          <c:order val="0"/>
          <c:explosion val="38"/>
          <c:dPt>
            <c:idx val="0"/>
            <c:bubble3D val="0"/>
            <c:spPr>
              <a:solidFill>
                <a:srgbClr val="FFFF00"/>
              </a:solidFill>
            </c:spPr>
            <c:extLst xmlns:c16r2="http://schemas.microsoft.com/office/drawing/2015/06/chart">
              <c:ext xmlns:c16="http://schemas.microsoft.com/office/drawing/2014/chart" uri="{C3380CC4-5D6E-409C-BE32-E72D297353CC}">
                <c16:uniqueId val="{00000001-E36F-4E87-B951-2BF8B08E7834}"/>
              </c:ext>
            </c:extLst>
          </c:dPt>
          <c:dPt>
            <c:idx val="1"/>
            <c:bubble3D val="0"/>
            <c:spPr>
              <a:solidFill>
                <a:srgbClr val="542CAE"/>
              </a:solidFill>
            </c:spPr>
            <c:extLst xmlns:c16r2="http://schemas.microsoft.com/office/drawing/2015/06/chart">
              <c:ext xmlns:c16="http://schemas.microsoft.com/office/drawing/2014/chart" uri="{C3380CC4-5D6E-409C-BE32-E72D297353CC}">
                <c16:uniqueId val="{00000003-E36F-4E87-B951-2BF8B08E7834}"/>
              </c:ext>
            </c:extLst>
          </c:dPt>
          <c:dPt>
            <c:idx val="2"/>
            <c:bubble3D val="0"/>
            <c:spPr>
              <a:solidFill>
                <a:srgbClr val="66CCFF"/>
              </a:solidFill>
            </c:spPr>
            <c:extLst xmlns:c16r2="http://schemas.microsoft.com/office/drawing/2015/06/chart">
              <c:ext xmlns:c16="http://schemas.microsoft.com/office/drawing/2014/chart" uri="{C3380CC4-5D6E-409C-BE32-E72D297353CC}">
                <c16:uniqueId val="{00000005-E36F-4E87-B951-2BF8B08E7834}"/>
              </c:ext>
            </c:extLst>
          </c:dPt>
          <c:dPt>
            <c:idx val="3"/>
            <c:bubble3D val="0"/>
            <c:spPr>
              <a:solidFill>
                <a:srgbClr val="BD0B8E"/>
              </a:solidFill>
            </c:spPr>
            <c:extLst xmlns:c16r2="http://schemas.microsoft.com/office/drawing/2015/06/chart">
              <c:ext xmlns:c16="http://schemas.microsoft.com/office/drawing/2014/chart" uri="{C3380CC4-5D6E-409C-BE32-E72D297353CC}">
                <c16:uniqueId val="{00000007-E36F-4E87-B951-2BF8B08E7834}"/>
              </c:ext>
            </c:extLst>
          </c:dPt>
          <c:dPt>
            <c:idx val="4"/>
            <c:bubble3D val="0"/>
            <c:spPr>
              <a:solidFill>
                <a:srgbClr val="FF9933"/>
              </a:solidFill>
            </c:spPr>
            <c:extLst xmlns:c16r2="http://schemas.microsoft.com/office/drawing/2015/06/chart">
              <c:ext xmlns:c16="http://schemas.microsoft.com/office/drawing/2014/chart" uri="{C3380CC4-5D6E-409C-BE32-E72D297353CC}">
                <c16:uniqueId val="{00000009-E36F-4E87-B951-2BF8B08E7834}"/>
              </c:ext>
            </c:extLst>
          </c:dPt>
          <c:dPt>
            <c:idx val="5"/>
            <c:bubble3D val="0"/>
            <c:spPr>
              <a:solidFill>
                <a:srgbClr val="00FF00"/>
              </a:solidFill>
            </c:spPr>
            <c:extLst xmlns:c16r2="http://schemas.microsoft.com/office/drawing/2015/06/chart">
              <c:ext xmlns:c16="http://schemas.microsoft.com/office/drawing/2014/chart" uri="{C3380CC4-5D6E-409C-BE32-E72D297353CC}">
                <c16:uniqueId val="{0000000B-E36F-4E87-B951-2BF8B08E7834}"/>
              </c:ext>
            </c:extLst>
          </c:dPt>
          <c:dPt>
            <c:idx val="6"/>
            <c:bubble3D val="0"/>
            <c:spPr>
              <a:solidFill>
                <a:srgbClr val="FF99FF"/>
              </a:solidFill>
            </c:spPr>
            <c:extLst xmlns:c16r2="http://schemas.microsoft.com/office/drawing/2015/06/chart">
              <c:ext xmlns:c16="http://schemas.microsoft.com/office/drawing/2014/chart" uri="{C3380CC4-5D6E-409C-BE32-E72D297353CC}">
                <c16:uniqueId val="{0000000D-E36F-4E87-B951-2BF8B08E7834}"/>
              </c:ext>
            </c:extLst>
          </c:dPt>
          <c:dPt>
            <c:idx val="7"/>
            <c:bubble3D val="0"/>
            <c:spPr>
              <a:solidFill>
                <a:srgbClr val="C00000"/>
              </a:solidFill>
            </c:spPr>
            <c:extLst xmlns:c16r2="http://schemas.microsoft.com/office/drawing/2015/06/chart">
              <c:ext xmlns:c16="http://schemas.microsoft.com/office/drawing/2014/chart" uri="{C3380CC4-5D6E-409C-BE32-E72D297353CC}">
                <c16:uniqueId val="{0000000F-E36F-4E87-B951-2BF8B08E7834}"/>
              </c:ext>
            </c:extLst>
          </c:dPt>
          <c:dPt>
            <c:idx val="8"/>
            <c:bubble3D val="0"/>
            <c:spPr>
              <a:solidFill>
                <a:srgbClr val="186218"/>
              </a:solidFill>
            </c:spPr>
            <c:extLst xmlns:c16r2="http://schemas.microsoft.com/office/drawing/2015/06/chart">
              <c:ext xmlns:c16="http://schemas.microsoft.com/office/drawing/2014/chart" uri="{C3380CC4-5D6E-409C-BE32-E72D297353CC}">
                <c16:uniqueId val="{00000011-E36F-4E87-B951-2BF8B08E7834}"/>
              </c:ext>
            </c:extLst>
          </c:dPt>
          <c:dLbls>
            <c:dLbl>
              <c:idx val="0"/>
              <c:layout>
                <c:manualLayout>
                  <c:x val="-1.4207757363662917E-2"/>
                  <c:y val="3.3198335056602774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E36F-4E87-B951-2BF8B08E7834}"/>
                </c:ext>
                <c:ext xmlns:c15="http://schemas.microsoft.com/office/drawing/2012/chart" uri="{CE6537A1-D6FC-4f65-9D91-7224C49458BB}">
                  <c15:layout/>
                </c:ext>
              </c:extLst>
            </c:dLbl>
            <c:dLbl>
              <c:idx val="1"/>
              <c:layout>
                <c:manualLayout>
                  <c:x val="4.3946812259859046E-2"/>
                  <c:y val="3.9851671886374049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E36F-4E87-B951-2BF8B08E7834}"/>
                </c:ext>
                <c:ext xmlns:c15="http://schemas.microsoft.com/office/drawing/2012/chart" uri="{CE6537A1-D6FC-4f65-9D91-7224C49458BB}">
                  <c15:layout/>
                </c:ext>
              </c:extLst>
            </c:dLbl>
            <c:dLbl>
              <c:idx val="2"/>
              <c:layout>
                <c:manualLayout>
                  <c:x val="2.3155091821073389E-2"/>
                  <c:y val="-2.7100758045166436E-3"/>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E36F-4E87-B951-2BF8B08E7834}"/>
                </c:ext>
                <c:ext xmlns:c15="http://schemas.microsoft.com/office/drawing/2012/chart" uri="{CE6537A1-D6FC-4f65-9D91-7224C49458BB}">
                  <c15:layout/>
                </c:ext>
              </c:extLst>
            </c:dLbl>
            <c:dLbl>
              <c:idx val="3"/>
              <c:layout>
                <c:manualLayout>
                  <c:x val="8.3035478696811462E-3"/>
                  <c:y val="-1.1220314144989219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E36F-4E87-B951-2BF8B08E7834}"/>
                </c:ext>
                <c:ext xmlns:c15="http://schemas.microsoft.com/office/drawing/2012/chart" uri="{CE6537A1-D6FC-4f65-9D91-7224C49458BB}">
                  <c15:layout/>
                </c:ext>
              </c:extLst>
            </c:dLbl>
            <c:dLbl>
              <c:idx val="4"/>
              <c:layout>
                <c:manualLayout>
                  <c:x val="-6.8299702810798807E-2"/>
                  <c:y val="0.12968433401579718"/>
                </c:manualLayout>
              </c:layout>
              <c:spPr/>
              <c:txPr>
                <a:bodyPr/>
                <a:lstStyle/>
                <a:p>
                  <a:pPr>
                    <a:defRPr sz="1400" b="1">
                      <a:solidFill>
                        <a:schemeClr val="bg1">
                          <a:lumMod val="75000"/>
                        </a:schemeClr>
                      </a:solidFill>
                      <a:latin typeface="Times New Roman" pitchFamily="18" charset="0"/>
                      <a:cs typeface="Times New Roman" pitchFamily="18" charset="0"/>
                    </a:defRPr>
                  </a:pPr>
                  <a:endParaRPr lang="ru-RU"/>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E36F-4E87-B951-2BF8B08E7834}"/>
                </c:ext>
                <c:ext xmlns:c15="http://schemas.microsoft.com/office/drawing/2012/chart" uri="{CE6537A1-D6FC-4f65-9D91-7224C49458BB}">
                  <c15:layout/>
                </c:ext>
              </c:extLst>
            </c:dLbl>
            <c:dLbl>
              <c:idx val="5"/>
              <c:layout>
                <c:manualLayout>
                  <c:x val="2.1275479452553696E-2"/>
                  <c:y val="-6.6606538814437732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E36F-4E87-B951-2BF8B08E7834}"/>
                </c:ext>
                <c:ext xmlns:c15="http://schemas.microsoft.com/office/drawing/2012/chart" uri="{CE6537A1-D6FC-4f65-9D91-7224C49458BB}">
                  <c15:layout/>
                </c:ext>
              </c:extLst>
            </c:dLbl>
            <c:dLbl>
              <c:idx val="6"/>
              <c:layout>
                <c:manualLayout>
                  <c:x val="5.4711096161992344E-2"/>
                  <c:y val="-6.5533094359794316E-3"/>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E36F-4E87-B951-2BF8B08E7834}"/>
                </c:ext>
                <c:ext xmlns:c15="http://schemas.microsoft.com/office/drawing/2012/chart" uri="{CE6537A1-D6FC-4f65-9D91-7224C49458BB}">
                  <c15:layout/>
                </c:ext>
              </c:extLst>
            </c:dLbl>
            <c:dLbl>
              <c:idx val="7"/>
              <c:layout>
                <c:manualLayout>
                  <c:x val="4.8517712248346634E-3"/>
                  <c:y val="4.8966016265110136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E36F-4E87-B951-2BF8B08E7834}"/>
                </c:ext>
                <c:ext xmlns:c15="http://schemas.microsoft.com/office/drawing/2012/chart" uri="{CE6537A1-D6FC-4f65-9D91-7224C49458BB}">
                  <c15:layout/>
                </c:ext>
              </c:extLst>
            </c:dLbl>
            <c:dLbl>
              <c:idx val="8"/>
              <c:layout>
                <c:manualLayout>
                  <c:x val="-7.4251780666345718E-2"/>
                  <c:y val="3.4443082485558198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1-E36F-4E87-B951-2BF8B08E7834}"/>
                </c:ext>
                <c:ext xmlns:c15="http://schemas.microsoft.com/office/drawing/2012/chart" uri="{CE6537A1-D6FC-4f65-9D91-7224C49458BB}">
                  <c15:layout/>
                </c:ext>
              </c:extLst>
            </c:dLbl>
            <c:spPr>
              <a:noFill/>
              <a:ln>
                <a:noFill/>
              </a:ln>
              <a:effectLst/>
            </c:spPr>
            <c:txPr>
              <a:bodyPr/>
              <a:lstStyle/>
              <a:p>
                <a:pPr>
                  <a:defRPr sz="1200" b="1">
                    <a:solidFill>
                      <a:schemeClr val="tx1"/>
                    </a:solidFill>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Лист1!$A$1:$A$9</c:f>
              <c:strCache>
                <c:ptCount val="9"/>
                <c:pt idx="0">
                  <c:v>Общегосударственные вопросы </c:v>
                </c:pt>
                <c:pt idx="1">
                  <c:v>Национальная безопасность и правоохранительная деятельность</c:v>
                </c:pt>
                <c:pt idx="2">
                  <c:v>Национальная экономика </c:v>
                </c:pt>
                <c:pt idx="3">
                  <c:v>Жилищно-коммунальное хозяйство </c:v>
                </c:pt>
                <c:pt idx="4">
                  <c:v>Образование </c:v>
                </c:pt>
                <c:pt idx="5">
                  <c:v>Культура и кинематография </c:v>
                </c:pt>
                <c:pt idx="6">
                  <c:v>Социальная политика </c:v>
                </c:pt>
                <c:pt idx="7">
                  <c:v>Физическая культура и спорт </c:v>
                </c:pt>
                <c:pt idx="8">
                  <c:v>Охрана окружающей среды</c:v>
                </c:pt>
              </c:strCache>
            </c:strRef>
          </c:cat>
          <c:val>
            <c:numRef>
              <c:f>Лист1!$B$1:$B$9</c:f>
              <c:numCache>
                <c:formatCode>0.0%</c:formatCode>
                <c:ptCount val="9"/>
                <c:pt idx="0" formatCode="0%">
                  <c:v>0.13540203994979272</c:v>
                </c:pt>
                <c:pt idx="1">
                  <c:v>7.1232499152659159E-5</c:v>
                </c:pt>
                <c:pt idx="2" formatCode="0%">
                  <c:v>0.36292539303578947</c:v>
                </c:pt>
                <c:pt idx="3" formatCode="0%">
                  <c:v>1.7032947591503499E-2</c:v>
                </c:pt>
                <c:pt idx="4" formatCode="0%">
                  <c:v>0.41502777601895058</c:v>
                </c:pt>
                <c:pt idx="5" formatCode="0%">
                  <c:v>4.4123644720228533E-2</c:v>
                </c:pt>
                <c:pt idx="6" formatCode="0%">
                  <c:v>1.5159486306599574E-2</c:v>
                </c:pt>
                <c:pt idx="7">
                  <c:v>9.28815920323889E-3</c:v>
                </c:pt>
                <c:pt idx="8">
                  <c:v>9.6932067474402852E-4</c:v>
                </c:pt>
              </c:numCache>
            </c:numRef>
          </c:val>
          <c:extLst xmlns:c16r2="http://schemas.microsoft.com/office/drawing/2015/06/chart">
            <c:ext xmlns:c16="http://schemas.microsoft.com/office/drawing/2014/chart" uri="{C3380CC4-5D6E-409C-BE32-E72D297353CC}">
              <c16:uniqueId val="{00000012-E36F-4E87-B951-2BF8B08E7834}"/>
            </c:ext>
          </c:extLst>
        </c:ser>
        <c:dLbls>
          <c:showLegendKey val="0"/>
          <c:showVal val="0"/>
          <c:showCatName val="0"/>
          <c:showSerName val="0"/>
          <c:showPercent val="0"/>
          <c:showBubbleSize val="0"/>
          <c:showLeaderLines val="0"/>
        </c:dLbls>
      </c:pie3DChart>
      <c:spPr>
        <a:noFill/>
        <a:ln w="25402">
          <a:noFill/>
        </a:ln>
      </c:spPr>
    </c:plotArea>
    <c:plotVisOnly val="1"/>
    <c:dispBlanksAs val="zero"/>
    <c:showDLblsOverMax val="0"/>
  </c:chart>
  <c:txPr>
    <a:bodyPr/>
    <a:lstStyle/>
    <a:p>
      <a:pPr>
        <a:defRPr sz="1800"/>
      </a:pPr>
      <a:endParaRPr lang="ru-RU"/>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150"/>
      <c:rAngAx val="0"/>
    </c:view3D>
    <c:floor>
      <c:thickness val="0"/>
    </c:floor>
    <c:sideWall>
      <c:thickness val="0"/>
    </c:sideWall>
    <c:backWall>
      <c:thickness val="0"/>
    </c:backWall>
    <c:plotArea>
      <c:layout>
        <c:manualLayout>
          <c:layoutTarget val="inner"/>
          <c:xMode val="edge"/>
          <c:yMode val="edge"/>
          <c:x val="7.3296625322553294E-2"/>
          <c:y val="4.1927530927936127E-3"/>
          <c:w val="0.67145937126708055"/>
          <c:h val="0.93774928638175781"/>
        </c:manualLayout>
      </c:layout>
      <c:pie3DChart>
        <c:varyColors val="1"/>
        <c:ser>
          <c:idx val="0"/>
          <c:order val="0"/>
          <c:explosion val="25"/>
          <c:dPt>
            <c:idx val="0"/>
            <c:bubble3D val="0"/>
            <c:spPr>
              <a:solidFill>
                <a:srgbClr val="FFFF00"/>
              </a:solidFill>
            </c:spPr>
            <c:extLst xmlns:c16r2="http://schemas.microsoft.com/office/drawing/2015/06/chart">
              <c:ext xmlns:c16="http://schemas.microsoft.com/office/drawing/2014/chart" uri="{C3380CC4-5D6E-409C-BE32-E72D297353CC}">
                <c16:uniqueId val="{00000001-39CF-49AD-9BE1-4362A8386656}"/>
              </c:ext>
            </c:extLst>
          </c:dPt>
          <c:dPt>
            <c:idx val="1"/>
            <c:bubble3D val="0"/>
            <c:spPr>
              <a:solidFill>
                <a:srgbClr val="542CAE"/>
              </a:solidFill>
            </c:spPr>
            <c:extLst xmlns:c16r2="http://schemas.microsoft.com/office/drawing/2015/06/chart">
              <c:ext xmlns:c16="http://schemas.microsoft.com/office/drawing/2014/chart" uri="{C3380CC4-5D6E-409C-BE32-E72D297353CC}">
                <c16:uniqueId val="{00000003-39CF-49AD-9BE1-4362A8386656}"/>
              </c:ext>
            </c:extLst>
          </c:dPt>
          <c:dPt>
            <c:idx val="2"/>
            <c:bubble3D val="0"/>
            <c:spPr>
              <a:solidFill>
                <a:srgbClr val="66CCFF"/>
              </a:solidFill>
            </c:spPr>
            <c:extLst xmlns:c16r2="http://schemas.microsoft.com/office/drawing/2015/06/chart">
              <c:ext xmlns:c16="http://schemas.microsoft.com/office/drawing/2014/chart" uri="{C3380CC4-5D6E-409C-BE32-E72D297353CC}">
                <c16:uniqueId val="{00000005-39CF-49AD-9BE1-4362A8386656}"/>
              </c:ext>
            </c:extLst>
          </c:dPt>
          <c:dPt>
            <c:idx val="3"/>
            <c:bubble3D val="0"/>
            <c:spPr>
              <a:solidFill>
                <a:srgbClr val="BD0B8E"/>
              </a:solidFill>
            </c:spPr>
            <c:extLst xmlns:c16r2="http://schemas.microsoft.com/office/drawing/2015/06/chart">
              <c:ext xmlns:c16="http://schemas.microsoft.com/office/drawing/2014/chart" uri="{C3380CC4-5D6E-409C-BE32-E72D297353CC}">
                <c16:uniqueId val="{00000007-39CF-49AD-9BE1-4362A8386656}"/>
              </c:ext>
            </c:extLst>
          </c:dPt>
          <c:dPt>
            <c:idx val="4"/>
            <c:bubble3D val="0"/>
            <c:explosion val="41"/>
            <c:spPr>
              <a:solidFill>
                <a:srgbClr val="006600"/>
              </a:solidFill>
            </c:spPr>
            <c:extLst xmlns:c16r2="http://schemas.microsoft.com/office/drawing/2015/06/chart">
              <c:ext xmlns:c16="http://schemas.microsoft.com/office/drawing/2014/chart" uri="{C3380CC4-5D6E-409C-BE32-E72D297353CC}">
                <c16:uniqueId val="{00000009-39CF-49AD-9BE1-4362A8386656}"/>
              </c:ext>
            </c:extLst>
          </c:dPt>
          <c:dPt>
            <c:idx val="5"/>
            <c:bubble3D val="0"/>
            <c:spPr>
              <a:solidFill>
                <a:srgbClr val="FF9933"/>
              </a:solidFill>
            </c:spPr>
            <c:extLst xmlns:c16r2="http://schemas.microsoft.com/office/drawing/2015/06/chart">
              <c:ext xmlns:c16="http://schemas.microsoft.com/office/drawing/2014/chart" uri="{C3380CC4-5D6E-409C-BE32-E72D297353CC}">
                <c16:uniqueId val="{0000000B-39CF-49AD-9BE1-4362A8386656}"/>
              </c:ext>
            </c:extLst>
          </c:dPt>
          <c:dPt>
            <c:idx val="6"/>
            <c:bubble3D val="0"/>
            <c:spPr>
              <a:solidFill>
                <a:srgbClr val="00FF00"/>
              </a:solidFill>
            </c:spPr>
            <c:extLst xmlns:c16r2="http://schemas.microsoft.com/office/drawing/2015/06/chart">
              <c:ext xmlns:c16="http://schemas.microsoft.com/office/drawing/2014/chart" uri="{C3380CC4-5D6E-409C-BE32-E72D297353CC}">
                <c16:uniqueId val="{0000000D-39CF-49AD-9BE1-4362A8386656}"/>
              </c:ext>
            </c:extLst>
          </c:dPt>
          <c:dPt>
            <c:idx val="7"/>
            <c:bubble3D val="0"/>
            <c:spPr>
              <a:solidFill>
                <a:srgbClr val="FF99FF"/>
              </a:solidFill>
            </c:spPr>
            <c:extLst xmlns:c16r2="http://schemas.microsoft.com/office/drawing/2015/06/chart">
              <c:ext xmlns:c16="http://schemas.microsoft.com/office/drawing/2014/chart" uri="{C3380CC4-5D6E-409C-BE32-E72D297353CC}">
                <c16:uniqueId val="{0000000F-39CF-49AD-9BE1-4362A8386656}"/>
              </c:ext>
            </c:extLst>
          </c:dPt>
          <c:dPt>
            <c:idx val="8"/>
            <c:bubble3D val="0"/>
            <c:spPr>
              <a:solidFill>
                <a:srgbClr val="C00000"/>
              </a:solidFill>
            </c:spPr>
            <c:extLst xmlns:c16r2="http://schemas.microsoft.com/office/drawing/2015/06/chart">
              <c:ext xmlns:c16="http://schemas.microsoft.com/office/drawing/2014/chart" uri="{C3380CC4-5D6E-409C-BE32-E72D297353CC}">
                <c16:uniqueId val="{00000011-39CF-49AD-9BE1-4362A8386656}"/>
              </c:ext>
            </c:extLst>
          </c:dPt>
          <c:dLbls>
            <c:dLbl>
              <c:idx val="0"/>
              <c:layout>
                <c:manualLayout>
                  <c:x val="-2.7518692891565506E-2"/>
                  <c:y val="0.11619583118215623"/>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39CF-49AD-9BE1-4362A8386656}"/>
                </c:ext>
                <c:ext xmlns:c15="http://schemas.microsoft.com/office/drawing/2012/chart" uri="{CE6537A1-D6FC-4f65-9D91-7224C49458BB}">
                  <c15:layout/>
                </c:ext>
              </c:extLst>
            </c:dLbl>
            <c:dLbl>
              <c:idx val="1"/>
              <c:layout>
                <c:manualLayout>
                  <c:x val="4.3946898981874108E-2"/>
                  <c:y val="0.11247402249423259"/>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39CF-49AD-9BE1-4362A8386656}"/>
                </c:ext>
                <c:ext xmlns:c15="http://schemas.microsoft.com/office/drawing/2012/chart" uri="{CE6537A1-D6FC-4f65-9D91-7224C49458BB}">
                  <c15:layout/>
                </c:ext>
              </c:extLst>
            </c:dLbl>
            <c:dLbl>
              <c:idx val="2"/>
              <c:layout>
                <c:manualLayout>
                  <c:x val="-8.6412830440223631E-2"/>
                  <c:y val="0.1062238999588281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39CF-49AD-9BE1-4362A8386656}"/>
                </c:ext>
                <c:ext xmlns:c15="http://schemas.microsoft.com/office/drawing/2012/chart" uri="{CE6537A1-D6FC-4f65-9D91-7224C49458BB}">
                  <c15:layout/>
                </c:ext>
              </c:extLst>
            </c:dLbl>
            <c:dLbl>
              <c:idx val="3"/>
              <c:layout>
                <c:manualLayout>
                  <c:x val="-1.9400360127700703E-2"/>
                  <c:y val="1.2246188332015406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39CF-49AD-9BE1-4362A8386656}"/>
                </c:ext>
                <c:ext xmlns:c15="http://schemas.microsoft.com/office/drawing/2012/chart" uri="{CE6537A1-D6FC-4f65-9D91-7224C49458BB}">
                  <c15:layout/>
                </c:ext>
              </c:extLst>
            </c:dLbl>
            <c:dLbl>
              <c:idx val="4"/>
              <c:layout>
                <c:manualLayout>
                  <c:x val="4.0260201696666834E-3"/>
                  <c:y val="-0.11807225667736265"/>
                </c:manualLayout>
              </c:layout>
              <c:spPr/>
              <c:txPr>
                <a:bodyPr/>
                <a:lstStyle/>
                <a:p>
                  <a:pPr>
                    <a:defRPr sz="1200" b="1">
                      <a:solidFill>
                        <a:schemeClr val="tx2"/>
                      </a:solidFill>
                      <a:latin typeface="Times New Roman" pitchFamily="18" charset="0"/>
                      <a:cs typeface="Times New Roman" pitchFamily="18" charset="0"/>
                    </a:defRPr>
                  </a:pPr>
                  <a:endParaRPr lang="ru-RU"/>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39CF-49AD-9BE1-4362A8386656}"/>
                </c:ext>
                <c:ext xmlns:c15="http://schemas.microsoft.com/office/drawing/2012/chart" uri="{CE6537A1-D6FC-4f65-9D91-7224C49458BB}">
                  <c15:layout/>
                </c:ext>
              </c:extLst>
            </c:dLbl>
            <c:dLbl>
              <c:idx val="5"/>
              <c:layout>
                <c:manualLayout>
                  <c:x val="9.7813031256485106E-2"/>
                  <c:y val="-8.2168566237738286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39CF-49AD-9BE1-4362A8386656}"/>
                </c:ext>
                <c:ext xmlns:c15="http://schemas.microsoft.com/office/drawing/2012/chart" uri="{CE6537A1-D6FC-4f65-9D91-7224C49458BB}">
                  <c15:layout/>
                </c:ext>
              </c:extLst>
            </c:dLbl>
            <c:dLbl>
              <c:idx val="6"/>
              <c:layout>
                <c:manualLayout>
                  <c:x val="0.11461016910070786"/>
                  <c:y val="-6.5531934360234497E-3"/>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39CF-49AD-9BE1-4362A8386656}"/>
                </c:ext>
                <c:ext xmlns:c15="http://schemas.microsoft.com/office/drawing/2012/chart" uri="{CE6537A1-D6FC-4f65-9D91-7224C49458BB}">
                  <c15:layout/>
                </c:ext>
              </c:extLst>
            </c:dLbl>
            <c:dLbl>
              <c:idx val="7"/>
              <c:layout>
                <c:manualLayout>
                  <c:x val="7.4733834605379301E-2"/>
                  <c:y val="0.11121395008397769"/>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39CF-49AD-9BE1-4362A8386656}"/>
                </c:ext>
                <c:ext xmlns:c15="http://schemas.microsoft.com/office/drawing/2012/chart" uri="{CE6537A1-D6FC-4f65-9D91-7224C49458BB}">
                  <c15:layout/>
                </c:ext>
              </c:extLst>
            </c:dLbl>
            <c:dLbl>
              <c:idx val="8"/>
              <c:layout>
                <c:manualLayout>
                  <c:x val="-8.0845576906549227E-2"/>
                  <c:y val="0.12781504669415816"/>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1-39CF-49AD-9BE1-4362A8386656}"/>
                </c:ext>
                <c:ext xmlns:c15="http://schemas.microsoft.com/office/drawing/2012/chart" uri="{CE6537A1-D6FC-4f65-9D91-7224C49458BB}">
                  <c15:layout/>
                </c:ext>
              </c:extLst>
            </c:dLbl>
            <c:spPr>
              <a:noFill/>
              <a:ln>
                <a:noFill/>
              </a:ln>
              <a:effectLst/>
            </c:spPr>
            <c:txPr>
              <a:bodyPr/>
              <a:lstStyle/>
              <a:p>
                <a:pPr>
                  <a:defRPr sz="1200" b="1">
                    <a:solidFill>
                      <a:schemeClr val="tx1"/>
                    </a:solidFill>
                    <a:latin typeface="Times New Roman" pitchFamily="18" charset="0"/>
                    <a:cs typeface="Times New Roman" pitchFamily="18" charset="0"/>
                  </a:defRPr>
                </a:pPr>
                <a:endParaRPr lang="ru-RU"/>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15:layout/>
              </c:ext>
            </c:extLst>
          </c:dLbls>
          <c:cat>
            <c:strRef>
              <c:f>Лист1!$A$1:$A$10</c:f>
              <c:strCache>
                <c:ptCount val="10"/>
                <c:pt idx="0">
                  <c:v>Общегосударственные вопросы </c:v>
                </c:pt>
                <c:pt idx="1">
                  <c:v>Национальная безопасность и правоохранительная деятельность</c:v>
                </c:pt>
                <c:pt idx="2">
                  <c:v>Национальная экономика </c:v>
                </c:pt>
                <c:pt idx="3">
                  <c:v>Жилищно-коммунальное хозяйство </c:v>
                </c:pt>
                <c:pt idx="4">
                  <c:v>Охрана окружающей среды</c:v>
                </c:pt>
                <c:pt idx="5">
                  <c:v>Образование </c:v>
                </c:pt>
                <c:pt idx="6">
                  <c:v>Культура и кинематография </c:v>
                </c:pt>
                <c:pt idx="7">
                  <c:v>Социальная политика </c:v>
                </c:pt>
                <c:pt idx="8">
                  <c:v>Обслуживание государственного и муниципального долга</c:v>
                </c:pt>
                <c:pt idx="9">
                  <c:v>Физическая культура и спорт </c:v>
                </c:pt>
              </c:strCache>
            </c:strRef>
          </c:cat>
          <c:val>
            <c:numRef>
              <c:f>Лист1!$B$1:$B$10</c:f>
              <c:numCache>
                <c:formatCode>0.0%</c:formatCode>
                <c:ptCount val="10"/>
                <c:pt idx="0" formatCode="0%">
                  <c:v>0.12646365663778755</c:v>
                </c:pt>
                <c:pt idx="1">
                  <c:v>2.6620400534641892E-4</c:v>
                </c:pt>
                <c:pt idx="2" formatCode="0%">
                  <c:v>4.6984076160407458E-2</c:v>
                </c:pt>
                <c:pt idx="3" formatCode="0%">
                  <c:v>0.14897185683809211</c:v>
                </c:pt>
                <c:pt idx="4">
                  <c:v>6.0687066953099696E-4</c:v>
                </c:pt>
                <c:pt idx="5" formatCode="0%">
                  <c:v>0.42164294410460512</c:v>
                </c:pt>
                <c:pt idx="6" formatCode="0%">
                  <c:v>0.12089384975669326</c:v>
                </c:pt>
                <c:pt idx="7" formatCode="0%">
                  <c:v>5.8657959499759859E-3</c:v>
                </c:pt>
                <c:pt idx="8" formatCode="0%">
                  <c:v>1.303096529667785E-4</c:v>
                </c:pt>
                <c:pt idx="9">
                  <c:v>0.12817443622459426</c:v>
                </c:pt>
              </c:numCache>
            </c:numRef>
          </c:val>
          <c:extLst xmlns:c16r2="http://schemas.microsoft.com/office/drawing/2015/06/chart">
            <c:ext xmlns:c16="http://schemas.microsoft.com/office/drawing/2014/chart" uri="{C3380CC4-5D6E-409C-BE32-E72D297353CC}">
              <c16:uniqueId val="{00000012-39CF-49AD-9BE1-4362A8386656}"/>
            </c:ext>
          </c:extLst>
        </c:ser>
        <c:dLbls>
          <c:showLegendKey val="0"/>
          <c:showVal val="0"/>
          <c:showCatName val="0"/>
          <c:showSerName val="0"/>
          <c:showPercent val="0"/>
          <c:showBubbleSize val="0"/>
          <c:showLeaderLines val="1"/>
        </c:dLbls>
      </c:pie3DChart>
      <c:spPr>
        <a:noFill/>
        <a:ln w="25402">
          <a:noFill/>
        </a:ln>
      </c:spPr>
    </c:plotArea>
    <c:plotVisOnly val="1"/>
    <c:dispBlanksAs val="zero"/>
    <c:showDLblsOverMax val="0"/>
  </c:chart>
  <c:txPr>
    <a:bodyPr/>
    <a:lstStyle/>
    <a:p>
      <a:pPr>
        <a:defRPr sz="1800"/>
      </a:pPr>
      <a:endParaRPr lang="ru-RU"/>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1"/>
    </c:view3D>
    <c:floor>
      <c:thickness val="0"/>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Лист1!$B$1</c:f>
              <c:strCache>
                <c:ptCount val="1"/>
                <c:pt idx="0">
                  <c:v>РАСХОДЫ</c:v>
                </c:pt>
              </c:strCache>
            </c:strRef>
          </c:tx>
          <c:spPr>
            <a:gradFill>
              <a:gsLst>
                <a:gs pos="0">
                  <a:srgbClr val="FF66CC"/>
                </a:gs>
                <a:gs pos="50000">
                  <a:srgbClr val="9999FF"/>
                </a:gs>
                <a:gs pos="87000">
                  <a:schemeClr val="accent1">
                    <a:tint val="23500"/>
                    <a:satMod val="160000"/>
                  </a:schemeClr>
                </a:gs>
              </a:gsLst>
              <a:lin ang="5400000" scaled="0"/>
            </a:gradFill>
            <a:scene3d>
              <a:camera prst="orthographicFront"/>
              <a:lightRig rig="brightRoom" dir="tl">
                <a:rot lat="0" lon="0" rev="3600000"/>
              </a:lightRig>
            </a:scene3d>
            <a:sp3d prstMaterial="flat">
              <a:bevelT w="120650" h="63500" prst="angle"/>
              <a:contourClr>
                <a:srgbClr val="000000"/>
              </a:contourClr>
            </a:sp3d>
          </c:spPr>
          <c:invertIfNegative val="0"/>
          <c:dLbls>
            <c:dLbl>
              <c:idx val="0"/>
              <c:layout>
                <c:manualLayout>
                  <c:x val="1.0631853695820639E-2"/>
                  <c:y val="-8.356672382384923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A924-48DC-AA99-AD2EEE44584A}"/>
                </c:ext>
                <c:ext xmlns:c15="http://schemas.microsoft.com/office/drawing/2012/chart" uri="{CE6537A1-D6FC-4f65-9D91-7224C49458BB}">
                  <c15:layout/>
                </c:ext>
              </c:extLst>
            </c:dLbl>
            <c:dLbl>
              <c:idx val="1"/>
              <c:layout>
                <c:manualLayout>
                  <c:x val="7.4717226993344021E-3"/>
                  <c:y val="-0.10254422534994119"/>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A924-48DC-AA99-AD2EEE44584A}"/>
                </c:ext>
                <c:ext xmlns:c15="http://schemas.microsoft.com/office/drawing/2012/chart" uri="{CE6537A1-D6FC-4f65-9D91-7224C49458BB}">
                  <c15:layout/>
                </c:ext>
              </c:extLst>
            </c:dLbl>
            <c:dLbl>
              <c:idx val="2"/>
              <c:layout>
                <c:manualLayout>
                  <c:x val="3.3343263341153492E-2"/>
                  <c:y val="-8.178841114434974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A924-48DC-AA99-AD2EEE44584A}"/>
                </c:ext>
                <c:ext xmlns:c15="http://schemas.microsoft.com/office/drawing/2012/chart" uri="{CE6537A1-D6FC-4f65-9D91-7224C49458BB}">
                  <c15:layout/>
                </c:ext>
              </c:extLst>
            </c:dLbl>
            <c:dLbl>
              <c:idx val="3"/>
              <c:layout>
                <c:manualLayout>
                  <c:x val="1.0750074474722747E-2"/>
                  <c:y val="-2.90510794063312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A924-48DC-AA99-AD2EEE44584A}"/>
                </c:ext>
                <c:ext xmlns:c15="http://schemas.microsoft.com/office/drawing/2012/chart" uri="{CE6537A1-D6FC-4f65-9D91-7224C49458BB}"/>
              </c:extLst>
            </c:dLbl>
            <c:dLbl>
              <c:idx val="4"/>
              <c:layout>
                <c:manualLayout>
                  <c:x val="-1.2059438789801973E-2"/>
                  <c:y val="-2.556076700012399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A924-48DC-AA99-AD2EEE44584A}"/>
                </c:ext>
                <c:ext xmlns:c15="http://schemas.microsoft.com/office/drawing/2012/chart" uri="{CE6537A1-D6FC-4f65-9D91-7224C49458BB}"/>
              </c:extLst>
            </c:dLbl>
            <c:spPr>
              <a:noFill/>
              <a:ln>
                <a:noFill/>
              </a:ln>
              <a:effectLst/>
            </c:spPr>
            <c:txPr>
              <a:bodyPr/>
              <a:lstStyle/>
              <a:p>
                <a:pPr>
                  <a:defRPr sz="1600" b="1" i="0" baseline="0">
                    <a:solidFill>
                      <a:srgbClr val="00FFFF"/>
                    </a:solidFill>
                    <a:effectLst>
                      <a:outerShdw blurRad="38100" dist="38100" dir="2700000" algn="tl">
                        <a:srgbClr val="000000">
                          <a:alpha val="43137"/>
                        </a:srgbClr>
                      </a:outerShdw>
                    </a:effectLst>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Лист1!$A$2:$A$4</c:f>
              <c:strCache>
                <c:ptCount val="3"/>
                <c:pt idx="0">
                  <c:v>2020 год </c:v>
                </c:pt>
                <c:pt idx="1">
                  <c:v>2021 год </c:v>
                </c:pt>
                <c:pt idx="2">
                  <c:v>2022 год </c:v>
                </c:pt>
              </c:strCache>
            </c:strRef>
          </c:cat>
          <c:val>
            <c:numRef>
              <c:f>Лист1!$B$2:$B$4</c:f>
              <c:numCache>
                <c:formatCode>General</c:formatCode>
                <c:ptCount val="3"/>
                <c:pt idx="0">
                  <c:v>429579</c:v>
                </c:pt>
                <c:pt idx="1">
                  <c:v>315777</c:v>
                </c:pt>
                <c:pt idx="2">
                  <c:v>537182</c:v>
                </c:pt>
              </c:numCache>
            </c:numRef>
          </c:val>
          <c:extLst xmlns:c16r2="http://schemas.microsoft.com/office/drawing/2015/06/chart">
            <c:ext xmlns:c16="http://schemas.microsoft.com/office/drawing/2014/chart" uri="{C3380CC4-5D6E-409C-BE32-E72D297353CC}">
              <c16:uniqueId val="{00000005-A924-48DC-AA99-AD2EEE44584A}"/>
            </c:ext>
          </c:extLst>
        </c:ser>
        <c:dLbls>
          <c:showLegendKey val="0"/>
          <c:showVal val="1"/>
          <c:showCatName val="0"/>
          <c:showSerName val="0"/>
          <c:showPercent val="0"/>
          <c:showBubbleSize val="0"/>
        </c:dLbls>
        <c:gapWidth val="75"/>
        <c:shape val="cylinder"/>
        <c:axId val="319536424"/>
        <c:axId val="319536816"/>
        <c:axId val="0"/>
      </c:bar3DChart>
      <c:catAx>
        <c:axId val="319536424"/>
        <c:scaling>
          <c:orientation val="minMax"/>
        </c:scaling>
        <c:delete val="0"/>
        <c:axPos val="b"/>
        <c:numFmt formatCode="General" sourceLinked="1"/>
        <c:majorTickMark val="none"/>
        <c:minorTickMark val="none"/>
        <c:tickLblPos val="nextTo"/>
        <c:txPr>
          <a:bodyPr rot="0" vert="horz"/>
          <a:lstStyle/>
          <a:p>
            <a:pPr>
              <a:defRPr sz="1400" b="1" baseline="0">
                <a:solidFill>
                  <a:srgbClr val="FFFF00"/>
                </a:solidFill>
                <a:effectLst>
                  <a:outerShdw blurRad="38100" dist="38100" dir="2700000" algn="tl">
                    <a:srgbClr val="000000">
                      <a:alpha val="43137"/>
                    </a:srgbClr>
                  </a:outerShdw>
                </a:effectLst>
              </a:defRPr>
            </a:pPr>
            <a:endParaRPr lang="ru-RU"/>
          </a:p>
        </c:txPr>
        <c:crossAx val="319536816"/>
        <c:crosses val="autoZero"/>
        <c:auto val="1"/>
        <c:lblAlgn val="ctr"/>
        <c:lblOffset val="100"/>
        <c:noMultiLvlLbl val="0"/>
      </c:catAx>
      <c:valAx>
        <c:axId val="319536816"/>
        <c:scaling>
          <c:orientation val="minMax"/>
        </c:scaling>
        <c:delete val="1"/>
        <c:axPos val="l"/>
        <c:numFmt formatCode="General" sourceLinked="1"/>
        <c:majorTickMark val="none"/>
        <c:minorTickMark val="none"/>
        <c:tickLblPos val="nextTo"/>
        <c:crossAx val="319536424"/>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20"/>
      <c:rAngAx val="0"/>
      <c:perspective val="0"/>
    </c:view3D>
    <c:floor>
      <c:thickness val="0"/>
    </c:floor>
    <c:sideWall>
      <c:thickness val="0"/>
    </c:sideWall>
    <c:backWall>
      <c:thickness val="0"/>
    </c:backWall>
    <c:plotArea>
      <c:layout>
        <c:manualLayout>
          <c:layoutTarget val="inner"/>
          <c:xMode val="edge"/>
          <c:yMode val="edge"/>
          <c:x val="0.17460815111258651"/>
          <c:y val="0.10843117216230153"/>
          <c:w val="0.80256762406516235"/>
          <c:h val="0.60657575365857885"/>
        </c:manualLayout>
      </c:layout>
      <c:pie3DChart>
        <c:varyColors val="1"/>
        <c:ser>
          <c:idx val="0"/>
          <c:order val="0"/>
          <c:tx>
            <c:strRef>
              <c:f>Лист1!$B$2</c:f>
              <c:strCache>
                <c:ptCount val="1"/>
                <c:pt idx="0">
                  <c:v>2022 год</c:v>
                </c:pt>
              </c:strCache>
            </c:strRef>
          </c:tx>
          <c:spPr>
            <a:scene3d>
              <a:camera prst="orthographicFront"/>
              <a:lightRig rig="threePt" dir="t"/>
            </a:scene3d>
            <a:sp3d>
              <a:bevelT w="165100" prst="coolSlant"/>
            </a:sp3d>
          </c:spPr>
          <c:dPt>
            <c:idx val="0"/>
            <c:bubble3D val="0"/>
            <c:spPr>
              <a:solidFill>
                <a:srgbClr val="FFFF00"/>
              </a:solidFill>
              <a:scene3d>
                <a:camera prst="orthographicFront"/>
                <a:lightRig rig="threePt" dir="t"/>
              </a:scene3d>
              <a:sp3d>
                <a:bevelT w="165100" prst="coolSlant"/>
              </a:sp3d>
            </c:spPr>
            <c:extLst xmlns:c16r2="http://schemas.microsoft.com/office/drawing/2015/06/chart">
              <c:ext xmlns:c16="http://schemas.microsoft.com/office/drawing/2014/chart" uri="{C3380CC4-5D6E-409C-BE32-E72D297353CC}">
                <c16:uniqueId val="{00000001-9F12-4939-8925-A4DFE25EE7D1}"/>
              </c:ext>
            </c:extLst>
          </c:dPt>
          <c:dPt>
            <c:idx val="1"/>
            <c:bubble3D val="0"/>
            <c:spPr>
              <a:solidFill>
                <a:srgbClr val="FF00FF"/>
              </a:solidFill>
              <a:scene3d>
                <a:camera prst="orthographicFront"/>
                <a:lightRig rig="threePt" dir="t"/>
              </a:scene3d>
              <a:sp3d>
                <a:bevelT w="165100" prst="coolSlant"/>
              </a:sp3d>
            </c:spPr>
            <c:extLst xmlns:c16r2="http://schemas.microsoft.com/office/drawing/2015/06/chart">
              <c:ext xmlns:c16="http://schemas.microsoft.com/office/drawing/2014/chart" uri="{C3380CC4-5D6E-409C-BE32-E72D297353CC}">
                <c16:uniqueId val="{00000003-9F12-4939-8925-A4DFE25EE7D1}"/>
              </c:ext>
            </c:extLst>
          </c:dPt>
          <c:dPt>
            <c:idx val="2"/>
            <c:bubble3D val="0"/>
            <c:spPr>
              <a:solidFill>
                <a:srgbClr val="00CC00"/>
              </a:solidFill>
              <a:scene3d>
                <a:camera prst="orthographicFront"/>
                <a:lightRig rig="threePt" dir="t"/>
              </a:scene3d>
              <a:sp3d>
                <a:bevelT w="165100" prst="coolSlant"/>
              </a:sp3d>
            </c:spPr>
            <c:extLst xmlns:c16r2="http://schemas.microsoft.com/office/drawing/2015/06/chart">
              <c:ext xmlns:c16="http://schemas.microsoft.com/office/drawing/2014/chart" uri="{C3380CC4-5D6E-409C-BE32-E72D297353CC}">
                <c16:uniqueId val="{00000005-9F12-4939-8925-A4DFE25EE7D1}"/>
              </c:ext>
            </c:extLst>
          </c:dPt>
          <c:dLbls>
            <c:dLbl>
              <c:idx val="0"/>
              <c:layout>
                <c:manualLayout>
                  <c:x val="-0.13748238771091795"/>
                  <c:y val="6.7220407876601121E-2"/>
                </c:manualLayout>
              </c:layout>
              <c:spPr/>
              <c:txPr>
                <a:bodyPr/>
                <a:lstStyle/>
                <a:p>
                  <a:pPr>
                    <a:defRPr sz="1600" b="1">
                      <a:solidFill>
                        <a:srgbClr val="C00000"/>
                      </a:solidFill>
                    </a:defRPr>
                  </a:pPr>
                  <a:endParaRPr lang="ru-RU"/>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9F12-4939-8925-A4DFE25EE7D1}"/>
                </c:ext>
                <c:ext xmlns:c15="http://schemas.microsoft.com/office/drawing/2012/chart" uri="{CE6537A1-D6FC-4f65-9D91-7224C49458BB}">
                  <c15:layout/>
                </c:ext>
              </c:extLst>
            </c:dLbl>
            <c:dLbl>
              <c:idx val="1"/>
              <c:spPr/>
              <c:txPr>
                <a:bodyPr/>
                <a:lstStyle/>
                <a:p>
                  <a:pPr>
                    <a:defRPr sz="1600" b="1">
                      <a:solidFill>
                        <a:srgbClr val="FFFF00"/>
                      </a:solidFill>
                    </a:defRPr>
                  </a:pPr>
                  <a:endParaRPr lang="ru-RU"/>
                </a:p>
              </c:txPr>
              <c:showLegendKey val="0"/>
              <c:showVal val="1"/>
              <c:showCatName val="0"/>
              <c:showSerName val="0"/>
              <c:showPercent val="0"/>
              <c:showBubbleSize val="0"/>
            </c:dLbl>
            <c:dLbl>
              <c:idx val="2"/>
              <c:layout>
                <c:manualLayout>
                  <c:x val="0.22301373079758821"/>
                  <c:y val="-0.10396298559419322"/>
                </c:manualLayout>
              </c:layout>
              <c:spPr/>
              <c:txPr>
                <a:bodyPr/>
                <a:lstStyle/>
                <a:p>
                  <a:pPr>
                    <a:defRPr sz="1600" b="1">
                      <a:solidFill>
                        <a:srgbClr val="C00000"/>
                      </a:solidFill>
                    </a:defRPr>
                  </a:pPr>
                  <a:endParaRPr lang="ru-RU"/>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9F12-4939-8925-A4DFE25EE7D1}"/>
                </c:ext>
                <c:ext xmlns:c15="http://schemas.microsoft.com/office/drawing/2012/chart" uri="{CE6537A1-D6FC-4f65-9D91-7224C49458BB}">
                  <c15:layout/>
                </c:ext>
              </c:extLst>
            </c:dLbl>
            <c:spPr>
              <a:noFill/>
              <a:ln>
                <a:noFill/>
              </a:ln>
              <a:effectLst/>
            </c:spPr>
            <c:txPr>
              <a:bodyPr/>
              <a:lstStyle/>
              <a:p>
                <a:pPr>
                  <a:defRPr sz="1400" b="1">
                    <a:solidFill>
                      <a:srgbClr val="FFFF00"/>
                    </a:solidFill>
                  </a:defRPr>
                </a:pPr>
                <a:endParaRPr lang="ru-RU"/>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Лист1!$A$3:$A$5</c:f>
              <c:strCache>
                <c:ptCount val="3"/>
                <c:pt idx="0">
                  <c:v>Налоговые доходы </c:v>
                </c:pt>
                <c:pt idx="1">
                  <c:v>Неналоговые доходы</c:v>
                </c:pt>
                <c:pt idx="2">
                  <c:v>Безвозмездные поступления </c:v>
                </c:pt>
              </c:strCache>
            </c:strRef>
          </c:cat>
          <c:val>
            <c:numRef>
              <c:f>Лист1!$B$3:$B$5</c:f>
              <c:numCache>
                <c:formatCode>0%</c:formatCode>
                <c:ptCount val="3"/>
                <c:pt idx="0">
                  <c:v>0.2</c:v>
                </c:pt>
                <c:pt idx="1">
                  <c:v>0.03</c:v>
                </c:pt>
                <c:pt idx="2">
                  <c:v>0.77</c:v>
                </c:pt>
              </c:numCache>
            </c:numRef>
          </c:val>
          <c:extLst xmlns:c16r2="http://schemas.microsoft.com/office/drawing/2015/06/chart">
            <c:ext xmlns:c16="http://schemas.microsoft.com/office/drawing/2014/chart" uri="{C3380CC4-5D6E-409C-BE32-E72D297353CC}">
              <c16:uniqueId val="{00000006-9F12-4939-8925-A4DFE25EE7D1}"/>
            </c:ext>
          </c:extLst>
        </c:ser>
        <c:dLbls>
          <c:showLegendKey val="0"/>
          <c:showVal val="0"/>
          <c:showCatName val="0"/>
          <c:showSerName val="0"/>
          <c:showPercent val="0"/>
          <c:showBubbleSize val="0"/>
          <c:showLeaderLines val="1"/>
        </c:dLbls>
      </c:pie3DChart>
      <c:spPr>
        <a:noFill/>
        <a:ln w="26068">
          <a:noFill/>
        </a:ln>
      </c:spPr>
    </c:plotArea>
    <c:legend>
      <c:legendPos val="b"/>
      <c:layout>
        <c:manualLayout>
          <c:xMode val="edge"/>
          <c:yMode val="edge"/>
          <c:x val="1.488497463732673E-2"/>
          <c:y val="0.74622730216267263"/>
          <c:w val="0.9724386794241946"/>
          <c:h val="0.25377260100747417"/>
        </c:manualLayout>
      </c:layout>
      <c:overlay val="0"/>
      <c:txPr>
        <a:bodyPr/>
        <a:lstStyle/>
        <a:p>
          <a:pPr>
            <a:defRPr sz="1400">
              <a:effectLst>
                <a:outerShdw blurRad="38100" dist="38100" dir="2700000" algn="tl">
                  <a:srgbClr val="000000">
                    <a:alpha val="43137"/>
                  </a:srgbClr>
                </a:outerShdw>
              </a:effectLst>
            </a:defRPr>
          </a:pPr>
          <a:endParaRPr lang="ru-RU"/>
        </a:p>
      </c:txPr>
    </c:legend>
    <c:plotVisOnly val="1"/>
    <c:dispBlanksAs val="zero"/>
    <c:showDLblsOverMax val="0"/>
  </c:chart>
  <c:txPr>
    <a:bodyPr/>
    <a:lstStyle/>
    <a:p>
      <a:pPr>
        <a:defRPr sz="1847"/>
      </a:pPr>
      <a:endParaRPr lang="ru-RU"/>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Утверждено</c:v>
                </c:pt>
              </c:strCache>
            </c:strRef>
          </c:tx>
          <c:spPr>
            <a:solidFill>
              <a:srgbClr val="FF6600"/>
            </a:solidFill>
            <a:scene3d>
              <a:camera prst="orthographicFront"/>
              <a:lightRig rig="threePt" dir="t"/>
            </a:scene3d>
            <a:sp3d>
              <a:bevelT w="19050" h="63500"/>
              <a:bevelB w="0"/>
            </a:sp3d>
          </c:spPr>
          <c:invertIfNegative val="0"/>
          <c:dLbls>
            <c:dLbl>
              <c:idx val="0"/>
              <c:layout>
                <c:manualLayout>
                  <c:x val="1.0374664252991498E-2"/>
                  <c:y val="-3.169047951756066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965E-4824-A637-4C8C6E65483F}"/>
                </c:ext>
                <c:ext xmlns:c15="http://schemas.microsoft.com/office/drawing/2012/chart" uri="{CE6537A1-D6FC-4f65-9D91-7224C49458BB}">
                  <c15:layout/>
                </c:ext>
              </c:extLst>
            </c:dLbl>
            <c:dLbl>
              <c:idx val="1"/>
              <c:layout>
                <c:manualLayout>
                  <c:x val="1.0374664252991498E-2"/>
                  <c:y val="-5.185714830146285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965E-4824-A637-4C8C6E65483F}"/>
                </c:ext>
                <c:ext xmlns:c15="http://schemas.microsoft.com/office/drawing/2012/chart" uri="{CE6537A1-D6FC-4f65-9D91-7224C49458BB}">
                  <c15:layout/>
                </c:ext>
              </c:extLst>
            </c:dLbl>
            <c:spPr>
              <a:noFill/>
              <a:ln>
                <a:noFill/>
              </a:ln>
              <a:effectLst/>
            </c:spPr>
            <c:txPr>
              <a:bodyPr/>
              <a:lstStyle/>
              <a:p>
                <a:pPr>
                  <a:defRPr>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Лист1!$A$2:$A$3</c:f>
              <c:strCache>
                <c:ptCount val="2"/>
                <c:pt idx="0">
                  <c:v>Гаврилово-Посадский муниципальный район</c:v>
                </c:pt>
                <c:pt idx="1">
                  <c:v>Южский муниципальный район </c:v>
                </c:pt>
              </c:strCache>
            </c:strRef>
          </c:cat>
          <c:val>
            <c:numRef>
              <c:f>Лист1!$B$2:$B$3</c:f>
              <c:numCache>
                <c:formatCode>General</c:formatCode>
                <c:ptCount val="2"/>
                <c:pt idx="0">
                  <c:v>548562</c:v>
                </c:pt>
                <c:pt idx="1">
                  <c:v>833847</c:v>
                </c:pt>
              </c:numCache>
            </c:numRef>
          </c:val>
          <c:extLst xmlns:c16r2="http://schemas.microsoft.com/office/drawing/2015/06/chart">
            <c:ext xmlns:c16="http://schemas.microsoft.com/office/drawing/2014/chart" uri="{C3380CC4-5D6E-409C-BE32-E72D297353CC}">
              <c16:uniqueId val="{00000002-965E-4824-A637-4C8C6E65483F}"/>
            </c:ext>
          </c:extLst>
        </c:ser>
        <c:ser>
          <c:idx val="1"/>
          <c:order val="1"/>
          <c:tx>
            <c:strRef>
              <c:f>Лист1!$C$1</c:f>
              <c:strCache>
                <c:ptCount val="1"/>
                <c:pt idx="0">
                  <c:v>Исполнено</c:v>
                </c:pt>
              </c:strCache>
            </c:strRef>
          </c:tx>
          <c:spPr>
            <a:solidFill>
              <a:srgbClr val="92D050"/>
            </a:solidFill>
            <a:scene3d>
              <a:camera prst="orthographicFront"/>
              <a:lightRig rig="threePt" dir="t"/>
            </a:scene3d>
            <a:sp3d prstMaterial="matte">
              <a:bevelT w="19050"/>
              <a:bevelB w="0"/>
            </a:sp3d>
          </c:spPr>
          <c:invertIfNegative val="0"/>
          <c:dLbls>
            <c:dLbl>
              <c:idx val="0"/>
              <c:layout>
                <c:manualLayout>
                  <c:x val="3.8534467225396989E-2"/>
                  <c:y val="-4.033333756780447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965E-4824-A637-4C8C6E65483F}"/>
                </c:ext>
                <c:ext xmlns:c15="http://schemas.microsoft.com/office/drawing/2012/chart" uri="{CE6537A1-D6FC-4f65-9D91-7224C49458BB}">
                  <c15:layout/>
                </c:ext>
              </c:extLst>
            </c:dLbl>
            <c:dLbl>
              <c:idx val="1"/>
              <c:layout>
                <c:manualLayout>
                  <c:x val="4.7427036585103992E-2"/>
                  <c:y val="-4.321429025121909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965E-4824-A637-4C8C6E65483F}"/>
                </c:ext>
                <c:ext xmlns:c15="http://schemas.microsoft.com/office/drawing/2012/chart" uri="{CE6537A1-D6FC-4f65-9D91-7224C49458BB}">
                  <c15:layout/>
                </c:ext>
              </c:extLst>
            </c:dLbl>
            <c:spPr>
              <a:noFill/>
              <a:ln>
                <a:noFill/>
              </a:ln>
              <a:effectLst/>
            </c:spPr>
            <c:txPr>
              <a:bodyPr/>
              <a:lstStyle/>
              <a:p>
                <a:pPr>
                  <a:defRPr>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Лист1!$A$2:$A$3</c:f>
              <c:strCache>
                <c:ptCount val="2"/>
                <c:pt idx="0">
                  <c:v>Гаврилово-Посадский муниципальный район</c:v>
                </c:pt>
                <c:pt idx="1">
                  <c:v>Южский муниципальный район </c:v>
                </c:pt>
              </c:strCache>
            </c:strRef>
          </c:cat>
          <c:val>
            <c:numRef>
              <c:f>Лист1!$C$2:$C$3</c:f>
              <c:numCache>
                <c:formatCode>General</c:formatCode>
                <c:ptCount val="2"/>
                <c:pt idx="0">
                  <c:v>537182</c:v>
                </c:pt>
                <c:pt idx="1">
                  <c:v>796223</c:v>
                </c:pt>
              </c:numCache>
            </c:numRef>
          </c:val>
          <c:extLst xmlns:c16r2="http://schemas.microsoft.com/office/drawing/2015/06/chart">
            <c:ext xmlns:c16="http://schemas.microsoft.com/office/drawing/2014/chart" uri="{C3380CC4-5D6E-409C-BE32-E72D297353CC}">
              <c16:uniqueId val="{00000005-965E-4824-A637-4C8C6E65483F}"/>
            </c:ext>
          </c:extLst>
        </c:ser>
        <c:dLbls>
          <c:showLegendKey val="0"/>
          <c:showVal val="0"/>
          <c:showCatName val="0"/>
          <c:showSerName val="0"/>
          <c:showPercent val="0"/>
          <c:showBubbleSize val="0"/>
        </c:dLbls>
        <c:gapWidth val="150"/>
        <c:shape val="box"/>
        <c:axId val="319537600"/>
        <c:axId val="319224208"/>
        <c:axId val="0"/>
      </c:bar3DChart>
      <c:catAx>
        <c:axId val="319537600"/>
        <c:scaling>
          <c:orientation val="minMax"/>
        </c:scaling>
        <c:delete val="0"/>
        <c:axPos val="b"/>
        <c:numFmt formatCode="General" sourceLinked="0"/>
        <c:majorTickMark val="none"/>
        <c:minorTickMark val="none"/>
        <c:tickLblPos val="nextTo"/>
        <c:txPr>
          <a:bodyPr/>
          <a:lstStyle/>
          <a:p>
            <a:pPr>
              <a:defRPr sz="1400" b="1">
                <a:solidFill>
                  <a:srgbClr val="00FF00"/>
                </a:solidFill>
                <a:effectLst>
                  <a:outerShdw blurRad="38100" dist="38100" dir="2700000" algn="tl">
                    <a:srgbClr val="000000">
                      <a:alpha val="43137"/>
                    </a:srgbClr>
                  </a:outerShdw>
                </a:effectLst>
              </a:defRPr>
            </a:pPr>
            <a:endParaRPr lang="ru-RU"/>
          </a:p>
        </c:txPr>
        <c:crossAx val="319224208"/>
        <c:crosses val="autoZero"/>
        <c:auto val="1"/>
        <c:lblAlgn val="ctr"/>
        <c:lblOffset val="100"/>
        <c:noMultiLvlLbl val="0"/>
      </c:catAx>
      <c:valAx>
        <c:axId val="319224208"/>
        <c:scaling>
          <c:orientation val="minMax"/>
        </c:scaling>
        <c:delete val="0"/>
        <c:axPos val="l"/>
        <c:majorGridlines/>
        <c:numFmt formatCode="General" sourceLinked="1"/>
        <c:majorTickMark val="none"/>
        <c:minorTickMark val="none"/>
        <c:tickLblPos val="nextTo"/>
        <c:txPr>
          <a:bodyPr/>
          <a:lstStyle/>
          <a:p>
            <a:pPr>
              <a:defRPr>
                <a:effectLst>
                  <a:outerShdw blurRad="38100" dist="38100" dir="2700000" algn="tl">
                    <a:srgbClr val="000000">
                      <a:alpha val="43137"/>
                    </a:srgbClr>
                  </a:outerShdw>
                </a:effectLst>
              </a:defRPr>
            </a:pPr>
            <a:endParaRPr lang="ru-RU"/>
          </a:p>
        </c:txPr>
        <c:crossAx val="319537600"/>
        <c:crosses val="autoZero"/>
        <c:crossBetween val="between"/>
      </c:valAx>
    </c:plotArea>
    <c:legend>
      <c:legendPos val="r"/>
      <c:layout>
        <c:manualLayout>
          <c:xMode val="edge"/>
          <c:yMode val="edge"/>
          <c:x val="0.81374653516556061"/>
          <c:y val="0.13150051811778968"/>
          <c:w val="0.18625346483443961"/>
          <c:h val="0.27604653441808374"/>
        </c:manualLayout>
      </c:layout>
      <c:overlay val="0"/>
      <c:txPr>
        <a:bodyPr/>
        <a:lstStyle/>
        <a:p>
          <a:pPr>
            <a:defRPr sz="1800">
              <a:effectLst>
                <a:outerShdw blurRad="38100" dist="38100" dir="2700000" algn="tl">
                  <a:srgbClr val="000000">
                    <a:alpha val="43137"/>
                  </a:srgbClr>
                </a:outerShdw>
              </a:effectLst>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7.6869825911599021E-2"/>
          <c:y val="0.14566317160987982"/>
          <c:w val="0.90502759794366261"/>
          <c:h val="0.69315745933188966"/>
        </c:manualLayout>
      </c:layout>
      <c:bar3DChart>
        <c:barDir val="col"/>
        <c:grouping val="clustered"/>
        <c:varyColors val="0"/>
        <c:ser>
          <c:idx val="0"/>
          <c:order val="0"/>
          <c:tx>
            <c:strRef>
              <c:f>Лист1!$B$1</c:f>
              <c:strCache>
                <c:ptCount val="1"/>
                <c:pt idx="0">
                  <c:v>РАСХОДЫ (исполнение)</c:v>
                </c:pt>
              </c:strCache>
            </c:strRef>
          </c:tx>
          <c:spPr>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16200000" scaled="1"/>
              <a:tileRect/>
            </a:gradFill>
            <a:scene3d>
              <a:camera prst="orthographicFront"/>
              <a:lightRig rig="brightRoom" dir="tl">
                <a:rot lat="0" lon="0" rev="3600000"/>
              </a:lightRig>
            </a:scene3d>
            <a:sp3d prstMaterial="flat">
              <a:bevelT w="120650" h="63500" prst="angle"/>
              <a:contourClr>
                <a:srgbClr val="000000"/>
              </a:contourClr>
            </a:sp3d>
          </c:spPr>
          <c:invertIfNegative val="0"/>
          <c:dLbls>
            <c:dLbl>
              <c:idx val="0"/>
              <c:layout>
                <c:manualLayout>
                  <c:x val="0"/>
                  <c:y val="-4.39900800072133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91B9-4D35-933F-7506EEF71DF0}"/>
                </c:ext>
                <c:ext xmlns:c15="http://schemas.microsoft.com/office/drawing/2012/chart" uri="{CE6537A1-D6FC-4f65-9D91-7224C49458BB}">
                  <c15:layout/>
                </c:ext>
              </c:extLst>
            </c:dLbl>
            <c:dLbl>
              <c:idx val="1"/>
              <c:layout>
                <c:manualLayout>
                  <c:x val="-1.5895598991617792E-2"/>
                  <c:y val="-4.068810094758664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91B9-4D35-933F-7506EEF71DF0}"/>
                </c:ext>
                <c:ext xmlns:c15="http://schemas.microsoft.com/office/drawing/2012/chart" uri="{CE6537A1-D6FC-4f65-9D91-7224C49458BB}">
                  <c15:layout/>
                </c:ext>
              </c:extLst>
            </c:dLbl>
            <c:dLbl>
              <c:idx val="2"/>
              <c:layout>
                <c:manualLayout>
                  <c:x val="-4.522289546175836E-3"/>
                  <c:y val="-3.322899710016118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91B9-4D35-933F-7506EEF71DF0}"/>
                </c:ext>
                <c:ext xmlns:c15="http://schemas.microsoft.com/office/drawing/2012/chart" uri="{CE6537A1-D6FC-4f65-9D91-7224C49458BB}">
                  <c15:layout/>
                </c:ext>
              </c:extLst>
            </c:dLbl>
            <c:dLbl>
              <c:idx val="3"/>
              <c:layout>
                <c:manualLayout>
                  <c:x val="1.5074298487252604E-3"/>
                  <c:y val="-5.623368740027276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91B9-4D35-933F-7506EEF71DF0}"/>
                </c:ext>
                <c:ext xmlns:c15="http://schemas.microsoft.com/office/drawing/2012/chart" uri="{CE6537A1-D6FC-4f65-9D91-7224C49458BB}"/>
              </c:extLst>
            </c:dLbl>
            <c:dLbl>
              <c:idx val="4"/>
              <c:layout>
                <c:manualLayout>
                  <c:x val="-1.2059438789801973E-2"/>
                  <c:y val="-2.556076700012398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91B9-4D35-933F-7506EEF71DF0}"/>
                </c:ext>
                <c:ext xmlns:c15="http://schemas.microsoft.com/office/drawing/2012/chart" uri="{CE6537A1-D6FC-4f65-9D91-7224C49458BB}"/>
              </c:extLst>
            </c:dLbl>
            <c:spPr>
              <a:noFill/>
              <a:ln>
                <a:noFill/>
              </a:ln>
              <a:effectLst/>
            </c:spPr>
            <c:txPr>
              <a:bodyPr/>
              <a:lstStyle/>
              <a:p>
                <a:pPr>
                  <a:defRPr sz="1200" b="1" i="0" baseline="0">
                    <a:solidFill>
                      <a:srgbClr val="00FFCC"/>
                    </a:solidFill>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Лист1!$A$2:$A$4</c:f>
              <c:strCache>
                <c:ptCount val="3"/>
                <c:pt idx="0">
                  <c:v>2020 год</c:v>
                </c:pt>
                <c:pt idx="1">
                  <c:v>2021 год</c:v>
                </c:pt>
                <c:pt idx="2">
                  <c:v>2022 год</c:v>
                </c:pt>
              </c:strCache>
            </c:strRef>
          </c:cat>
          <c:val>
            <c:numRef>
              <c:f>Лист1!$B$2:$B$4</c:f>
              <c:numCache>
                <c:formatCode>#\ ##0.0</c:formatCode>
                <c:ptCount val="3"/>
                <c:pt idx="0">
                  <c:v>28595.3</c:v>
                </c:pt>
                <c:pt idx="1">
                  <c:v>22793</c:v>
                </c:pt>
                <c:pt idx="2">
                  <c:v>29533</c:v>
                </c:pt>
              </c:numCache>
            </c:numRef>
          </c:val>
          <c:extLst xmlns:c16r2="http://schemas.microsoft.com/office/drawing/2015/06/chart">
            <c:ext xmlns:c16="http://schemas.microsoft.com/office/drawing/2014/chart" uri="{C3380CC4-5D6E-409C-BE32-E72D297353CC}">
              <c16:uniqueId val="{00000005-91B9-4D35-933F-7506EEF71DF0}"/>
            </c:ext>
          </c:extLst>
        </c:ser>
        <c:dLbls>
          <c:showLegendKey val="0"/>
          <c:showVal val="1"/>
          <c:showCatName val="0"/>
          <c:showSerName val="0"/>
          <c:showPercent val="0"/>
          <c:showBubbleSize val="0"/>
        </c:dLbls>
        <c:gapWidth val="75"/>
        <c:shape val="cylinder"/>
        <c:axId val="341856848"/>
        <c:axId val="341857240"/>
        <c:axId val="0"/>
      </c:bar3DChart>
      <c:catAx>
        <c:axId val="341856848"/>
        <c:scaling>
          <c:orientation val="minMax"/>
        </c:scaling>
        <c:delete val="0"/>
        <c:axPos val="b"/>
        <c:numFmt formatCode="General" sourceLinked="1"/>
        <c:majorTickMark val="none"/>
        <c:minorTickMark val="none"/>
        <c:tickLblPos val="nextTo"/>
        <c:txPr>
          <a:bodyPr rot="0" vert="horz"/>
          <a:lstStyle/>
          <a:p>
            <a:pPr>
              <a:defRPr sz="1200" b="1" baseline="0">
                <a:solidFill>
                  <a:srgbClr val="FFFF00"/>
                </a:solidFill>
                <a:effectLst>
                  <a:outerShdw blurRad="38100" dist="38100" dir="2700000" algn="tl">
                    <a:srgbClr val="000000">
                      <a:alpha val="43137"/>
                    </a:srgbClr>
                  </a:outerShdw>
                </a:effectLst>
              </a:defRPr>
            </a:pPr>
            <a:endParaRPr lang="ru-RU"/>
          </a:p>
        </c:txPr>
        <c:crossAx val="341857240"/>
        <c:crosses val="autoZero"/>
        <c:auto val="1"/>
        <c:lblAlgn val="ctr"/>
        <c:lblOffset val="100"/>
        <c:noMultiLvlLbl val="0"/>
      </c:catAx>
      <c:valAx>
        <c:axId val="341857240"/>
        <c:scaling>
          <c:orientation val="minMax"/>
        </c:scaling>
        <c:delete val="1"/>
        <c:axPos val="l"/>
        <c:numFmt formatCode="#\ ##0.0" sourceLinked="1"/>
        <c:majorTickMark val="none"/>
        <c:minorTickMark val="none"/>
        <c:tickLblPos val="nextTo"/>
        <c:crossAx val="341856848"/>
        <c:crosses val="autoZero"/>
        <c:crossBetween val="between"/>
      </c:valAx>
    </c:plotArea>
    <c:legend>
      <c:legendPos val="b"/>
      <c:layout>
        <c:manualLayout>
          <c:xMode val="edge"/>
          <c:yMode val="edge"/>
          <c:x val="0"/>
          <c:y val="4.0460246388050805E-2"/>
          <c:w val="0.59055180737493818"/>
          <c:h val="0.14878870240697731"/>
        </c:manualLayout>
      </c:layout>
      <c:overlay val="0"/>
      <c:txPr>
        <a:bodyPr/>
        <a:lstStyle/>
        <a:p>
          <a:pPr>
            <a:defRPr sz="1200" b="1" u="none">
              <a:effectLst>
                <a:outerShdw blurRad="38100" dist="38100" dir="2700000" algn="tl">
                  <a:srgbClr val="000000">
                    <a:alpha val="43137"/>
                  </a:srgbClr>
                </a:outerShdw>
              </a:effectLst>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0.18910489060389973"/>
          <c:y val="0.14566317160987982"/>
          <c:w val="0.79279260993792688"/>
          <c:h val="0.69226076762764832"/>
        </c:manualLayout>
      </c:layout>
      <c:bar3DChart>
        <c:barDir val="col"/>
        <c:grouping val="clustered"/>
        <c:varyColors val="0"/>
        <c:ser>
          <c:idx val="0"/>
          <c:order val="0"/>
          <c:tx>
            <c:strRef>
              <c:f>Лист1!$B$1</c:f>
              <c:strCache>
                <c:ptCount val="1"/>
                <c:pt idx="0">
                  <c:v>РАСХОДЫ (исполнение)</c:v>
                </c:pt>
              </c:strCache>
            </c:strRef>
          </c:tx>
          <c:spPr>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5400000" scaled="1"/>
              <a:tileRect/>
            </a:gradFill>
            <a:scene3d>
              <a:camera prst="orthographicFront"/>
              <a:lightRig rig="brightRoom" dir="tl">
                <a:rot lat="0" lon="0" rev="3600000"/>
              </a:lightRig>
            </a:scene3d>
            <a:sp3d prstMaterial="flat">
              <a:bevelT w="120650" h="63500" prst="angle"/>
              <a:contourClr>
                <a:srgbClr val="000000"/>
              </a:contourClr>
            </a:sp3d>
          </c:spPr>
          <c:invertIfNegative val="0"/>
          <c:dLbls>
            <c:dLbl>
              <c:idx val="0"/>
              <c:layout>
                <c:manualLayout>
                  <c:x val="0"/>
                  <c:y val="-4.39900800072133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7B85-421E-B07C-51EA5FB88ACA}"/>
                </c:ext>
                <c:ext xmlns:c15="http://schemas.microsoft.com/office/drawing/2012/chart" uri="{CE6537A1-D6FC-4f65-9D91-7224C49458BB}">
                  <c15:layout/>
                </c:ext>
              </c:extLst>
            </c:dLbl>
            <c:dLbl>
              <c:idx val="1"/>
              <c:layout>
                <c:manualLayout>
                  <c:x val="-1.5895598991617792E-2"/>
                  <c:y val="-4.068810094758664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B85-421E-B07C-51EA5FB88ACA}"/>
                </c:ext>
                <c:ext xmlns:c15="http://schemas.microsoft.com/office/drawing/2012/chart" uri="{CE6537A1-D6FC-4f65-9D91-7224C49458BB}">
                  <c15:layout/>
                </c:ext>
              </c:extLst>
            </c:dLbl>
            <c:dLbl>
              <c:idx val="2"/>
              <c:layout>
                <c:manualLayout>
                  <c:x val="-4.522289546175836E-3"/>
                  <c:y val="-3.322899710016118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7B85-421E-B07C-51EA5FB88ACA}"/>
                </c:ext>
                <c:ext xmlns:c15="http://schemas.microsoft.com/office/drawing/2012/chart" uri="{CE6537A1-D6FC-4f65-9D91-7224C49458BB}">
                  <c15:layout/>
                </c:ext>
              </c:extLst>
            </c:dLbl>
            <c:dLbl>
              <c:idx val="3"/>
              <c:layout>
                <c:manualLayout>
                  <c:x val="3.1712933363798154E-3"/>
                  <c:y val="-2.085920622724164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7B85-421E-B07C-51EA5FB88ACA}"/>
                </c:ext>
                <c:ext xmlns:c15="http://schemas.microsoft.com/office/drawing/2012/chart" uri="{CE6537A1-D6FC-4f65-9D91-7224C49458BB}"/>
              </c:extLst>
            </c:dLbl>
            <c:dLbl>
              <c:idx val="4"/>
              <c:layout>
                <c:manualLayout>
                  <c:x val="-1.2059438789801973E-2"/>
                  <c:y val="-2.556076700012398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7B85-421E-B07C-51EA5FB88ACA}"/>
                </c:ext>
                <c:ext xmlns:c15="http://schemas.microsoft.com/office/drawing/2012/chart" uri="{CE6537A1-D6FC-4f65-9D91-7224C49458BB}"/>
              </c:extLst>
            </c:dLbl>
            <c:spPr>
              <a:noFill/>
              <a:ln>
                <a:noFill/>
              </a:ln>
              <a:effectLst/>
            </c:spPr>
            <c:txPr>
              <a:bodyPr/>
              <a:lstStyle/>
              <a:p>
                <a:pPr>
                  <a:defRPr sz="1200" b="1" i="0" baseline="0">
                    <a:solidFill>
                      <a:srgbClr val="00FFCC"/>
                    </a:solidFill>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Лист1!$A$2:$A$4</c:f>
              <c:strCache>
                <c:ptCount val="3"/>
                <c:pt idx="0">
                  <c:v>2020 год</c:v>
                </c:pt>
                <c:pt idx="1">
                  <c:v>2021 год</c:v>
                </c:pt>
                <c:pt idx="2">
                  <c:v>2022 год</c:v>
                </c:pt>
              </c:strCache>
            </c:strRef>
          </c:cat>
          <c:val>
            <c:numRef>
              <c:f>Лист1!$B$2:$B$4</c:f>
              <c:numCache>
                <c:formatCode>#\ ##0.0</c:formatCode>
                <c:ptCount val="3"/>
                <c:pt idx="0">
                  <c:v>5170.8</c:v>
                </c:pt>
                <c:pt idx="1">
                  <c:v>4776</c:v>
                </c:pt>
                <c:pt idx="2">
                  <c:v>5380</c:v>
                </c:pt>
              </c:numCache>
            </c:numRef>
          </c:val>
          <c:extLst xmlns:c16r2="http://schemas.microsoft.com/office/drawing/2015/06/chart">
            <c:ext xmlns:c16="http://schemas.microsoft.com/office/drawing/2014/chart" uri="{C3380CC4-5D6E-409C-BE32-E72D297353CC}">
              <c16:uniqueId val="{00000005-7B85-421E-B07C-51EA5FB88ACA}"/>
            </c:ext>
          </c:extLst>
        </c:ser>
        <c:dLbls>
          <c:showLegendKey val="0"/>
          <c:showVal val="1"/>
          <c:showCatName val="0"/>
          <c:showSerName val="0"/>
          <c:showPercent val="0"/>
          <c:showBubbleSize val="0"/>
        </c:dLbls>
        <c:gapWidth val="75"/>
        <c:shape val="cylinder"/>
        <c:axId val="341858416"/>
        <c:axId val="341858808"/>
        <c:axId val="0"/>
      </c:bar3DChart>
      <c:catAx>
        <c:axId val="341858416"/>
        <c:scaling>
          <c:orientation val="minMax"/>
        </c:scaling>
        <c:delete val="0"/>
        <c:axPos val="b"/>
        <c:numFmt formatCode="General" sourceLinked="1"/>
        <c:majorTickMark val="none"/>
        <c:minorTickMark val="none"/>
        <c:tickLblPos val="nextTo"/>
        <c:txPr>
          <a:bodyPr rot="0" vert="horz"/>
          <a:lstStyle/>
          <a:p>
            <a:pPr>
              <a:defRPr sz="1200" b="1" baseline="0">
                <a:solidFill>
                  <a:srgbClr val="FFFF00"/>
                </a:solidFill>
                <a:effectLst>
                  <a:outerShdw blurRad="38100" dist="38100" dir="2700000" algn="tl">
                    <a:srgbClr val="000000">
                      <a:alpha val="43137"/>
                    </a:srgbClr>
                  </a:outerShdw>
                </a:effectLst>
              </a:defRPr>
            </a:pPr>
            <a:endParaRPr lang="ru-RU"/>
          </a:p>
        </c:txPr>
        <c:crossAx val="341858808"/>
        <c:crosses val="autoZero"/>
        <c:auto val="1"/>
        <c:lblAlgn val="ctr"/>
        <c:lblOffset val="100"/>
        <c:noMultiLvlLbl val="0"/>
      </c:catAx>
      <c:valAx>
        <c:axId val="341858808"/>
        <c:scaling>
          <c:orientation val="minMax"/>
        </c:scaling>
        <c:delete val="1"/>
        <c:axPos val="l"/>
        <c:numFmt formatCode="#\ ##0.0" sourceLinked="1"/>
        <c:majorTickMark val="none"/>
        <c:minorTickMark val="none"/>
        <c:tickLblPos val="nextTo"/>
        <c:crossAx val="341858416"/>
        <c:crosses val="autoZero"/>
        <c:crossBetween val="between"/>
      </c:valAx>
    </c:plotArea>
    <c:legend>
      <c:legendPos val="b"/>
      <c:layout>
        <c:manualLayout>
          <c:xMode val="edge"/>
          <c:yMode val="edge"/>
          <c:x val="0"/>
          <c:y val="0.15818100903091351"/>
          <c:w val="0.29015286615663405"/>
          <c:h val="0.31421066342480053"/>
        </c:manualLayout>
      </c:layout>
      <c:overlay val="0"/>
      <c:txPr>
        <a:bodyPr/>
        <a:lstStyle/>
        <a:p>
          <a:pPr>
            <a:defRPr sz="1050" b="1">
              <a:effectLst>
                <a:outerShdw blurRad="38100" dist="38100" dir="2700000" algn="tl">
                  <a:srgbClr val="000000">
                    <a:alpha val="43137"/>
                  </a:srgbClr>
                </a:outerShdw>
              </a:effectLst>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5.7560733992519347E-2"/>
          <c:y val="0"/>
          <c:w val="0.94243926600748062"/>
          <c:h val="0.72853227922471442"/>
        </c:manualLayout>
      </c:layout>
      <c:bar3DChart>
        <c:barDir val="col"/>
        <c:grouping val="clustered"/>
        <c:varyColors val="0"/>
        <c:ser>
          <c:idx val="0"/>
          <c:order val="0"/>
          <c:tx>
            <c:strRef>
              <c:f>Лист1!$B$1</c:f>
              <c:strCache>
                <c:ptCount val="1"/>
                <c:pt idx="0">
                  <c:v>РАСХОДЫ (исполнение)</c:v>
                </c:pt>
              </c:strCache>
            </c:strRef>
          </c:tx>
          <c:spPr>
            <a:gradFill flip="none" rotWithShape="1">
              <a:gsLst>
                <a:gs pos="0">
                  <a:schemeClr val="accent5">
                    <a:lumMod val="60000"/>
                    <a:lumOff val="40000"/>
                    <a:shade val="30000"/>
                    <a:satMod val="115000"/>
                  </a:schemeClr>
                </a:gs>
                <a:gs pos="24000">
                  <a:schemeClr val="accent5">
                    <a:lumMod val="60000"/>
                    <a:lumOff val="40000"/>
                    <a:shade val="67500"/>
                    <a:satMod val="115000"/>
                  </a:schemeClr>
                </a:gs>
                <a:gs pos="100000">
                  <a:schemeClr val="accent5">
                    <a:lumMod val="60000"/>
                    <a:lumOff val="40000"/>
                    <a:shade val="100000"/>
                    <a:satMod val="115000"/>
                  </a:schemeClr>
                </a:gs>
              </a:gsLst>
              <a:lin ang="10800000" scaled="1"/>
              <a:tileRect/>
            </a:gradFill>
            <a:scene3d>
              <a:camera prst="orthographicFront"/>
              <a:lightRig rig="brightRoom" dir="tl">
                <a:rot lat="0" lon="0" rev="3600000"/>
              </a:lightRig>
            </a:scene3d>
            <a:sp3d prstMaterial="flat">
              <a:bevelT w="120650" h="63500" prst="angle"/>
              <a:contourClr>
                <a:srgbClr val="000000"/>
              </a:contourClr>
            </a:sp3d>
          </c:spPr>
          <c:invertIfNegative val="0"/>
          <c:dLbls>
            <c:dLbl>
              <c:idx val="0"/>
              <c:layout>
                <c:manualLayout>
                  <c:x val="0"/>
                  <c:y val="-4.39900800072133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E747-4868-A90D-B8DB7841355B}"/>
                </c:ext>
                <c:ext xmlns:c15="http://schemas.microsoft.com/office/drawing/2012/chart" uri="{CE6537A1-D6FC-4f65-9D91-7224C49458BB}">
                  <c15:layout/>
                </c:ext>
              </c:extLst>
            </c:dLbl>
            <c:dLbl>
              <c:idx val="1"/>
              <c:layout>
                <c:manualLayout>
                  <c:x val="-1.5895598991617792E-2"/>
                  <c:y val="-4.068810094758664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E747-4868-A90D-B8DB7841355B}"/>
                </c:ext>
                <c:ext xmlns:c15="http://schemas.microsoft.com/office/drawing/2012/chart" uri="{CE6537A1-D6FC-4f65-9D91-7224C49458BB}">
                  <c15:layout/>
                </c:ext>
              </c:extLst>
            </c:dLbl>
            <c:dLbl>
              <c:idx val="2"/>
              <c:layout>
                <c:manualLayout>
                  <c:x val="-4.522289546175836E-3"/>
                  <c:y val="-3.322899710016118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E747-4868-A90D-B8DB7841355B}"/>
                </c:ext>
                <c:ext xmlns:c15="http://schemas.microsoft.com/office/drawing/2012/chart" uri="{CE6537A1-D6FC-4f65-9D91-7224C49458BB}">
                  <c15:layout/>
                </c:ext>
              </c:extLst>
            </c:dLbl>
            <c:dLbl>
              <c:idx val="3"/>
              <c:layout>
                <c:manualLayout>
                  <c:x val="1.5074298487252604E-3"/>
                  <c:y val="-5.623368740027276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E747-4868-A90D-B8DB7841355B}"/>
                </c:ext>
                <c:ext xmlns:c15="http://schemas.microsoft.com/office/drawing/2012/chart" uri="{CE6537A1-D6FC-4f65-9D91-7224C49458BB}"/>
              </c:extLst>
            </c:dLbl>
            <c:dLbl>
              <c:idx val="4"/>
              <c:layout>
                <c:manualLayout>
                  <c:x val="-1.2059438789801973E-2"/>
                  <c:y val="-2.556076700012398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E747-4868-A90D-B8DB7841355B}"/>
                </c:ext>
                <c:ext xmlns:c15="http://schemas.microsoft.com/office/drawing/2012/chart" uri="{CE6537A1-D6FC-4f65-9D91-7224C49458BB}"/>
              </c:extLst>
            </c:dLbl>
            <c:spPr>
              <a:noFill/>
              <a:ln>
                <a:noFill/>
              </a:ln>
              <a:effectLst/>
            </c:spPr>
            <c:txPr>
              <a:bodyPr/>
              <a:lstStyle/>
              <a:p>
                <a:pPr>
                  <a:defRPr sz="1200" b="1" i="0" baseline="0">
                    <a:solidFill>
                      <a:srgbClr val="00FFCC"/>
                    </a:solidFill>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Лист1!$A$2:$A$4</c:f>
              <c:strCache>
                <c:ptCount val="3"/>
                <c:pt idx="0">
                  <c:v>2020 год</c:v>
                </c:pt>
                <c:pt idx="1">
                  <c:v>2021 год</c:v>
                </c:pt>
                <c:pt idx="2">
                  <c:v>2022 год</c:v>
                </c:pt>
              </c:strCache>
            </c:strRef>
          </c:cat>
          <c:val>
            <c:numRef>
              <c:f>Лист1!$B$2:$B$4</c:f>
              <c:numCache>
                <c:formatCode>#\ ##0.0</c:formatCode>
                <c:ptCount val="3"/>
                <c:pt idx="0">
                  <c:v>2060.8000000000002</c:v>
                </c:pt>
                <c:pt idx="1">
                  <c:v>1722</c:v>
                </c:pt>
                <c:pt idx="2">
                  <c:v>1564</c:v>
                </c:pt>
              </c:numCache>
            </c:numRef>
          </c:val>
          <c:extLst xmlns:c16r2="http://schemas.microsoft.com/office/drawing/2015/06/chart">
            <c:ext xmlns:c16="http://schemas.microsoft.com/office/drawing/2014/chart" uri="{C3380CC4-5D6E-409C-BE32-E72D297353CC}">
              <c16:uniqueId val="{00000005-E747-4868-A90D-B8DB7841355B}"/>
            </c:ext>
          </c:extLst>
        </c:ser>
        <c:dLbls>
          <c:showLegendKey val="0"/>
          <c:showVal val="1"/>
          <c:showCatName val="0"/>
          <c:showSerName val="0"/>
          <c:showPercent val="0"/>
          <c:showBubbleSize val="0"/>
        </c:dLbls>
        <c:gapWidth val="75"/>
        <c:shape val="cylinder"/>
        <c:axId val="316088304"/>
        <c:axId val="316088696"/>
        <c:axId val="0"/>
      </c:bar3DChart>
      <c:catAx>
        <c:axId val="316088304"/>
        <c:scaling>
          <c:orientation val="minMax"/>
        </c:scaling>
        <c:delete val="0"/>
        <c:axPos val="b"/>
        <c:numFmt formatCode="General" sourceLinked="1"/>
        <c:majorTickMark val="none"/>
        <c:minorTickMark val="none"/>
        <c:tickLblPos val="nextTo"/>
        <c:txPr>
          <a:bodyPr rot="0" vert="horz"/>
          <a:lstStyle/>
          <a:p>
            <a:pPr>
              <a:defRPr sz="1200" b="1" baseline="0">
                <a:solidFill>
                  <a:srgbClr val="FFFF00"/>
                </a:solidFill>
                <a:effectLst>
                  <a:outerShdw blurRad="38100" dist="38100" dir="2700000" algn="tl">
                    <a:srgbClr val="000000">
                      <a:alpha val="43137"/>
                    </a:srgbClr>
                  </a:outerShdw>
                </a:effectLst>
              </a:defRPr>
            </a:pPr>
            <a:endParaRPr lang="ru-RU"/>
          </a:p>
        </c:txPr>
        <c:crossAx val="316088696"/>
        <c:crosses val="autoZero"/>
        <c:auto val="1"/>
        <c:lblAlgn val="ctr"/>
        <c:lblOffset val="100"/>
        <c:noMultiLvlLbl val="0"/>
      </c:catAx>
      <c:valAx>
        <c:axId val="316088696"/>
        <c:scaling>
          <c:orientation val="minMax"/>
        </c:scaling>
        <c:delete val="1"/>
        <c:axPos val="l"/>
        <c:numFmt formatCode="#\ ##0.0" sourceLinked="1"/>
        <c:majorTickMark val="none"/>
        <c:minorTickMark val="none"/>
        <c:tickLblPos val="nextTo"/>
        <c:crossAx val="316088304"/>
        <c:crosses val="autoZero"/>
        <c:crossBetween val="between"/>
      </c:valAx>
    </c:plotArea>
    <c:legend>
      <c:legendPos val="b"/>
      <c:layout>
        <c:manualLayout>
          <c:xMode val="edge"/>
          <c:yMode val="edge"/>
          <c:x val="0.13628536223247922"/>
          <c:y val="1.7376238864790589E-2"/>
          <c:w val="0.69744228755727478"/>
          <c:h val="0.14878870240697731"/>
        </c:manualLayout>
      </c:layout>
      <c:overlay val="0"/>
      <c:txPr>
        <a:bodyPr/>
        <a:lstStyle/>
        <a:p>
          <a:pPr>
            <a:defRPr sz="1100" b="1">
              <a:effectLst>
                <a:outerShdw blurRad="38100" dist="38100" dir="2700000" algn="tl">
                  <a:srgbClr val="000000">
                    <a:alpha val="43137"/>
                  </a:srgbClr>
                </a:outerShdw>
              </a:effectLst>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6.7632155132441057E-2"/>
          <c:y val="0.14566317160987982"/>
          <c:w val="0.91426524802934306"/>
          <c:h val="0.75898618708370469"/>
        </c:manualLayout>
      </c:layout>
      <c:bar3DChart>
        <c:barDir val="col"/>
        <c:grouping val="clustered"/>
        <c:varyColors val="0"/>
        <c:ser>
          <c:idx val="0"/>
          <c:order val="0"/>
          <c:tx>
            <c:strRef>
              <c:f>Лист1!$B$1</c:f>
              <c:strCache>
                <c:ptCount val="1"/>
                <c:pt idx="0">
                  <c:v>РАСХОДЫ (исполнение)</c:v>
                </c:pt>
              </c:strCache>
            </c:strRef>
          </c:tx>
          <c:spPr>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0" scaled="1"/>
              <a:tileRect/>
            </a:gradFill>
            <a:scene3d>
              <a:camera prst="orthographicFront"/>
              <a:lightRig rig="brightRoom" dir="tl">
                <a:rot lat="0" lon="0" rev="3600000"/>
              </a:lightRig>
            </a:scene3d>
            <a:sp3d prstMaterial="flat">
              <a:bevelT w="120650" h="63500" prst="angle"/>
              <a:contourClr>
                <a:srgbClr val="000000"/>
              </a:contourClr>
            </a:sp3d>
          </c:spPr>
          <c:invertIfNegative val="0"/>
          <c:dLbls>
            <c:dLbl>
              <c:idx val="0"/>
              <c:layout>
                <c:manualLayout>
                  <c:x val="0"/>
                  <c:y val="-4.39900800072133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09A0-42C0-9E2D-B44C640756C1}"/>
                </c:ext>
                <c:ext xmlns:c15="http://schemas.microsoft.com/office/drawing/2012/chart" uri="{CE6537A1-D6FC-4f65-9D91-7224C49458BB}">
                  <c15:layout/>
                </c:ext>
              </c:extLst>
            </c:dLbl>
            <c:dLbl>
              <c:idx val="1"/>
              <c:layout>
                <c:manualLayout>
                  <c:x val="-1.5895598991617792E-2"/>
                  <c:y val="-4.068810094758664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9A0-42C0-9E2D-B44C640756C1}"/>
                </c:ext>
                <c:ext xmlns:c15="http://schemas.microsoft.com/office/drawing/2012/chart" uri="{CE6537A1-D6FC-4f65-9D91-7224C49458BB}">
                  <c15:layout/>
                </c:ext>
              </c:extLst>
            </c:dLbl>
            <c:dLbl>
              <c:idx val="2"/>
              <c:layout>
                <c:manualLayout>
                  <c:x val="-4.522289546175836E-3"/>
                  <c:y val="-3.322899710016118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09A0-42C0-9E2D-B44C640756C1}"/>
                </c:ext>
                <c:ext xmlns:c15="http://schemas.microsoft.com/office/drawing/2012/chart" uri="{CE6537A1-D6FC-4f65-9D91-7224C49458BB}">
                  <c15:layout/>
                </c:ext>
              </c:extLst>
            </c:dLbl>
            <c:dLbl>
              <c:idx val="3"/>
              <c:layout>
                <c:manualLayout>
                  <c:x val="3.1712933363798154E-3"/>
                  <c:y val="-2.085920622724164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09A0-42C0-9E2D-B44C640756C1}"/>
                </c:ext>
                <c:ext xmlns:c15="http://schemas.microsoft.com/office/drawing/2012/chart" uri="{CE6537A1-D6FC-4f65-9D91-7224C49458BB}"/>
              </c:extLst>
            </c:dLbl>
            <c:dLbl>
              <c:idx val="4"/>
              <c:layout>
                <c:manualLayout>
                  <c:x val="-1.2059438789801973E-2"/>
                  <c:y val="-2.556076700012398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09A0-42C0-9E2D-B44C640756C1}"/>
                </c:ext>
                <c:ext xmlns:c15="http://schemas.microsoft.com/office/drawing/2012/chart" uri="{CE6537A1-D6FC-4f65-9D91-7224C49458BB}"/>
              </c:extLst>
            </c:dLbl>
            <c:spPr>
              <a:noFill/>
              <a:ln>
                <a:noFill/>
              </a:ln>
              <a:effectLst/>
            </c:spPr>
            <c:txPr>
              <a:bodyPr/>
              <a:lstStyle/>
              <a:p>
                <a:pPr>
                  <a:defRPr sz="1200" b="1" i="0" baseline="0">
                    <a:solidFill>
                      <a:srgbClr val="00FFCC"/>
                    </a:solidFill>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Лист1!$A$2:$A$4</c:f>
              <c:strCache>
                <c:ptCount val="3"/>
                <c:pt idx="0">
                  <c:v>2020 год</c:v>
                </c:pt>
                <c:pt idx="1">
                  <c:v>2021 год</c:v>
                </c:pt>
                <c:pt idx="2">
                  <c:v>2022 год</c:v>
                </c:pt>
              </c:strCache>
            </c:strRef>
          </c:cat>
          <c:val>
            <c:numRef>
              <c:f>Лист1!$B$2:$B$4</c:f>
              <c:numCache>
                <c:formatCode>#\ ##0.0</c:formatCode>
                <c:ptCount val="3"/>
                <c:pt idx="0">
                  <c:v>174905.2</c:v>
                </c:pt>
                <c:pt idx="1">
                  <c:v>187997</c:v>
                </c:pt>
                <c:pt idx="2">
                  <c:v>210942</c:v>
                </c:pt>
              </c:numCache>
            </c:numRef>
          </c:val>
          <c:extLst xmlns:c16r2="http://schemas.microsoft.com/office/drawing/2015/06/chart">
            <c:ext xmlns:c16="http://schemas.microsoft.com/office/drawing/2014/chart" uri="{C3380CC4-5D6E-409C-BE32-E72D297353CC}">
              <c16:uniqueId val="{00000005-09A0-42C0-9E2D-B44C640756C1}"/>
            </c:ext>
          </c:extLst>
        </c:ser>
        <c:dLbls>
          <c:showLegendKey val="0"/>
          <c:showVal val="1"/>
          <c:showCatName val="0"/>
          <c:showSerName val="0"/>
          <c:showPercent val="0"/>
          <c:showBubbleSize val="0"/>
        </c:dLbls>
        <c:gapWidth val="75"/>
        <c:shape val="cylinder"/>
        <c:axId val="344613296"/>
        <c:axId val="344613688"/>
        <c:axId val="0"/>
      </c:bar3DChart>
      <c:catAx>
        <c:axId val="344613296"/>
        <c:scaling>
          <c:orientation val="minMax"/>
        </c:scaling>
        <c:delete val="0"/>
        <c:axPos val="b"/>
        <c:numFmt formatCode="General" sourceLinked="1"/>
        <c:majorTickMark val="none"/>
        <c:minorTickMark val="none"/>
        <c:tickLblPos val="nextTo"/>
        <c:txPr>
          <a:bodyPr rot="0" vert="horz"/>
          <a:lstStyle/>
          <a:p>
            <a:pPr>
              <a:defRPr sz="1200" b="1" baseline="0">
                <a:solidFill>
                  <a:srgbClr val="FFFF00"/>
                </a:solidFill>
                <a:effectLst>
                  <a:outerShdw blurRad="38100" dist="38100" dir="2700000" algn="tl">
                    <a:srgbClr val="000000">
                      <a:alpha val="43137"/>
                    </a:srgbClr>
                  </a:outerShdw>
                </a:effectLst>
              </a:defRPr>
            </a:pPr>
            <a:endParaRPr lang="ru-RU"/>
          </a:p>
        </c:txPr>
        <c:crossAx val="344613688"/>
        <c:crosses val="autoZero"/>
        <c:auto val="1"/>
        <c:lblAlgn val="ctr"/>
        <c:lblOffset val="100"/>
        <c:noMultiLvlLbl val="0"/>
      </c:catAx>
      <c:valAx>
        <c:axId val="344613688"/>
        <c:scaling>
          <c:orientation val="minMax"/>
        </c:scaling>
        <c:delete val="1"/>
        <c:axPos val="l"/>
        <c:numFmt formatCode="#\ ##0.0" sourceLinked="1"/>
        <c:majorTickMark val="none"/>
        <c:minorTickMark val="none"/>
        <c:tickLblPos val="nextTo"/>
        <c:crossAx val="344613296"/>
        <c:crosses val="autoZero"/>
        <c:crossBetween val="between"/>
      </c:valAx>
    </c:plotArea>
    <c:legend>
      <c:legendPos val="b"/>
      <c:layout>
        <c:manualLayout>
          <c:xMode val="edge"/>
          <c:yMode val="edge"/>
          <c:x val="2.9068618991081761E-4"/>
          <c:y val="0.22290392225023609"/>
          <c:w val="0.37251060963007165"/>
          <c:h val="0.19530472723785627"/>
        </c:manualLayout>
      </c:layout>
      <c:overlay val="0"/>
      <c:txPr>
        <a:bodyPr/>
        <a:lstStyle/>
        <a:p>
          <a:pPr>
            <a:defRPr sz="1100" b="1">
              <a:effectLst>
                <a:outerShdw blurRad="38100" dist="38100" dir="2700000" algn="tl">
                  <a:srgbClr val="000000">
                    <a:alpha val="43137"/>
                  </a:srgbClr>
                </a:outerShdw>
              </a:effectLst>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0.17022138279120161"/>
          <c:y val="2.7803445907785648E-2"/>
          <c:w val="0.79279260993792688"/>
          <c:h val="0.68721148211686278"/>
        </c:manualLayout>
      </c:layout>
      <c:bar3DChart>
        <c:barDir val="col"/>
        <c:grouping val="clustered"/>
        <c:varyColors val="0"/>
        <c:ser>
          <c:idx val="0"/>
          <c:order val="0"/>
          <c:tx>
            <c:strRef>
              <c:f>Лист1!$B$1</c:f>
              <c:strCache>
                <c:ptCount val="1"/>
                <c:pt idx="0">
                  <c:v>РАСХОДЫ (исполнение)</c:v>
                </c:pt>
              </c:strCache>
            </c:strRef>
          </c:tx>
          <c:spPr>
            <a:solidFill>
              <a:schemeClr val="accent5">
                <a:lumMod val="60000"/>
                <a:lumOff val="40000"/>
              </a:schemeClr>
            </a:solidFill>
            <a:scene3d>
              <a:camera prst="orthographicFront"/>
              <a:lightRig rig="brightRoom" dir="tl">
                <a:rot lat="0" lon="0" rev="3600000"/>
              </a:lightRig>
            </a:scene3d>
            <a:sp3d prstMaterial="flat">
              <a:bevelT w="120650" h="63500" prst="angle"/>
              <a:contourClr>
                <a:srgbClr val="000000"/>
              </a:contourClr>
            </a:sp3d>
          </c:spPr>
          <c:invertIfNegative val="0"/>
          <c:dLbls>
            <c:dLbl>
              <c:idx val="0"/>
              <c:layout>
                <c:manualLayout>
                  <c:x val="0"/>
                  <c:y val="-4.39900800072133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A581-4A86-BE30-26B0336EB35E}"/>
                </c:ext>
                <c:ext xmlns:c15="http://schemas.microsoft.com/office/drawing/2012/chart" uri="{CE6537A1-D6FC-4f65-9D91-7224C49458BB}">
                  <c15:layout/>
                </c:ext>
              </c:extLst>
            </c:dLbl>
            <c:dLbl>
              <c:idx val="1"/>
              <c:layout>
                <c:manualLayout>
                  <c:x val="-1.5895598991617792E-2"/>
                  <c:y val="-4.068810094758664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A581-4A86-BE30-26B0336EB35E}"/>
                </c:ext>
                <c:ext xmlns:c15="http://schemas.microsoft.com/office/drawing/2012/chart" uri="{CE6537A1-D6FC-4f65-9D91-7224C49458BB}">
                  <c15:layout/>
                </c:ext>
              </c:extLst>
            </c:dLbl>
            <c:dLbl>
              <c:idx val="2"/>
              <c:layout>
                <c:manualLayout>
                  <c:x val="-4.522289546175836E-3"/>
                  <c:y val="-3.322899710016118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A581-4A86-BE30-26B0336EB35E}"/>
                </c:ext>
                <c:ext xmlns:c15="http://schemas.microsoft.com/office/drawing/2012/chart" uri="{CE6537A1-D6FC-4f65-9D91-7224C49458BB}">
                  <c15:layout/>
                </c:ext>
              </c:extLst>
            </c:dLbl>
            <c:dLbl>
              <c:idx val="3"/>
              <c:layout>
                <c:manualLayout>
                  <c:x val="3.1712933363798154E-3"/>
                  <c:y val="-2.085920622724164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A581-4A86-BE30-26B0336EB35E}"/>
                </c:ext>
                <c:ext xmlns:c15="http://schemas.microsoft.com/office/drawing/2012/chart" uri="{CE6537A1-D6FC-4f65-9D91-7224C49458BB}"/>
              </c:extLst>
            </c:dLbl>
            <c:dLbl>
              <c:idx val="4"/>
              <c:layout>
                <c:manualLayout>
                  <c:x val="-1.2059438789801973E-2"/>
                  <c:y val="-2.556076700012398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A581-4A86-BE30-26B0336EB35E}"/>
                </c:ext>
                <c:ext xmlns:c15="http://schemas.microsoft.com/office/drawing/2012/chart" uri="{CE6537A1-D6FC-4f65-9D91-7224C49458BB}"/>
              </c:extLst>
            </c:dLbl>
            <c:spPr>
              <a:noFill/>
              <a:ln>
                <a:noFill/>
              </a:ln>
              <a:effectLst/>
            </c:spPr>
            <c:txPr>
              <a:bodyPr/>
              <a:lstStyle/>
              <a:p>
                <a:pPr>
                  <a:defRPr sz="1200" b="1" i="0" baseline="0">
                    <a:solidFill>
                      <a:srgbClr val="00FFCC"/>
                    </a:solidFill>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Лист1!$A$2:$A$4</c:f>
              <c:strCache>
                <c:ptCount val="3"/>
                <c:pt idx="0">
                  <c:v>2020 год</c:v>
                </c:pt>
                <c:pt idx="1">
                  <c:v>2021 год</c:v>
                </c:pt>
                <c:pt idx="2">
                  <c:v>2022 год</c:v>
                </c:pt>
              </c:strCache>
            </c:strRef>
          </c:cat>
          <c:val>
            <c:numRef>
              <c:f>Лист1!$B$2:$B$4</c:f>
              <c:numCache>
                <c:formatCode>#\ ##0.0</c:formatCode>
                <c:ptCount val="3"/>
                <c:pt idx="0">
                  <c:v>13573.8</c:v>
                </c:pt>
                <c:pt idx="1">
                  <c:v>12976</c:v>
                </c:pt>
                <c:pt idx="2">
                  <c:v>15115</c:v>
                </c:pt>
              </c:numCache>
            </c:numRef>
          </c:val>
          <c:extLst xmlns:c16r2="http://schemas.microsoft.com/office/drawing/2015/06/chart">
            <c:ext xmlns:c16="http://schemas.microsoft.com/office/drawing/2014/chart" uri="{C3380CC4-5D6E-409C-BE32-E72D297353CC}">
              <c16:uniqueId val="{00000005-A581-4A86-BE30-26B0336EB35E}"/>
            </c:ext>
          </c:extLst>
        </c:ser>
        <c:dLbls>
          <c:showLegendKey val="0"/>
          <c:showVal val="1"/>
          <c:showCatName val="0"/>
          <c:showSerName val="0"/>
          <c:showPercent val="0"/>
          <c:showBubbleSize val="0"/>
        </c:dLbls>
        <c:gapWidth val="75"/>
        <c:shape val="cylinder"/>
        <c:axId val="343412120"/>
        <c:axId val="343412512"/>
        <c:axId val="0"/>
      </c:bar3DChart>
      <c:catAx>
        <c:axId val="343412120"/>
        <c:scaling>
          <c:orientation val="minMax"/>
        </c:scaling>
        <c:delete val="0"/>
        <c:axPos val="b"/>
        <c:numFmt formatCode="General" sourceLinked="1"/>
        <c:majorTickMark val="none"/>
        <c:minorTickMark val="none"/>
        <c:tickLblPos val="nextTo"/>
        <c:txPr>
          <a:bodyPr rot="0" vert="horz"/>
          <a:lstStyle/>
          <a:p>
            <a:pPr>
              <a:defRPr sz="1100" b="1" baseline="0">
                <a:solidFill>
                  <a:srgbClr val="FFFF00"/>
                </a:solidFill>
                <a:effectLst>
                  <a:outerShdw blurRad="38100" dist="38100" dir="2700000" algn="tl">
                    <a:srgbClr val="000000">
                      <a:alpha val="43137"/>
                    </a:srgbClr>
                  </a:outerShdw>
                </a:effectLst>
              </a:defRPr>
            </a:pPr>
            <a:endParaRPr lang="ru-RU"/>
          </a:p>
        </c:txPr>
        <c:crossAx val="343412512"/>
        <c:crosses val="autoZero"/>
        <c:auto val="1"/>
        <c:lblAlgn val="ctr"/>
        <c:lblOffset val="100"/>
        <c:noMultiLvlLbl val="0"/>
      </c:catAx>
      <c:valAx>
        <c:axId val="343412512"/>
        <c:scaling>
          <c:orientation val="minMax"/>
        </c:scaling>
        <c:delete val="1"/>
        <c:axPos val="l"/>
        <c:numFmt formatCode="#\ ##0.0" sourceLinked="1"/>
        <c:majorTickMark val="none"/>
        <c:minorTickMark val="none"/>
        <c:tickLblPos val="nextTo"/>
        <c:crossAx val="343412120"/>
        <c:crosses val="autoZero"/>
        <c:crossBetween val="between"/>
      </c:valAx>
    </c:plotArea>
    <c:legend>
      <c:legendPos val="b"/>
      <c:layout>
        <c:manualLayout>
          <c:xMode val="edge"/>
          <c:yMode val="edge"/>
          <c:x val="2.7229942063399449E-2"/>
          <c:y val="0.85121127795027363"/>
          <c:w val="0.5273890391059044"/>
          <c:h val="0.14878870240697731"/>
        </c:manualLayout>
      </c:layout>
      <c:overlay val="0"/>
      <c:txPr>
        <a:bodyPr/>
        <a:lstStyle/>
        <a:p>
          <a:pPr>
            <a:defRPr sz="1200"/>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7.6847466294594713E-2"/>
          <c:y val="2.4422485224642607E-2"/>
          <c:w val="0.92315245971059579"/>
          <c:h val="0.84981737600011464"/>
        </c:manualLayout>
      </c:layout>
      <c:bar3DChart>
        <c:barDir val="col"/>
        <c:grouping val="clustered"/>
        <c:varyColors val="0"/>
        <c:ser>
          <c:idx val="0"/>
          <c:order val="0"/>
          <c:tx>
            <c:strRef>
              <c:f>Лист1!$B$1</c:f>
              <c:strCache>
                <c:ptCount val="1"/>
                <c:pt idx="0">
                  <c:v>РАСХОДЫ (исполнение)</c:v>
                </c:pt>
              </c:strCache>
            </c:strRef>
          </c:tx>
          <c:spPr>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8100000" scaled="1"/>
              <a:tileRect/>
            </a:gradFill>
            <a:scene3d>
              <a:camera prst="orthographicFront"/>
              <a:lightRig rig="brightRoom" dir="tl">
                <a:rot lat="0" lon="0" rev="3600000"/>
              </a:lightRig>
            </a:scene3d>
            <a:sp3d prstMaterial="flat">
              <a:bevelT w="120650" h="63500" prst="angle"/>
              <a:contourClr>
                <a:srgbClr val="000000"/>
              </a:contourClr>
            </a:sp3d>
          </c:spPr>
          <c:invertIfNegative val="0"/>
          <c:dLbls>
            <c:dLbl>
              <c:idx val="0"/>
              <c:layout>
                <c:manualLayout>
                  <c:x val="2.5936660632478743E-2"/>
                  <c:y val="-0.18517900893403555"/>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B8FE-4735-8FBD-59B08DD6F720}"/>
                </c:ext>
                <c:ext xmlns:c15="http://schemas.microsoft.com/office/drawing/2012/chart" uri="{CE6537A1-D6FC-4f65-9D91-7224C49458BB}">
                  <c15:layout/>
                </c:ext>
              </c:extLst>
            </c:dLbl>
            <c:dLbl>
              <c:idx val="1"/>
              <c:layout>
                <c:manualLayout>
                  <c:x val="4.2179953861335669E-2"/>
                  <c:y val="-0.16843060399501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B8FE-4735-8FBD-59B08DD6F720}"/>
                </c:ext>
                <c:ext xmlns:c15="http://schemas.microsoft.com/office/drawing/2012/chart" uri="{CE6537A1-D6FC-4f65-9D91-7224C49458BB}">
                  <c15:layout/>
                </c:ext>
              </c:extLst>
            </c:dLbl>
            <c:dLbl>
              <c:idx val="2"/>
              <c:layout>
                <c:manualLayout>
                  <c:x val="5.852290921923518E-3"/>
                  <c:y val="-0.12063171402616048"/>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B8FE-4735-8FBD-59B08DD6F720}"/>
                </c:ext>
                <c:ext xmlns:c15="http://schemas.microsoft.com/office/drawing/2012/chart" uri="{CE6537A1-D6FC-4f65-9D91-7224C49458BB}">
                  <c15:layout/>
                </c:ext>
              </c:extLst>
            </c:dLbl>
            <c:dLbl>
              <c:idx val="3"/>
              <c:layout>
                <c:manualLayout>
                  <c:x val="1.5074298487252604E-3"/>
                  <c:y val="-5.623368740027276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B8FE-4735-8FBD-59B08DD6F720}"/>
                </c:ext>
                <c:ext xmlns:c15="http://schemas.microsoft.com/office/drawing/2012/chart" uri="{CE6537A1-D6FC-4f65-9D91-7224C49458BB}"/>
              </c:extLst>
            </c:dLbl>
            <c:dLbl>
              <c:idx val="4"/>
              <c:layout>
                <c:manualLayout>
                  <c:x val="-1.2059438789801973E-2"/>
                  <c:y val="-2.556076700012398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B8FE-4735-8FBD-59B08DD6F720}"/>
                </c:ext>
                <c:ext xmlns:c15="http://schemas.microsoft.com/office/drawing/2012/chart" uri="{CE6537A1-D6FC-4f65-9D91-7224C49458BB}"/>
              </c:extLst>
            </c:dLbl>
            <c:spPr>
              <a:noFill/>
              <a:ln>
                <a:noFill/>
              </a:ln>
              <a:effectLst/>
            </c:spPr>
            <c:txPr>
              <a:bodyPr/>
              <a:lstStyle/>
              <a:p>
                <a:pPr>
                  <a:defRPr sz="1200" b="1" i="0" baseline="0">
                    <a:solidFill>
                      <a:srgbClr val="00FFCC"/>
                    </a:solidFill>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Лист1!$A$2:$A$4</c:f>
              <c:strCache>
                <c:ptCount val="3"/>
                <c:pt idx="0">
                  <c:v>2020 год</c:v>
                </c:pt>
                <c:pt idx="1">
                  <c:v>2021 год</c:v>
                </c:pt>
                <c:pt idx="2">
                  <c:v>2022 год</c:v>
                </c:pt>
              </c:strCache>
            </c:strRef>
          </c:cat>
          <c:val>
            <c:numRef>
              <c:f>Лист1!$B$2:$B$4</c:f>
              <c:numCache>
                <c:formatCode>#\ ##0.0</c:formatCode>
                <c:ptCount val="3"/>
                <c:pt idx="0">
                  <c:v>37007.300000000003</c:v>
                </c:pt>
                <c:pt idx="1">
                  <c:v>37742</c:v>
                </c:pt>
                <c:pt idx="2">
                  <c:v>42536</c:v>
                </c:pt>
              </c:numCache>
            </c:numRef>
          </c:val>
          <c:extLst xmlns:c16r2="http://schemas.microsoft.com/office/drawing/2015/06/chart">
            <c:ext xmlns:c16="http://schemas.microsoft.com/office/drawing/2014/chart" uri="{C3380CC4-5D6E-409C-BE32-E72D297353CC}">
              <c16:uniqueId val="{00000005-B8FE-4735-8FBD-59B08DD6F720}"/>
            </c:ext>
          </c:extLst>
        </c:ser>
        <c:dLbls>
          <c:showLegendKey val="0"/>
          <c:showVal val="1"/>
          <c:showCatName val="0"/>
          <c:showSerName val="0"/>
          <c:showPercent val="0"/>
          <c:showBubbleSize val="0"/>
        </c:dLbls>
        <c:gapWidth val="75"/>
        <c:shape val="cylinder"/>
        <c:axId val="344515104"/>
        <c:axId val="344515496"/>
        <c:axId val="0"/>
      </c:bar3DChart>
      <c:catAx>
        <c:axId val="344515104"/>
        <c:scaling>
          <c:orientation val="minMax"/>
        </c:scaling>
        <c:delete val="0"/>
        <c:axPos val="b"/>
        <c:numFmt formatCode="General" sourceLinked="1"/>
        <c:majorTickMark val="none"/>
        <c:minorTickMark val="none"/>
        <c:tickLblPos val="nextTo"/>
        <c:txPr>
          <a:bodyPr rot="0" vert="horz"/>
          <a:lstStyle/>
          <a:p>
            <a:pPr>
              <a:defRPr sz="1100" b="1" baseline="0">
                <a:solidFill>
                  <a:srgbClr val="FFFF00"/>
                </a:solidFill>
                <a:effectLst>
                  <a:outerShdw blurRad="38100" dist="38100" dir="2700000" algn="tl">
                    <a:srgbClr val="000000">
                      <a:alpha val="43137"/>
                    </a:srgbClr>
                  </a:outerShdw>
                </a:effectLst>
              </a:defRPr>
            </a:pPr>
            <a:endParaRPr lang="ru-RU"/>
          </a:p>
        </c:txPr>
        <c:crossAx val="344515496"/>
        <c:crosses val="autoZero"/>
        <c:auto val="1"/>
        <c:lblAlgn val="ctr"/>
        <c:lblOffset val="100"/>
        <c:noMultiLvlLbl val="0"/>
      </c:catAx>
      <c:valAx>
        <c:axId val="344515496"/>
        <c:scaling>
          <c:orientation val="minMax"/>
        </c:scaling>
        <c:delete val="1"/>
        <c:axPos val="l"/>
        <c:numFmt formatCode="#\ ##0.0" sourceLinked="1"/>
        <c:majorTickMark val="none"/>
        <c:minorTickMark val="none"/>
        <c:tickLblPos val="nextTo"/>
        <c:crossAx val="344515104"/>
        <c:crosses val="autoZero"/>
        <c:crossBetween val="between"/>
      </c:valAx>
    </c:plotArea>
    <c:legend>
      <c:legendPos val="b"/>
      <c:layout>
        <c:manualLayout>
          <c:xMode val="edge"/>
          <c:yMode val="edge"/>
          <c:x val="4.6199115130998523E-2"/>
          <c:y val="5.8473589952949573E-2"/>
          <c:w val="0.41814363775281405"/>
          <c:h val="0.14878870240697731"/>
        </c:manualLayout>
      </c:layout>
      <c:overlay val="0"/>
      <c:txPr>
        <a:bodyPr/>
        <a:lstStyle/>
        <a:p>
          <a:pPr>
            <a:defRPr sz="1100" b="1">
              <a:effectLst>
                <a:outerShdw blurRad="38100" dist="38100" dir="2700000" algn="tl">
                  <a:srgbClr val="000000">
                    <a:alpha val="43137"/>
                  </a:srgbClr>
                </a:outerShdw>
              </a:effectLst>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7.6847540289404243E-2"/>
          <c:y val="4.4592168914168104E-2"/>
          <c:w val="0.92315245971059579"/>
          <c:h val="0.84981737600011464"/>
        </c:manualLayout>
      </c:layout>
      <c:bar3DChart>
        <c:barDir val="col"/>
        <c:grouping val="clustered"/>
        <c:varyColors val="0"/>
        <c:ser>
          <c:idx val="0"/>
          <c:order val="0"/>
          <c:tx>
            <c:strRef>
              <c:f>Лист1!$B$1</c:f>
              <c:strCache>
                <c:ptCount val="1"/>
                <c:pt idx="0">
                  <c:v>РАСХОДЫ (исполнение)</c:v>
                </c:pt>
              </c:strCache>
            </c:strRef>
          </c:tx>
          <c:spPr>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8100000" scaled="1"/>
              <a:tileRect/>
            </a:gradFill>
            <a:scene3d>
              <a:camera prst="orthographicFront"/>
              <a:lightRig rig="brightRoom" dir="tl">
                <a:rot lat="0" lon="0" rev="3600000"/>
              </a:lightRig>
            </a:scene3d>
            <a:sp3d prstMaterial="flat">
              <a:bevelT w="120650" h="63500" prst="angle"/>
              <a:contourClr>
                <a:srgbClr val="000000"/>
              </a:contourClr>
            </a:sp3d>
          </c:spPr>
          <c:invertIfNegative val="0"/>
          <c:dLbls>
            <c:dLbl>
              <c:idx val="0"/>
              <c:layout>
                <c:manualLayout>
                  <c:x val="0"/>
                  <c:y val="-4.39900800072133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D6A9-4260-B31D-0B3B753A5EC6}"/>
                </c:ext>
                <c:ext xmlns:c15="http://schemas.microsoft.com/office/drawing/2012/chart" uri="{CE6537A1-D6FC-4f65-9D91-7224C49458BB}">
                  <c15:layout/>
                </c:ext>
              </c:extLst>
            </c:dLbl>
            <c:dLbl>
              <c:idx val="1"/>
              <c:layout>
                <c:manualLayout>
                  <c:x val="9.1459644580553848E-2"/>
                  <c:y val="-4.068820538246386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D6A9-4260-B31D-0B3B753A5EC6}"/>
                </c:ext>
                <c:ext xmlns:c15="http://schemas.microsoft.com/office/drawing/2012/chart" uri="{CE6537A1-D6FC-4f65-9D91-7224C49458BB}">
                  <c15:layout/>
                </c:ext>
              </c:extLst>
            </c:dLbl>
            <c:dLbl>
              <c:idx val="2"/>
              <c:layout>
                <c:manualLayout>
                  <c:x val="-4.522289546175836E-3"/>
                  <c:y val="-3.322899710016118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D6A9-4260-B31D-0B3B753A5EC6}"/>
                </c:ext>
                <c:ext xmlns:c15="http://schemas.microsoft.com/office/drawing/2012/chart" uri="{CE6537A1-D6FC-4f65-9D91-7224C49458BB}">
                  <c15:layout/>
                </c:ext>
              </c:extLst>
            </c:dLbl>
            <c:dLbl>
              <c:idx val="3"/>
              <c:layout>
                <c:manualLayout>
                  <c:x val="1.5074298487252604E-3"/>
                  <c:y val="-5.623368740027276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D6A9-4260-B31D-0B3B753A5EC6}"/>
                </c:ext>
                <c:ext xmlns:c15="http://schemas.microsoft.com/office/drawing/2012/chart" uri="{CE6537A1-D6FC-4f65-9D91-7224C49458BB}"/>
              </c:extLst>
            </c:dLbl>
            <c:dLbl>
              <c:idx val="4"/>
              <c:layout>
                <c:manualLayout>
                  <c:x val="-1.2059438789801973E-2"/>
                  <c:y val="-2.556076700012398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D6A9-4260-B31D-0B3B753A5EC6}"/>
                </c:ext>
                <c:ext xmlns:c15="http://schemas.microsoft.com/office/drawing/2012/chart" uri="{CE6537A1-D6FC-4f65-9D91-7224C49458BB}"/>
              </c:extLst>
            </c:dLbl>
            <c:spPr>
              <a:noFill/>
              <a:ln>
                <a:noFill/>
              </a:ln>
              <a:effectLst/>
            </c:spPr>
            <c:txPr>
              <a:bodyPr/>
              <a:lstStyle/>
              <a:p>
                <a:pPr>
                  <a:defRPr sz="1200" b="1" i="0" baseline="0">
                    <a:solidFill>
                      <a:srgbClr val="00FFCC"/>
                    </a:solidFill>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Лист1!$A$2:$A$4</c:f>
              <c:strCache>
                <c:ptCount val="3"/>
                <c:pt idx="0">
                  <c:v>2020 год</c:v>
                </c:pt>
                <c:pt idx="1">
                  <c:v>2021 год</c:v>
                </c:pt>
                <c:pt idx="2">
                  <c:v>2022 год</c:v>
                </c:pt>
              </c:strCache>
            </c:strRef>
          </c:cat>
          <c:val>
            <c:numRef>
              <c:f>Лист1!$B$2:$B$4</c:f>
              <c:numCache>
                <c:formatCode>#\ ##0.0</c:formatCode>
                <c:ptCount val="3"/>
                <c:pt idx="0">
                  <c:v>344</c:v>
                </c:pt>
                <c:pt idx="1">
                  <c:v>0</c:v>
                </c:pt>
                <c:pt idx="2">
                  <c:v>0</c:v>
                </c:pt>
              </c:numCache>
            </c:numRef>
          </c:val>
          <c:extLst xmlns:c16r2="http://schemas.microsoft.com/office/drawing/2015/06/chart">
            <c:ext xmlns:c16="http://schemas.microsoft.com/office/drawing/2014/chart" uri="{C3380CC4-5D6E-409C-BE32-E72D297353CC}">
              <c16:uniqueId val="{00000005-D6A9-4260-B31D-0B3B753A5EC6}"/>
            </c:ext>
          </c:extLst>
        </c:ser>
        <c:dLbls>
          <c:showLegendKey val="0"/>
          <c:showVal val="1"/>
          <c:showCatName val="0"/>
          <c:showSerName val="0"/>
          <c:showPercent val="0"/>
          <c:showBubbleSize val="0"/>
        </c:dLbls>
        <c:gapWidth val="75"/>
        <c:shape val="cylinder"/>
        <c:axId val="312912176"/>
        <c:axId val="312912568"/>
        <c:axId val="0"/>
      </c:bar3DChart>
      <c:catAx>
        <c:axId val="312912176"/>
        <c:scaling>
          <c:orientation val="minMax"/>
        </c:scaling>
        <c:delete val="0"/>
        <c:axPos val="b"/>
        <c:numFmt formatCode="General" sourceLinked="1"/>
        <c:majorTickMark val="none"/>
        <c:minorTickMark val="none"/>
        <c:tickLblPos val="nextTo"/>
        <c:txPr>
          <a:bodyPr rot="0" vert="horz"/>
          <a:lstStyle/>
          <a:p>
            <a:pPr>
              <a:defRPr sz="1100" b="1" baseline="0">
                <a:solidFill>
                  <a:srgbClr val="FFFF00"/>
                </a:solidFill>
                <a:effectLst>
                  <a:outerShdw blurRad="38100" dist="38100" dir="2700000" algn="tl">
                    <a:srgbClr val="000000">
                      <a:alpha val="43137"/>
                    </a:srgbClr>
                  </a:outerShdw>
                </a:effectLst>
              </a:defRPr>
            </a:pPr>
            <a:endParaRPr lang="ru-RU"/>
          </a:p>
        </c:txPr>
        <c:crossAx val="312912568"/>
        <c:crosses val="autoZero"/>
        <c:auto val="1"/>
        <c:lblAlgn val="ctr"/>
        <c:lblOffset val="100"/>
        <c:noMultiLvlLbl val="0"/>
      </c:catAx>
      <c:valAx>
        <c:axId val="312912568"/>
        <c:scaling>
          <c:orientation val="minMax"/>
        </c:scaling>
        <c:delete val="1"/>
        <c:axPos val="l"/>
        <c:numFmt formatCode="#\ ##0.0" sourceLinked="1"/>
        <c:majorTickMark val="none"/>
        <c:minorTickMark val="none"/>
        <c:tickLblPos val="nextTo"/>
        <c:crossAx val="312912176"/>
        <c:crosses val="autoZero"/>
        <c:crossBetween val="between"/>
      </c:valAx>
    </c:plotArea>
    <c:legend>
      <c:legendPos val="b"/>
      <c:layout>
        <c:manualLayout>
          <c:xMode val="edge"/>
          <c:yMode val="edge"/>
          <c:x val="0"/>
          <c:y val="3.7590421660690619E-2"/>
          <c:w val="0.22642713611531082"/>
          <c:h val="0.14878870240697731"/>
        </c:manualLayout>
      </c:layout>
      <c:overlay val="0"/>
      <c:txPr>
        <a:bodyPr/>
        <a:lstStyle/>
        <a:p>
          <a:pPr>
            <a:defRPr sz="1100" b="1">
              <a:effectLst>
                <a:outerShdw blurRad="38100" dist="38100" dir="2700000" algn="tl">
                  <a:srgbClr val="000000">
                    <a:alpha val="43137"/>
                  </a:srgbClr>
                </a:outerShdw>
              </a:effectLst>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7.6847641236027608E-2"/>
          <c:y val="1.3779764446480285E-2"/>
          <c:w val="0.92315245971059579"/>
          <c:h val="0.7820300187107444"/>
        </c:manualLayout>
      </c:layout>
      <c:bar3DChart>
        <c:barDir val="col"/>
        <c:grouping val="clustered"/>
        <c:varyColors val="0"/>
        <c:ser>
          <c:idx val="0"/>
          <c:order val="0"/>
          <c:tx>
            <c:strRef>
              <c:f>Лист1!$B$1</c:f>
              <c:strCache>
                <c:ptCount val="1"/>
                <c:pt idx="0">
                  <c:v>РАСХОДЫ (исполнение)</c:v>
                </c:pt>
              </c:strCache>
            </c:strRef>
          </c:tx>
          <c:spPr>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8100000" scaled="1"/>
              <a:tileRect/>
            </a:gradFill>
            <a:scene3d>
              <a:camera prst="orthographicFront"/>
              <a:lightRig rig="brightRoom" dir="tl">
                <a:rot lat="0" lon="0" rev="3600000"/>
              </a:lightRig>
            </a:scene3d>
            <a:sp3d prstMaterial="flat">
              <a:bevelT w="120650" h="63500" prst="angle"/>
              <a:contourClr>
                <a:srgbClr val="000000"/>
              </a:contourClr>
            </a:sp3d>
          </c:spPr>
          <c:invertIfNegative val="0"/>
          <c:dLbls>
            <c:dLbl>
              <c:idx val="0"/>
              <c:layout>
                <c:manualLayout>
                  <c:x val="0"/>
                  <c:y val="-4.39900800072133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A788-4416-A3D5-F94A370EA761}"/>
                </c:ext>
                <c:ext xmlns:c15="http://schemas.microsoft.com/office/drawing/2012/chart" uri="{CE6537A1-D6FC-4f65-9D91-7224C49458BB}">
                  <c15:layout/>
                </c:ext>
              </c:extLst>
            </c:dLbl>
            <c:dLbl>
              <c:idx val="1"/>
              <c:layout>
                <c:manualLayout>
                  <c:x val="-1.5895598991617792E-2"/>
                  <c:y val="-4.068810094758664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A788-4416-A3D5-F94A370EA761}"/>
                </c:ext>
                <c:ext xmlns:c15="http://schemas.microsoft.com/office/drawing/2012/chart" uri="{CE6537A1-D6FC-4f65-9D91-7224C49458BB}">
                  <c15:layout/>
                </c:ext>
              </c:extLst>
            </c:dLbl>
            <c:dLbl>
              <c:idx val="2"/>
              <c:layout>
                <c:manualLayout>
                  <c:x val="-4.522289546175836E-3"/>
                  <c:y val="-3.322899710016118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A788-4416-A3D5-F94A370EA761}"/>
                </c:ext>
                <c:ext xmlns:c15="http://schemas.microsoft.com/office/drawing/2012/chart" uri="{CE6537A1-D6FC-4f65-9D91-7224C49458BB}">
                  <c15:layout/>
                </c:ext>
              </c:extLst>
            </c:dLbl>
            <c:dLbl>
              <c:idx val="3"/>
              <c:layout>
                <c:manualLayout>
                  <c:x val="1.5074298487252604E-3"/>
                  <c:y val="-5.623368740027276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A788-4416-A3D5-F94A370EA761}"/>
                </c:ext>
                <c:ext xmlns:c15="http://schemas.microsoft.com/office/drawing/2012/chart" uri="{CE6537A1-D6FC-4f65-9D91-7224C49458BB}"/>
              </c:extLst>
            </c:dLbl>
            <c:dLbl>
              <c:idx val="4"/>
              <c:layout>
                <c:manualLayout>
                  <c:x val="-1.2059438789801973E-2"/>
                  <c:y val="-2.556076700012398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A788-4416-A3D5-F94A370EA761}"/>
                </c:ext>
                <c:ext xmlns:c15="http://schemas.microsoft.com/office/drawing/2012/chart" uri="{CE6537A1-D6FC-4f65-9D91-7224C49458BB}"/>
              </c:extLst>
            </c:dLbl>
            <c:spPr>
              <a:noFill/>
              <a:ln>
                <a:noFill/>
              </a:ln>
              <a:effectLst/>
            </c:spPr>
            <c:txPr>
              <a:bodyPr/>
              <a:lstStyle/>
              <a:p>
                <a:pPr>
                  <a:defRPr sz="1200" b="1" i="0" baseline="0">
                    <a:solidFill>
                      <a:srgbClr val="00FFCC"/>
                    </a:solidFill>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Лист1!$A$2:$A$4</c:f>
              <c:strCache>
                <c:ptCount val="3"/>
                <c:pt idx="0">
                  <c:v>2020 год</c:v>
                </c:pt>
                <c:pt idx="1">
                  <c:v>2021 год</c:v>
                </c:pt>
                <c:pt idx="2">
                  <c:v>2022 год</c:v>
                </c:pt>
              </c:strCache>
            </c:strRef>
          </c:cat>
          <c:val>
            <c:numRef>
              <c:f>Лист1!$B$2:$B$4</c:f>
              <c:numCache>
                <c:formatCode>#\ ##0.0</c:formatCode>
                <c:ptCount val="3"/>
                <c:pt idx="0">
                  <c:v>3024.7</c:v>
                </c:pt>
                <c:pt idx="1">
                  <c:v>2800</c:v>
                </c:pt>
                <c:pt idx="2">
                  <c:v>1735</c:v>
                </c:pt>
              </c:numCache>
            </c:numRef>
          </c:val>
          <c:extLst xmlns:c16r2="http://schemas.microsoft.com/office/drawing/2015/06/chart">
            <c:ext xmlns:c16="http://schemas.microsoft.com/office/drawing/2014/chart" uri="{C3380CC4-5D6E-409C-BE32-E72D297353CC}">
              <c16:uniqueId val="{00000005-A788-4416-A3D5-F94A370EA761}"/>
            </c:ext>
          </c:extLst>
        </c:ser>
        <c:dLbls>
          <c:showLegendKey val="0"/>
          <c:showVal val="1"/>
          <c:showCatName val="0"/>
          <c:showSerName val="0"/>
          <c:showPercent val="0"/>
          <c:showBubbleSize val="0"/>
        </c:dLbls>
        <c:gapWidth val="75"/>
        <c:shape val="cylinder"/>
        <c:axId val="314468264"/>
        <c:axId val="314468656"/>
        <c:axId val="0"/>
      </c:bar3DChart>
      <c:catAx>
        <c:axId val="314468264"/>
        <c:scaling>
          <c:orientation val="minMax"/>
        </c:scaling>
        <c:delete val="0"/>
        <c:axPos val="b"/>
        <c:numFmt formatCode="General" sourceLinked="1"/>
        <c:majorTickMark val="none"/>
        <c:minorTickMark val="none"/>
        <c:tickLblPos val="nextTo"/>
        <c:txPr>
          <a:bodyPr rot="0" vert="horz"/>
          <a:lstStyle/>
          <a:p>
            <a:pPr>
              <a:defRPr sz="1100" b="1" baseline="0">
                <a:solidFill>
                  <a:srgbClr val="FFFF00"/>
                </a:solidFill>
                <a:effectLst>
                  <a:outerShdw blurRad="38100" dist="38100" dir="2700000" algn="tl">
                    <a:srgbClr val="000000">
                      <a:alpha val="43137"/>
                    </a:srgbClr>
                  </a:outerShdw>
                </a:effectLst>
              </a:defRPr>
            </a:pPr>
            <a:endParaRPr lang="ru-RU"/>
          </a:p>
        </c:txPr>
        <c:crossAx val="314468656"/>
        <c:crosses val="autoZero"/>
        <c:auto val="1"/>
        <c:lblAlgn val="ctr"/>
        <c:lblOffset val="100"/>
        <c:noMultiLvlLbl val="0"/>
      </c:catAx>
      <c:valAx>
        <c:axId val="314468656"/>
        <c:scaling>
          <c:orientation val="minMax"/>
        </c:scaling>
        <c:delete val="1"/>
        <c:axPos val="l"/>
        <c:numFmt formatCode="#\ ##0.0" sourceLinked="1"/>
        <c:majorTickMark val="none"/>
        <c:minorTickMark val="none"/>
        <c:tickLblPos val="nextTo"/>
        <c:crossAx val="314468264"/>
        <c:crosses val="autoZero"/>
        <c:crossBetween val="between"/>
      </c:valAx>
    </c:plotArea>
    <c:legend>
      <c:legendPos val="b"/>
      <c:layout>
        <c:manualLayout>
          <c:xMode val="edge"/>
          <c:yMode val="edge"/>
          <c:x val="0"/>
          <c:y val="7.3669673843000549E-2"/>
          <c:w val="0.4360254255163275"/>
          <c:h val="0.14878870240697731"/>
        </c:manualLayout>
      </c:layout>
      <c:overlay val="0"/>
      <c:txPr>
        <a:bodyPr/>
        <a:lstStyle/>
        <a:p>
          <a:pPr>
            <a:defRPr sz="1100" b="1">
              <a:effectLst>
                <a:outerShdw blurRad="38100" dist="38100" dir="2700000" algn="tl">
                  <a:srgbClr val="000000">
                    <a:alpha val="43137"/>
                  </a:srgbClr>
                </a:outerShdw>
              </a:effectLst>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7.6847540289404243E-2"/>
          <c:y val="4.4592168914168104E-2"/>
          <c:w val="0.92315245971059579"/>
          <c:h val="0.76943792571709868"/>
        </c:manualLayout>
      </c:layout>
      <c:bar3DChart>
        <c:barDir val="col"/>
        <c:grouping val="clustered"/>
        <c:varyColors val="0"/>
        <c:ser>
          <c:idx val="0"/>
          <c:order val="0"/>
          <c:tx>
            <c:strRef>
              <c:f>Лист1!$B$1</c:f>
              <c:strCache>
                <c:ptCount val="1"/>
                <c:pt idx="0">
                  <c:v>РАСХОДЫ (исполнение)</c:v>
                </c:pt>
              </c:strCache>
            </c:strRef>
          </c:tx>
          <c:spPr>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8100000" scaled="1"/>
              <a:tileRect/>
            </a:gradFill>
            <a:scene3d>
              <a:camera prst="orthographicFront"/>
              <a:lightRig rig="brightRoom" dir="tl">
                <a:rot lat="0" lon="0" rev="3600000"/>
              </a:lightRig>
            </a:scene3d>
            <a:sp3d prstMaterial="flat">
              <a:bevelT w="120650" h="63500" prst="angle"/>
              <a:contourClr>
                <a:srgbClr val="000000"/>
              </a:contourClr>
            </a:sp3d>
          </c:spPr>
          <c:invertIfNegative val="0"/>
          <c:dLbls>
            <c:dLbl>
              <c:idx val="0"/>
              <c:layout>
                <c:manualLayout>
                  <c:x val="0"/>
                  <c:y val="-4.39900800072133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156B-44EA-A87F-346AB4808C48}"/>
                </c:ext>
                <c:ext xmlns:c15="http://schemas.microsoft.com/office/drawing/2012/chart" uri="{CE6537A1-D6FC-4f65-9D91-7224C49458BB}">
                  <c15:layout/>
                </c:ext>
              </c:extLst>
            </c:dLbl>
            <c:dLbl>
              <c:idx val="1"/>
              <c:layout>
                <c:manualLayout>
                  <c:x val="-1.5895598991617792E-2"/>
                  <c:y val="-4.068810094758664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56B-44EA-A87F-346AB4808C48}"/>
                </c:ext>
                <c:ext xmlns:c15="http://schemas.microsoft.com/office/drawing/2012/chart" uri="{CE6537A1-D6FC-4f65-9D91-7224C49458BB}">
                  <c15:layout/>
                </c:ext>
              </c:extLst>
            </c:dLbl>
            <c:dLbl>
              <c:idx val="2"/>
              <c:layout>
                <c:manualLayout>
                  <c:x val="-4.522289546175836E-3"/>
                  <c:y val="-3.322899710016118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156B-44EA-A87F-346AB4808C48}"/>
                </c:ext>
                <c:ext xmlns:c15="http://schemas.microsoft.com/office/drawing/2012/chart" uri="{CE6537A1-D6FC-4f65-9D91-7224C49458BB}">
                  <c15:layout/>
                </c:ext>
              </c:extLst>
            </c:dLbl>
            <c:dLbl>
              <c:idx val="3"/>
              <c:layout>
                <c:manualLayout>
                  <c:x val="1.5074298487252604E-3"/>
                  <c:y val="-5.623368740027276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156B-44EA-A87F-346AB4808C48}"/>
                </c:ext>
                <c:ext xmlns:c15="http://schemas.microsoft.com/office/drawing/2012/chart" uri="{CE6537A1-D6FC-4f65-9D91-7224C49458BB}"/>
              </c:extLst>
            </c:dLbl>
            <c:dLbl>
              <c:idx val="4"/>
              <c:layout>
                <c:manualLayout>
                  <c:x val="-1.2059438789801973E-2"/>
                  <c:y val="-2.556076700012398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156B-44EA-A87F-346AB4808C48}"/>
                </c:ext>
                <c:ext xmlns:c15="http://schemas.microsoft.com/office/drawing/2012/chart" uri="{CE6537A1-D6FC-4f65-9D91-7224C49458BB}"/>
              </c:extLst>
            </c:dLbl>
            <c:spPr>
              <a:noFill/>
              <a:ln>
                <a:noFill/>
              </a:ln>
              <a:effectLst/>
            </c:spPr>
            <c:txPr>
              <a:bodyPr/>
              <a:lstStyle/>
              <a:p>
                <a:pPr>
                  <a:defRPr sz="1200" b="1" i="0" baseline="0">
                    <a:solidFill>
                      <a:srgbClr val="00FFCC"/>
                    </a:solidFill>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Лист1!$A$2:$A$4</c:f>
              <c:strCache>
                <c:ptCount val="3"/>
                <c:pt idx="0">
                  <c:v>2020 год</c:v>
                </c:pt>
                <c:pt idx="1">
                  <c:v>2021 год</c:v>
                </c:pt>
                <c:pt idx="2">
                  <c:v>2022 год</c:v>
                </c:pt>
              </c:strCache>
            </c:strRef>
          </c:cat>
          <c:val>
            <c:numRef>
              <c:f>Лист1!$B$2:$B$4</c:f>
              <c:numCache>
                <c:formatCode>General</c:formatCode>
                <c:ptCount val="3"/>
                <c:pt idx="0">
                  <c:v>167.2</c:v>
                </c:pt>
                <c:pt idx="1">
                  <c:v>167</c:v>
                </c:pt>
                <c:pt idx="2">
                  <c:v>259</c:v>
                </c:pt>
              </c:numCache>
            </c:numRef>
          </c:val>
          <c:extLst xmlns:c16r2="http://schemas.microsoft.com/office/drawing/2015/06/chart">
            <c:ext xmlns:c16="http://schemas.microsoft.com/office/drawing/2014/chart" uri="{C3380CC4-5D6E-409C-BE32-E72D297353CC}">
              <c16:uniqueId val="{00000005-156B-44EA-A87F-346AB4808C48}"/>
            </c:ext>
          </c:extLst>
        </c:ser>
        <c:dLbls>
          <c:showLegendKey val="0"/>
          <c:showVal val="1"/>
          <c:showCatName val="0"/>
          <c:showSerName val="0"/>
          <c:showPercent val="0"/>
          <c:showBubbleSize val="0"/>
        </c:dLbls>
        <c:gapWidth val="75"/>
        <c:shape val="cylinder"/>
        <c:axId val="228753904"/>
        <c:axId val="344896552"/>
        <c:axId val="0"/>
      </c:bar3DChart>
      <c:catAx>
        <c:axId val="228753904"/>
        <c:scaling>
          <c:orientation val="minMax"/>
        </c:scaling>
        <c:delete val="0"/>
        <c:axPos val="b"/>
        <c:numFmt formatCode="General" sourceLinked="1"/>
        <c:majorTickMark val="none"/>
        <c:minorTickMark val="none"/>
        <c:tickLblPos val="nextTo"/>
        <c:txPr>
          <a:bodyPr rot="0" vert="horz"/>
          <a:lstStyle/>
          <a:p>
            <a:pPr>
              <a:defRPr sz="1100" b="1" baseline="0">
                <a:solidFill>
                  <a:srgbClr val="FFFF00"/>
                </a:solidFill>
                <a:effectLst>
                  <a:outerShdw blurRad="38100" dist="38100" dir="2700000" algn="tl">
                    <a:srgbClr val="000000">
                      <a:alpha val="43137"/>
                    </a:srgbClr>
                  </a:outerShdw>
                </a:effectLst>
              </a:defRPr>
            </a:pPr>
            <a:endParaRPr lang="ru-RU"/>
          </a:p>
        </c:txPr>
        <c:crossAx val="344896552"/>
        <c:crosses val="autoZero"/>
        <c:auto val="1"/>
        <c:lblAlgn val="ctr"/>
        <c:lblOffset val="100"/>
        <c:noMultiLvlLbl val="0"/>
      </c:catAx>
      <c:valAx>
        <c:axId val="344896552"/>
        <c:scaling>
          <c:orientation val="minMax"/>
        </c:scaling>
        <c:delete val="1"/>
        <c:axPos val="l"/>
        <c:numFmt formatCode="General" sourceLinked="1"/>
        <c:majorTickMark val="none"/>
        <c:minorTickMark val="none"/>
        <c:tickLblPos val="nextTo"/>
        <c:crossAx val="228753904"/>
        <c:crosses val="autoZero"/>
        <c:crossBetween val="between"/>
      </c:valAx>
    </c:plotArea>
    <c:legend>
      <c:legendPos val="b"/>
      <c:layout>
        <c:manualLayout>
          <c:xMode val="edge"/>
          <c:yMode val="edge"/>
          <c:x val="0"/>
          <c:y val="3.1851222624924104E-2"/>
          <c:w val="0.4360254255163275"/>
          <c:h val="0.14878870240697731"/>
        </c:manualLayout>
      </c:layout>
      <c:overlay val="0"/>
      <c:txPr>
        <a:bodyPr/>
        <a:lstStyle/>
        <a:p>
          <a:pPr>
            <a:defRPr sz="1100" b="1">
              <a:effectLst>
                <a:outerShdw blurRad="38100" dist="38100" dir="2700000" algn="tl">
                  <a:srgbClr val="000000">
                    <a:alpha val="43137"/>
                  </a:srgbClr>
                </a:outerShdw>
              </a:effectLst>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20"/>
      <c:rAngAx val="0"/>
    </c:view3D>
    <c:floor>
      <c:thickness val="0"/>
    </c:floor>
    <c:sideWall>
      <c:thickness val="0"/>
    </c:sideWall>
    <c:backWall>
      <c:thickness val="0"/>
    </c:backWall>
    <c:plotArea>
      <c:layout>
        <c:manualLayout>
          <c:layoutTarget val="inner"/>
          <c:xMode val="edge"/>
          <c:yMode val="edge"/>
          <c:x val="2.8676145648769125E-2"/>
          <c:y val="2.9894249939464709E-2"/>
          <c:w val="0.97132385435123081"/>
          <c:h val="0.97010575006053534"/>
        </c:manualLayout>
      </c:layout>
      <c:pie3DChart>
        <c:varyColors val="1"/>
        <c:ser>
          <c:idx val="0"/>
          <c:order val="0"/>
          <c:tx>
            <c:strRef>
              <c:f>Лист1!$B$1</c:f>
              <c:strCache>
                <c:ptCount val="1"/>
                <c:pt idx="0">
                  <c:v>2022 год</c:v>
                </c:pt>
              </c:strCache>
            </c:strRef>
          </c:tx>
          <c:spPr>
            <a:scene3d>
              <a:camera prst="orthographicFront"/>
              <a:lightRig rig="threePt" dir="t"/>
            </a:scene3d>
            <a:sp3d>
              <a:bevelT w="165100" prst="coolSlant"/>
            </a:sp3d>
          </c:spPr>
          <c:dPt>
            <c:idx val="0"/>
            <c:bubble3D val="0"/>
            <c:spPr>
              <a:solidFill>
                <a:srgbClr val="FFFF00"/>
              </a:solidFill>
              <a:scene3d>
                <a:camera prst="orthographicFront"/>
                <a:lightRig rig="threePt" dir="t"/>
              </a:scene3d>
              <a:sp3d>
                <a:bevelT w="165100" prst="coolSlant"/>
              </a:sp3d>
            </c:spPr>
            <c:extLst xmlns:c16r2="http://schemas.microsoft.com/office/drawing/2015/06/chart">
              <c:ext xmlns:c16="http://schemas.microsoft.com/office/drawing/2014/chart" uri="{C3380CC4-5D6E-409C-BE32-E72D297353CC}">
                <c16:uniqueId val="{00000001-2B4E-4A77-8F45-A9608B195378}"/>
              </c:ext>
            </c:extLst>
          </c:dPt>
          <c:dPt>
            <c:idx val="1"/>
            <c:bubble3D val="0"/>
            <c:spPr>
              <a:solidFill>
                <a:srgbClr val="FF00FF"/>
              </a:solidFill>
              <a:scene3d>
                <a:camera prst="orthographicFront"/>
                <a:lightRig rig="threePt" dir="t"/>
              </a:scene3d>
              <a:sp3d>
                <a:bevelT w="165100" prst="coolSlant"/>
              </a:sp3d>
            </c:spPr>
            <c:extLst xmlns:c16r2="http://schemas.microsoft.com/office/drawing/2015/06/chart">
              <c:ext xmlns:c16="http://schemas.microsoft.com/office/drawing/2014/chart" uri="{C3380CC4-5D6E-409C-BE32-E72D297353CC}">
                <c16:uniqueId val="{00000003-2B4E-4A77-8F45-A9608B195378}"/>
              </c:ext>
            </c:extLst>
          </c:dPt>
          <c:dPt>
            <c:idx val="2"/>
            <c:bubble3D val="0"/>
            <c:spPr>
              <a:solidFill>
                <a:srgbClr val="00CC00"/>
              </a:solidFill>
              <a:scene3d>
                <a:camera prst="orthographicFront"/>
                <a:lightRig rig="threePt" dir="t"/>
              </a:scene3d>
              <a:sp3d>
                <a:bevelT w="165100" prst="coolSlant"/>
              </a:sp3d>
            </c:spPr>
            <c:extLst xmlns:c16r2="http://schemas.microsoft.com/office/drawing/2015/06/chart">
              <c:ext xmlns:c16="http://schemas.microsoft.com/office/drawing/2014/chart" uri="{C3380CC4-5D6E-409C-BE32-E72D297353CC}">
                <c16:uniqueId val="{00000005-2B4E-4A77-8F45-A9608B195378}"/>
              </c:ext>
            </c:extLst>
          </c:dPt>
          <c:dLbls>
            <c:dLbl>
              <c:idx val="0"/>
              <c:layout>
                <c:manualLayout>
                  <c:x val="-0.17900567694242717"/>
                  <c:y val="0.10166307980927423"/>
                </c:manualLayout>
              </c:layout>
              <c:showLegendKey val="0"/>
              <c:showVal val="1"/>
              <c:showCatName val="0"/>
              <c:showSerName val="0"/>
              <c:showPercent val="0"/>
              <c:showBubbleSize val="0"/>
              <c:extLst>
                <c:ext xmlns:c15="http://schemas.microsoft.com/office/drawing/2012/chart" uri="{CE6537A1-D6FC-4f65-9D91-7224C49458BB}">
                  <c15:layout>
                    <c:manualLayout>
                      <c:w val="0.26455986077520488"/>
                      <c:h val="0.1005904170938082"/>
                    </c:manualLayout>
                  </c15:layout>
                </c:ext>
              </c:extLst>
            </c:dLbl>
            <c:dLbl>
              <c:idx val="1"/>
              <c:layout>
                <c:manualLayout>
                  <c:x val="-1.0529745702495812E-2"/>
                  <c:y val="4.8818600062006244E-2"/>
                </c:manualLayout>
              </c:layout>
              <c:spPr/>
              <c:txPr>
                <a:bodyPr/>
                <a:lstStyle/>
                <a:p>
                  <a:pPr>
                    <a:defRPr sz="1600" b="1">
                      <a:solidFill>
                        <a:srgbClr val="FFFF00"/>
                      </a:solidFill>
                    </a:defRPr>
                  </a:pPr>
                  <a:endParaRPr lang="ru-RU"/>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2B4E-4A77-8F45-A9608B195378}"/>
                </c:ext>
                <c:ext xmlns:c15="http://schemas.microsoft.com/office/drawing/2012/chart" uri="{CE6537A1-D6FC-4f65-9D91-7224C49458BB}">
                  <c15:layout/>
                </c:ext>
              </c:extLst>
            </c:dLbl>
            <c:dLbl>
              <c:idx val="2"/>
              <c:layout>
                <c:manualLayout>
                  <c:x val="0.32115372019232119"/>
                  <c:y val="-0.1910980309623867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2B4E-4A77-8F45-A9608B195378}"/>
                </c:ext>
                <c:ext xmlns:c15="http://schemas.microsoft.com/office/drawing/2012/chart" uri="{CE6537A1-D6FC-4f65-9D91-7224C49458BB}">
                  <c15:layout>
                    <c:manualLayout>
                      <c:w val="0.27272041369463901"/>
                      <c:h val="0.27207312813944312"/>
                    </c:manualLayout>
                  </c15:layout>
                </c:ext>
              </c:extLst>
            </c:dLbl>
            <c:spPr>
              <a:noFill/>
              <a:ln>
                <a:noFill/>
              </a:ln>
              <a:effectLst/>
            </c:spPr>
            <c:txPr>
              <a:bodyPr/>
              <a:lstStyle/>
              <a:p>
                <a:pPr>
                  <a:defRPr sz="1600" b="1">
                    <a:solidFill>
                      <a:srgbClr val="993300"/>
                    </a:solidFill>
                  </a:defRPr>
                </a:pPr>
                <a:endParaRPr lang="ru-RU"/>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Лист1!$A$2:$A$4</c:f>
              <c:strCache>
                <c:ptCount val="3"/>
                <c:pt idx="0">
                  <c:v>Налоговые  доходы </c:v>
                </c:pt>
                <c:pt idx="1">
                  <c:v>Неналоговые  доходы </c:v>
                </c:pt>
                <c:pt idx="2">
                  <c:v>Безвозмездные поступления </c:v>
                </c:pt>
              </c:strCache>
            </c:strRef>
          </c:cat>
          <c:val>
            <c:numRef>
              <c:f>Лист1!$B$2:$B$4</c:f>
              <c:numCache>
                <c:formatCode>0%</c:formatCode>
                <c:ptCount val="3"/>
                <c:pt idx="0">
                  <c:v>0.13</c:v>
                </c:pt>
                <c:pt idx="1">
                  <c:v>0.05</c:v>
                </c:pt>
                <c:pt idx="2">
                  <c:v>0.82</c:v>
                </c:pt>
              </c:numCache>
            </c:numRef>
          </c:val>
          <c:extLst xmlns:c16r2="http://schemas.microsoft.com/office/drawing/2015/06/chart">
            <c:ext xmlns:c16="http://schemas.microsoft.com/office/drawing/2014/chart" uri="{C3380CC4-5D6E-409C-BE32-E72D297353CC}">
              <c16:uniqueId val="{00000006-2B4E-4A77-8F45-A9608B195378}"/>
            </c:ext>
          </c:extLst>
        </c:ser>
        <c:dLbls>
          <c:showLegendKey val="0"/>
          <c:showVal val="0"/>
          <c:showCatName val="0"/>
          <c:showSerName val="0"/>
          <c:showPercent val="0"/>
          <c:showBubbleSize val="0"/>
          <c:showLeaderLines val="1"/>
        </c:dLbls>
      </c:pie3DChart>
      <c:spPr>
        <a:noFill/>
        <a:ln w="25401">
          <a:noFill/>
        </a:ln>
      </c:spPr>
    </c:plotArea>
    <c:plotVisOnly val="1"/>
    <c:dispBlanksAs val="zero"/>
    <c:showDLblsOverMax val="0"/>
  </c:chart>
  <c:spPr>
    <a:scene3d>
      <a:camera prst="orthographicFront"/>
      <a:lightRig rig="threePt" dir="t"/>
    </a:scene3d>
  </c:spPr>
  <c:txPr>
    <a:bodyPr/>
    <a:lstStyle/>
    <a:p>
      <a:pPr>
        <a:defRPr sz="1800"/>
      </a:pPr>
      <a:endParaRPr lang="ru-RU"/>
    </a:p>
  </c:txPr>
  <c:externalData r:id="rId1">
    <c:autoUpdate val="0"/>
  </c:externalData>
  <c:userShapes r:id="rId2"/>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7.1329505688024597E-2"/>
          <c:y val="3.7759360210737905E-2"/>
          <c:w val="0.92315245971059579"/>
          <c:h val="0.84981737600011464"/>
        </c:manualLayout>
      </c:layout>
      <c:bar3DChart>
        <c:barDir val="col"/>
        <c:grouping val="clustered"/>
        <c:varyColors val="0"/>
        <c:ser>
          <c:idx val="0"/>
          <c:order val="0"/>
          <c:tx>
            <c:strRef>
              <c:f>Лист1!$B$1</c:f>
              <c:strCache>
                <c:ptCount val="1"/>
                <c:pt idx="0">
                  <c:v>РАСХОДЫ (исполнение)</c:v>
                </c:pt>
              </c:strCache>
            </c:strRef>
          </c:tx>
          <c:spPr>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8100000" scaled="1"/>
              <a:tileRect/>
            </a:gradFill>
            <a:scene3d>
              <a:camera prst="orthographicFront"/>
              <a:lightRig rig="brightRoom" dir="tl">
                <a:rot lat="0" lon="0" rev="3600000"/>
              </a:lightRig>
            </a:scene3d>
            <a:sp3d prstMaterial="flat">
              <a:bevelT w="120650" h="63500" prst="angle"/>
              <a:contourClr>
                <a:srgbClr val="000000"/>
              </a:contourClr>
            </a:sp3d>
          </c:spPr>
          <c:invertIfNegative val="0"/>
          <c:dLbls>
            <c:dLbl>
              <c:idx val="0"/>
              <c:layout>
                <c:manualLayout>
                  <c:x val="0"/>
                  <c:y val="-4.39900800072133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587E-466F-868B-2F76B41E59BB}"/>
                </c:ext>
                <c:ext xmlns:c15="http://schemas.microsoft.com/office/drawing/2012/chart" uri="{CE6537A1-D6FC-4f65-9D91-7224C49458BB}">
                  <c15:layout/>
                </c:ext>
              </c:extLst>
            </c:dLbl>
            <c:dLbl>
              <c:idx val="1"/>
              <c:layout>
                <c:manualLayout>
                  <c:x val="-1.5895598991617792E-2"/>
                  <c:y val="-4.068810094758664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587E-466F-868B-2F76B41E59BB}"/>
                </c:ext>
                <c:ext xmlns:c15="http://schemas.microsoft.com/office/drawing/2012/chart" uri="{CE6537A1-D6FC-4f65-9D91-7224C49458BB}">
                  <c15:layout/>
                </c:ext>
              </c:extLst>
            </c:dLbl>
            <c:dLbl>
              <c:idx val="2"/>
              <c:layout>
                <c:manualLayout>
                  <c:x val="-4.522289546175836E-3"/>
                  <c:y val="-3.322899710016118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587E-466F-868B-2F76B41E59BB}"/>
                </c:ext>
                <c:ext xmlns:c15="http://schemas.microsoft.com/office/drawing/2012/chart" uri="{CE6537A1-D6FC-4f65-9D91-7224C49458BB}">
                  <c15:layout/>
                </c:ext>
              </c:extLst>
            </c:dLbl>
            <c:dLbl>
              <c:idx val="3"/>
              <c:layout>
                <c:manualLayout>
                  <c:x val="1.5074298487252604E-3"/>
                  <c:y val="-5.623368740027276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587E-466F-868B-2F76B41E59BB}"/>
                </c:ext>
                <c:ext xmlns:c15="http://schemas.microsoft.com/office/drawing/2012/chart" uri="{CE6537A1-D6FC-4f65-9D91-7224C49458BB}"/>
              </c:extLst>
            </c:dLbl>
            <c:dLbl>
              <c:idx val="4"/>
              <c:layout>
                <c:manualLayout>
                  <c:x val="-1.2059438789801973E-2"/>
                  <c:y val="-2.556076700012398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587E-466F-868B-2F76B41E59BB}"/>
                </c:ext>
                <c:ext xmlns:c15="http://schemas.microsoft.com/office/drawing/2012/chart" uri="{CE6537A1-D6FC-4f65-9D91-7224C49458BB}"/>
              </c:extLst>
            </c:dLbl>
            <c:spPr>
              <a:noFill/>
              <a:ln>
                <a:noFill/>
              </a:ln>
              <a:effectLst/>
            </c:spPr>
            <c:txPr>
              <a:bodyPr/>
              <a:lstStyle/>
              <a:p>
                <a:pPr>
                  <a:defRPr sz="1200" b="1" i="0" baseline="0">
                    <a:solidFill>
                      <a:srgbClr val="00FFCC"/>
                    </a:solidFill>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Лист1!$A$2:$A$4</c:f>
              <c:strCache>
                <c:ptCount val="3"/>
                <c:pt idx="0">
                  <c:v>2020 год</c:v>
                </c:pt>
                <c:pt idx="1">
                  <c:v>2021 год</c:v>
                </c:pt>
                <c:pt idx="2">
                  <c:v>2022 год</c:v>
                </c:pt>
              </c:strCache>
            </c:strRef>
          </c:cat>
          <c:val>
            <c:numRef>
              <c:f>Лист1!$B$2:$B$4</c:f>
              <c:numCache>
                <c:formatCode>General</c:formatCode>
                <c:ptCount val="3"/>
                <c:pt idx="0">
                  <c:v>83.2</c:v>
                </c:pt>
                <c:pt idx="1">
                  <c:v>107</c:v>
                </c:pt>
                <c:pt idx="2">
                  <c:v>232</c:v>
                </c:pt>
              </c:numCache>
            </c:numRef>
          </c:val>
          <c:extLst xmlns:c16r2="http://schemas.microsoft.com/office/drawing/2015/06/chart">
            <c:ext xmlns:c16="http://schemas.microsoft.com/office/drawing/2014/chart" uri="{C3380CC4-5D6E-409C-BE32-E72D297353CC}">
              <c16:uniqueId val="{00000005-587E-466F-868B-2F76B41E59BB}"/>
            </c:ext>
          </c:extLst>
        </c:ser>
        <c:dLbls>
          <c:showLegendKey val="0"/>
          <c:showVal val="1"/>
          <c:showCatName val="0"/>
          <c:showSerName val="0"/>
          <c:showPercent val="0"/>
          <c:showBubbleSize val="0"/>
        </c:dLbls>
        <c:gapWidth val="75"/>
        <c:shape val="cylinder"/>
        <c:axId val="344898904"/>
        <c:axId val="344899296"/>
        <c:axId val="0"/>
      </c:bar3DChart>
      <c:catAx>
        <c:axId val="344898904"/>
        <c:scaling>
          <c:orientation val="minMax"/>
        </c:scaling>
        <c:delete val="0"/>
        <c:axPos val="b"/>
        <c:numFmt formatCode="General" sourceLinked="1"/>
        <c:majorTickMark val="none"/>
        <c:minorTickMark val="none"/>
        <c:tickLblPos val="nextTo"/>
        <c:txPr>
          <a:bodyPr rot="0" vert="horz"/>
          <a:lstStyle/>
          <a:p>
            <a:pPr>
              <a:defRPr sz="1100" b="1" baseline="0">
                <a:solidFill>
                  <a:srgbClr val="FFFF00"/>
                </a:solidFill>
                <a:effectLst>
                  <a:outerShdw blurRad="38100" dist="38100" dir="2700000" algn="tl">
                    <a:srgbClr val="000000">
                      <a:alpha val="43137"/>
                    </a:srgbClr>
                  </a:outerShdw>
                </a:effectLst>
              </a:defRPr>
            </a:pPr>
            <a:endParaRPr lang="ru-RU"/>
          </a:p>
        </c:txPr>
        <c:crossAx val="344899296"/>
        <c:crosses val="autoZero"/>
        <c:auto val="1"/>
        <c:lblAlgn val="ctr"/>
        <c:lblOffset val="100"/>
        <c:noMultiLvlLbl val="0"/>
      </c:catAx>
      <c:valAx>
        <c:axId val="344899296"/>
        <c:scaling>
          <c:orientation val="minMax"/>
        </c:scaling>
        <c:delete val="1"/>
        <c:axPos val="l"/>
        <c:numFmt formatCode="General" sourceLinked="1"/>
        <c:majorTickMark val="none"/>
        <c:minorTickMark val="none"/>
        <c:tickLblPos val="nextTo"/>
        <c:crossAx val="344898904"/>
        <c:crosses val="autoZero"/>
        <c:crossBetween val="between"/>
      </c:valAx>
    </c:plotArea>
    <c:legend>
      <c:legendPos val="b"/>
      <c:layout>
        <c:manualLayout>
          <c:xMode val="edge"/>
          <c:yMode val="edge"/>
          <c:x val="0.55457262257430162"/>
          <c:y val="7.2040856294912553E-2"/>
          <c:w val="0.4360254255163275"/>
          <c:h val="0.14878870240697731"/>
        </c:manualLayout>
      </c:layout>
      <c:overlay val="0"/>
      <c:txPr>
        <a:bodyPr/>
        <a:lstStyle/>
        <a:p>
          <a:pPr>
            <a:defRPr sz="1100" b="1">
              <a:effectLst>
                <a:outerShdw blurRad="38100" dist="38100" dir="2700000" algn="tl">
                  <a:srgbClr val="000000">
                    <a:alpha val="43137"/>
                  </a:srgbClr>
                </a:outerShdw>
              </a:effectLst>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0.18910489060389973"/>
          <c:y val="3.9538623215193101E-2"/>
          <c:w val="0.79279260993792688"/>
          <c:h val="0.85539816170311667"/>
        </c:manualLayout>
      </c:layout>
      <c:bar3DChart>
        <c:barDir val="col"/>
        <c:grouping val="clustered"/>
        <c:varyColors val="0"/>
        <c:ser>
          <c:idx val="0"/>
          <c:order val="0"/>
          <c:tx>
            <c:strRef>
              <c:f>Лист1!$B$1</c:f>
              <c:strCache>
                <c:ptCount val="1"/>
                <c:pt idx="0">
                  <c:v>РАСХОДЫ (исполнение)</c:v>
                </c:pt>
              </c:strCache>
            </c:strRef>
          </c:tx>
          <c:spPr>
            <a:solidFill>
              <a:schemeClr val="accent5">
                <a:lumMod val="60000"/>
                <a:lumOff val="40000"/>
              </a:schemeClr>
            </a:solidFill>
            <a:scene3d>
              <a:camera prst="orthographicFront"/>
              <a:lightRig rig="brightRoom" dir="tl">
                <a:rot lat="0" lon="0" rev="3600000"/>
              </a:lightRig>
            </a:scene3d>
            <a:sp3d prstMaterial="flat">
              <a:bevelT w="120650" h="63500" prst="angle"/>
              <a:contourClr>
                <a:srgbClr val="000000"/>
              </a:contourClr>
            </a:sp3d>
          </c:spPr>
          <c:invertIfNegative val="0"/>
          <c:dLbls>
            <c:dLbl>
              <c:idx val="0"/>
              <c:layout>
                <c:manualLayout>
                  <c:x val="0"/>
                  <c:y val="-4.39900800072133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43C0-4FF9-863B-D6F177578778}"/>
                </c:ext>
                <c:ext xmlns:c15="http://schemas.microsoft.com/office/drawing/2012/chart" uri="{CE6537A1-D6FC-4f65-9D91-7224C49458BB}">
                  <c15:layout/>
                </c:ext>
              </c:extLst>
            </c:dLbl>
            <c:dLbl>
              <c:idx val="1"/>
              <c:layout>
                <c:manualLayout>
                  <c:x val="-1.5895598991617792E-2"/>
                  <c:y val="-4.068810094758664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43C0-4FF9-863B-D6F177578778}"/>
                </c:ext>
                <c:ext xmlns:c15="http://schemas.microsoft.com/office/drawing/2012/chart" uri="{CE6537A1-D6FC-4f65-9D91-7224C49458BB}">
                  <c15:layout/>
                </c:ext>
              </c:extLst>
            </c:dLbl>
            <c:dLbl>
              <c:idx val="2"/>
              <c:layout>
                <c:manualLayout>
                  <c:x val="-4.522289546175836E-3"/>
                  <c:y val="-3.322899710016118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43C0-4FF9-863B-D6F177578778}"/>
                </c:ext>
                <c:ext xmlns:c15="http://schemas.microsoft.com/office/drawing/2012/chart" uri="{CE6537A1-D6FC-4f65-9D91-7224C49458BB}">
                  <c15:layout/>
                </c:ext>
              </c:extLst>
            </c:dLbl>
            <c:dLbl>
              <c:idx val="3"/>
              <c:layout>
                <c:manualLayout>
                  <c:x val="3.1712933363798154E-3"/>
                  <c:y val="-2.085920622724164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43C0-4FF9-863B-D6F177578778}"/>
                </c:ext>
                <c:ext xmlns:c15="http://schemas.microsoft.com/office/drawing/2012/chart" uri="{CE6537A1-D6FC-4f65-9D91-7224C49458BB}"/>
              </c:extLst>
            </c:dLbl>
            <c:dLbl>
              <c:idx val="4"/>
              <c:layout>
                <c:manualLayout>
                  <c:x val="-1.2059438789801973E-2"/>
                  <c:y val="-2.556076700012398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43C0-4FF9-863B-D6F177578778}"/>
                </c:ext>
                <c:ext xmlns:c15="http://schemas.microsoft.com/office/drawing/2012/chart" uri="{CE6537A1-D6FC-4f65-9D91-7224C49458BB}"/>
              </c:extLst>
            </c:dLbl>
            <c:spPr>
              <a:noFill/>
              <a:ln>
                <a:noFill/>
              </a:ln>
              <a:effectLst/>
            </c:spPr>
            <c:txPr>
              <a:bodyPr/>
              <a:lstStyle/>
              <a:p>
                <a:pPr>
                  <a:defRPr sz="1200" b="1" i="0" baseline="0">
                    <a:solidFill>
                      <a:srgbClr val="00FFCC"/>
                    </a:solidFill>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Лист1!$A$2:$A$4</c:f>
              <c:strCache>
                <c:ptCount val="3"/>
                <c:pt idx="0">
                  <c:v>2020 год</c:v>
                </c:pt>
                <c:pt idx="1">
                  <c:v>2021 год</c:v>
                </c:pt>
                <c:pt idx="2">
                  <c:v>2022 год</c:v>
                </c:pt>
              </c:strCache>
            </c:strRef>
          </c:cat>
          <c:val>
            <c:numRef>
              <c:f>Лист1!$B$2:$B$4</c:f>
              <c:numCache>
                <c:formatCode>#\ ##0.0</c:formatCode>
                <c:ptCount val="3"/>
                <c:pt idx="0">
                  <c:v>14335.6</c:v>
                </c:pt>
                <c:pt idx="1">
                  <c:v>15631</c:v>
                </c:pt>
                <c:pt idx="2">
                  <c:v>19682</c:v>
                </c:pt>
              </c:numCache>
            </c:numRef>
          </c:val>
          <c:extLst xmlns:c16r2="http://schemas.microsoft.com/office/drawing/2015/06/chart">
            <c:ext xmlns:c16="http://schemas.microsoft.com/office/drawing/2014/chart" uri="{C3380CC4-5D6E-409C-BE32-E72D297353CC}">
              <c16:uniqueId val="{00000005-43C0-4FF9-863B-D6F177578778}"/>
            </c:ext>
          </c:extLst>
        </c:ser>
        <c:dLbls>
          <c:showLegendKey val="0"/>
          <c:showVal val="1"/>
          <c:showCatName val="0"/>
          <c:showSerName val="0"/>
          <c:showPercent val="0"/>
          <c:showBubbleSize val="0"/>
        </c:dLbls>
        <c:gapWidth val="75"/>
        <c:shape val="cylinder"/>
        <c:axId val="315448792"/>
        <c:axId val="315449968"/>
        <c:axId val="0"/>
      </c:bar3DChart>
      <c:catAx>
        <c:axId val="315448792"/>
        <c:scaling>
          <c:orientation val="minMax"/>
        </c:scaling>
        <c:delete val="0"/>
        <c:axPos val="b"/>
        <c:numFmt formatCode="General" sourceLinked="1"/>
        <c:majorTickMark val="none"/>
        <c:minorTickMark val="none"/>
        <c:tickLblPos val="nextTo"/>
        <c:txPr>
          <a:bodyPr rot="0" vert="horz"/>
          <a:lstStyle/>
          <a:p>
            <a:pPr>
              <a:defRPr sz="1100" b="1" baseline="0">
                <a:solidFill>
                  <a:srgbClr val="FFFF00"/>
                </a:solidFill>
                <a:effectLst>
                  <a:outerShdw blurRad="38100" dist="38100" dir="2700000" algn="tl">
                    <a:srgbClr val="000000">
                      <a:alpha val="43137"/>
                    </a:srgbClr>
                  </a:outerShdw>
                </a:effectLst>
              </a:defRPr>
            </a:pPr>
            <a:endParaRPr lang="ru-RU"/>
          </a:p>
        </c:txPr>
        <c:crossAx val="315449968"/>
        <c:crosses val="autoZero"/>
        <c:auto val="1"/>
        <c:lblAlgn val="ctr"/>
        <c:lblOffset val="100"/>
        <c:noMultiLvlLbl val="0"/>
      </c:catAx>
      <c:valAx>
        <c:axId val="315449968"/>
        <c:scaling>
          <c:orientation val="minMax"/>
        </c:scaling>
        <c:delete val="1"/>
        <c:axPos val="l"/>
        <c:numFmt formatCode="#\ ##0.0" sourceLinked="1"/>
        <c:majorTickMark val="none"/>
        <c:minorTickMark val="none"/>
        <c:tickLblPos val="nextTo"/>
        <c:crossAx val="315448792"/>
        <c:crosses val="autoZero"/>
        <c:crossBetween val="between"/>
      </c:valAx>
    </c:plotArea>
    <c:legend>
      <c:legendPos val="b"/>
      <c:layout>
        <c:manualLayout>
          <c:xMode val="edge"/>
          <c:yMode val="edge"/>
          <c:x val="2.1827640066136443E-3"/>
          <c:y val="7.0507706259273994E-2"/>
          <c:w val="0.39524101080272128"/>
          <c:h val="0.14878870240697731"/>
        </c:manualLayout>
      </c:layout>
      <c:overlay val="0"/>
      <c:txPr>
        <a:bodyPr/>
        <a:lstStyle/>
        <a:p>
          <a:pPr>
            <a:defRPr sz="1100"/>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0.18910489060389973"/>
          <c:y val="0.14566317160987982"/>
          <c:w val="0.79279260993792688"/>
          <c:h val="0.74874646202061479"/>
        </c:manualLayout>
      </c:layout>
      <c:bar3DChart>
        <c:barDir val="col"/>
        <c:grouping val="clustered"/>
        <c:varyColors val="0"/>
        <c:ser>
          <c:idx val="0"/>
          <c:order val="0"/>
          <c:tx>
            <c:strRef>
              <c:f>Лист1!$B$1</c:f>
              <c:strCache>
                <c:ptCount val="1"/>
                <c:pt idx="0">
                  <c:v>РАСХОДЫ (исполнение)</c:v>
                </c:pt>
              </c:strCache>
            </c:strRef>
          </c:tx>
          <c:spPr>
            <a:gradFill flip="none" rotWithShape="1">
              <a:gsLst>
                <a:gs pos="0">
                  <a:schemeClr val="accent5">
                    <a:lumMod val="60000"/>
                    <a:lumOff val="40000"/>
                    <a:shade val="30000"/>
                    <a:satMod val="115000"/>
                  </a:schemeClr>
                </a:gs>
                <a:gs pos="31000">
                  <a:schemeClr val="accent5">
                    <a:lumMod val="60000"/>
                    <a:lumOff val="40000"/>
                    <a:shade val="67500"/>
                    <a:satMod val="115000"/>
                  </a:schemeClr>
                </a:gs>
                <a:gs pos="100000">
                  <a:schemeClr val="accent5">
                    <a:lumMod val="60000"/>
                    <a:lumOff val="40000"/>
                    <a:shade val="100000"/>
                    <a:satMod val="115000"/>
                  </a:schemeClr>
                </a:gs>
              </a:gsLst>
              <a:lin ang="8100000" scaled="1"/>
              <a:tileRect/>
            </a:gradFill>
            <a:scene3d>
              <a:camera prst="orthographicFront"/>
              <a:lightRig rig="brightRoom" dir="tl">
                <a:rot lat="0" lon="0" rev="3600000"/>
              </a:lightRig>
            </a:scene3d>
            <a:sp3d prstMaterial="flat">
              <a:bevelT w="120650" h="63500" prst="angle"/>
              <a:contourClr>
                <a:srgbClr val="000000"/>
              </a:contourClr>
            </a:sp3d>
          </c:spPr>
          <c:invertIfNegative val="0"/>
          <c:dLbls>
            <c:dLbl>
              <c:idx val="0"/>
              <c:layout>
                <c:manualLayout>
                  <c:x val="0"/>
                  <c:y val="-4.39900800072133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60EF-4E62-9CA0-63241E2CE0F7}"/>
                </c:ext>
                <c:ext xmlns:c15="http://schemas.microsoft.com/office/drawing/2012/chart" uri="{CE6537A1-D6FC-4f65-9D91-7224C49458BB}">
                  <c15:layout/>
                </c:ext>
              </c:extLst>
            </c:dLbl>
            <c:dLbl>
              <c:idx val="1"/>
              <c:layout>
                <c:manualLayout>
                  <c:x val="-1.5895598991617792E-2"/>
                  <c:y val="-4.068810094758664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60EF-4E62-9CA0-63241E2CE0F7}"/>
                </c:ext>
                <c:ext xmlns:c15="http://schemas.microsoft.com/office/drawing/2012/chart" uri="{CE6537A1-D6FC-4f65-9D91-7224C49458BB}">
                  <c15:layout/>
                </c:ext>
              </c:extLst>
            </c:dLbl>
            <c:dLbl>
              <c:idx val="2"/>
              <c:layout>
                <c:manualLayout>
                  <c:x val="-4.522289546175836E-3"/>
                  <c:y val="-3.322899710016118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60EF-4E62-9CA0-63241E2CE0F7}"/>
                </c:ext>
                <c:ext xmlns:c15="http://schemas.microsoft.com/office/drawing/2012/chart" uri="{CE6537A1-D6FC-4f65-9D91-7224C49458BB}">
                  <c15:layout/>
                </c:ext>
              </c:extLst>
            </c:dLbl>
            <c:dLbl>
              <c:idx val="3"/>
              <c:layout>
                <c:manualLayout>
                  <c:x val="3.1712933363798154E-3"/>
                  <c:y val="-2.085920622724164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60EF-4E62-9CA0-63241E2CE0F7}"/>
                </c:ext>
                <c:ext xmlns:c15="http://schemas.microsoft.com/office/drawing/2012/chart" uri="{CE6537A1-D6FC-4f65-9D91-7224C49458BB}"/>
              </c:extLst>
            </c:dLbl>
            <c:dLbl>
              <c:idx val="4"/>
              <c:layout>
                <c:manualLayout>
                  <c:x val="-1.2059438789801973E-2"/>
                  <c:y val="-2.556076700012398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60EF-4E62-9CA0-63241E2CE0F7}"/>
                </c:ext>
                <c:ext xmlns:c15="http://schemas.microsoft.com/office/drawing/2012/chart" uri="{CE6537A1-D6FC-4f65-9D91-7224C49458BB}"/>
              </c:extLst>
            </c:dLbl>
            <c:spPr>
              <a:noFill/>
              <a:ln>
                <a:noFill/>
              </a:ln>
              <a:effectLst/>
            </c:spPr>
            <c:txPr>
              <a:bodyPr/>
              <a:lstStyle/>
              <a:p>
                <a:pPr>
                  <a:defRPr sz="1200" b="1" i="0" baseline="0">
                    <a:solidFill>
                      <a:srgbClr val="00FFCC"/>
                    </a:solidFill>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Лист1!$A$2:$A$4</c:f>
              <c:strCache>
                <c:ptCount val="3"/>
                <c:pt idx="0">
                  <c:v>2020 год</c:v>
                </c:pt>
                <c:pt idx="1">
                  <c:v>2021 год</c:v>
                </c:pt>
                <c:pt idx="2">
                  <c:v>2022 год</c:v>
                </c:pt>
              </c:strCache>
            </c:strRef>
          </c:cat>
          <c:val>
            <c:numRef>
              <c:f>Лист1!$B$2:$B$4</c:f>
              <c:numCache>
                <c:formatCode>#\ ##0.0</c:formatCode>
                <c:ptCount val="3"/>
                <c:pt idx="0">
                  <c:v>441.3</c:v>
                </c:pt>
                <c:pt idx="1">
                  <c:v>295</c:v>
                </c:pt>
                <c:pt idx="2">
                  <c:v>351</c:v>
                </c:pt>
              </c:numCache>
            </c:numRef>
          </c:val>
          <c:extLst xmlns:c16r2="http://schemas.microsoft.com/office/drawing/2015/06/chart">
            <c:ext xmlns:c16="http://schemas.microsoft.com/office/drawing/2014/chart" uri="{C3380CC4-5D6E-409C-BE32-E72D297353CC}">
              <c16:uniqueId val="{00000005-60EF-4E62-9CA0-63241E2CE0F7}"/>
            </c:ext>
          </c:extLst>
        </c:ser>
        <c:dLbls>
          <c:showLegendKey val="0"/>
          <c:showVal val="1"/>
          <c:showCatName val="0"/>
          <c:showSerName val="0"/>
          <c:showPercent val="0"/>
          <c:showBubbleSize val="0"/>
        </c:dLbls>
        <c:gapWidth val="75"/>
        <c:shape val="cylinder"/>
        <c:axId val="228207864"/>
        <c:axId val="228208256"/>
        <c:axId val="0"/>
      </c:bar3DChart>
      <c:catAx>
        <c:axId val="228207864"/>
        <c:scaling>
          <c:orientation val="minMax"/>
        </c:scaling>
        <c:delete val="0"/>
        <c:axPos val="b"/>
        <c:numFmt formatCode="General" sourceLinked="1"/>
        <c:majorTickMark val="none"/>
        <c:minorTickMark val="none"/>
        <c:tickLblPos val="nextTo"/>
        <c:txPr>
          <a:bodyPr rot="0" vert="horz"/>
          <a:lstStyle/>
          <a:p>
            <a:pPr>
              <a:defRPr sz="1100" b="1" baseline="0">
                <a:solidFill>
                  <a:srgbClr val="FFFF00"/>
                </a:solidFill>
                <a:effectLst>
                  <a:outerShdw blurRad="38100" dist="38100" dir="2700000" algn="tl">
                    <a:srgbClr val="000000">
                      <a:alpha val="43137"/>
                    </a:srgbClr>
                  </a:outerShdw>
                </a:effectLst>
              </a:defRPr>
            </a:pPr>
            <a:endParaRPr lang="ru-RU"/>
          </a:p>
        </c:txPr>
        <c:crossAx val="228208256"/>
        <c:crosses val="autoZero"/>
        <c:auto val="1"/>
        <c:lblAlgn val="ctr"/>
        <c:lblOffset val="100"/>
        <c:noMultiLvlLbl val="0"/>
      </c:catAx>
      <c:valAx>
        <c:axId val="228208256"/>
        <c:scaling>
          <c:orientation val="minMax"/>
        </c:scaling>
        <c:delete val="1"/>
        <c:axPos val="l"/>
        <c:numFmt formatCode="#\ ##0.0" sourceLinked="1"/>
        <c:majorTickMark val="none"/>
        <c:minorTickMark val="none"/>
        <c:tickLblPos val="nextTo"/>
        <c:crossAx val="228207864"/>
        <c:crosses val="autoZero"/>
        <c:crossBetween val="between"/>
      </c:valAx>
    </c:plotArea>
    <c:legend>
      <c:legendPos val="b"/>
      <c:layout>
        <c:manualLayout>
          <c:xMode val="edge"/>
          <c:yMode val="edge"/>
          <c:x val="0"/>
          <c:y val="0.23727471432544914"/>
          <c:w val="0.2577767094505839"/>
          <c:h val="0.3155557288705087"/>
        </c:manualLayout>
      </c:layout>
      <c:overlay val="0"/>
      <c:txPr>
        <a:bodyPr/>
        <a:lstStyle/>
        <a:p>
          <a:pPr>
            <a:defRPr sz="1100" b="1">
              <a:effectLst>
                <a:outerShdw blurRad="38100" dist="38100" dir="2700000" algn="tl">
                  <a:srgbClr val="000000">
                    <a:alpha val="43137"/>
                  </a:srgbClr>
                </a:outerShdw>
              </a:effectLst>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0.18910489060389973"/>
          <c:y val="0.14566317160987982"/>
          <c:w val="0.79279260993792688"/>
          <c:h val="0.69315745933188966"/>
        </c:manualLayout>
      </c:layout>
      <c:bar3DChart>
        <c:barDir val="col"/>
        <c:grouping val="clustered"/>
        <c:varyColors val="0"/>
        <c:ser>
          <c:idx val="0"/>
          <c:order val="0"/>
          <c:tx>
            <c:strRef>
              <c:f>Лист1!$B$1</c:f>
              <c:strCache>
                <c:ptCount val="1"/>
                <c:pt idx="0">
                  <c:v>РАСХОДЫ (исполнение)</c:v>
                </c:pt>
              </c:strCache>
            </c:strRef>
          </c:tx>
          <c:spPr>
            <a:solidFill>
              <a:schemeClr val="accent5">
                <a:lumMod val="60000"/>
                <a:lumOff val="40000"/>
              </a:schemeClr>
            </a:solidFill>
            <a:scene3d>
              <a:camera prst="orthographicFront"/>
              <a:lightRig rig="brightRoom" dir="tl">
                <a:rot lat="0" lon="0" rev="3600000"/>
              </a:lightRig>
            </a:scene3d>
            <a:sp3d prstMaterial="flat">
              <a:bevelT w="120650" h="63500" prst="angle"/>
              <a:contourClr>
                <a:srgbClr val="000000"/>
              </a:contourClr>
            </a:sp3d>
          </c:spPr>
          <c:invertIfNegative val="0"/>
          <c:dLbls>
            <c:dLbl>
              <c:idx val="0"/>
              <c:layout>
                <c:manualLayout>
                  <c:x val="0"/>
                  <c:y val="-4.39900800072133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CA08-4174-87D9-9B1B6C423E40}"/>
                </c:ext>
                <c:ext xmlns:c15="http://schemas.microsoft.com/office/drawing/2012/chart" uri="{CE6537A1-D6FC-4f65-9D91-7224C49458BB}">
                  <c15:layout/>
                </c:ext>
              </c:extLst>
            </c:dLbl>
            <c:dLbl>
              <c:idx val="1"/>
              <c:layout>
                <c:manualLayout>
                  <c:x val="-1.5895598991617792E-2"/>
                  <c:y val="-4.068810094758664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CA08-4174-87D9-9B1B6C423E40}"/>
                </c:ext>
                <c:ext xmlns:c15="http://schemas.microsoft.com/office/drawing/2012/chart" uri="{CE6537A1-D6FC-4f65-9D91-7224C49458BB}">
                  <c15:layout/>
                </c:ext>
              </c:extLst>
            </c:dLbl>
            <c:dLbl>
              <c:idx val="2"/>
              <c:layout>
                <c:manualLayout>
                  <c:x val="-4.522289546175836E-3"/>
                  <c:y val="-3.322899710016118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CA08-4174-87D9-9B1B6C423E40}"/>
                </c:ext>
                <c:ext xmlns:c15="http://schemas.microsoft.com/office/drawing/2012/chart" uri="{CE6537A1-D6FC-4f65-9D91-7224C49458BB}">
                  <c15:layout/>
                </c:ext>
              </c:extLst>
            </c:dLbl>
            <c:dLbl>
              <c:idx val="3"/>
              <c:layout>
                <c:manualLayout>
                  <c:x val="3.1712933363798154E-3"/>
                  <c:y val="-2.085920622724164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CA08-4174-87D9-9B1B6C423E40}"/>
                </c:ext>
                <c:ext xmlns:c15="http://schemas.microsoft.com/office/drawing/2012/chart" uri="{CE6537A1-D6FC-4f65-9D91-7224C49458BB}"/>
              </c:extLst>
            </c:dLbl>
            <c:dLbl>
              <c:idx val="4"/>
              <c:layout>
                <c:manualLayout>
                  <c:x val="-1.2059438789801973E-2"/>
                  <c:y val="-2.556076700012398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CA08-4174-87D9-9B1B6C423E40}"/>
                </c:ext>
                <c:ext xmlns:c15="http://schemas.microsoft.com/office/drawing/2012/chart" uri="{CE6537A1-D6FC-4f65-9D91-7224C49458BB}"/>
              </c:extLst>
            </c:dLbl>
            <c:spPr>
              <a:noFill/>
              <a:ln>
                <a:noFill/>
              </a:ln>
              <a:effectLst/>
            </c:spPr>
            <c:txPr>
              <a:bodyPr/>
              <a:lstStyle/>
              <a:p>
                <a:pPr>
                  <a:defRPr sz="1200" b="1" i="0" baseline="0">
                    <a:solidFill>
                      <a:srgbClr val="00FFCC"/>
                    </a:solidFill>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Лист1!$A$2:$A$4</c:f>
              <c:strCache>
                <c:ptCount val="3"/>
                <c:pt idx="0">
                  <c:v>2020 год</c:v>
                </c:pt>
                <c:pt idx="1">
                  <c:v>2021 год</c:v>
                </c:pt>
                <c:pt idx="2">
                  <c:v>2022 год</c:v>
                </c:pt>
              </c:strCache>
            </c:strRef>
          </c:cat>
          <c:val>
            <c:numRef>
              <c:f>Лист1!$B$2:$B$4</c:f>
              <c:numCache>
                <c:formatCode>#\ ##0.0</c:formatCode>
                <c:ptCount val="3"/>
                <c:pt idx="0">
                  <c:v>3565.8</c:v>
                </c:pt>
                <c:pt idx="1">
                  <c:v>3716</c:v>
                </c:pt>
                <c:pt idx="2">
                  <c:v>0</c:v>
                </c:pt>
              </c:numCache>
            </c:numRef>
          </c:val>
          <c:extLst xmlns:c16r2="http://schemas.microsoft.com/office/drawing/2015/06/chart">
            <c:ext xmlns:c16="http://schemas.microsoft.com/office/drawing/2014/chart" uri="{C3380CC4-5D6E-409C-BE32-E72D297353CC}">
              <c16:uniqueId val="{00000005-CA08-4174-87D9-9B1B6C423E40}"/>
            </c:ext>
          </c:extLst>
        </c:ser>
        <c:dLbls>
          <c:showLegendKey val="0"/>
          <c:showVal val="1"/>
          <c:showCatName val="0"/>
          <c:showSerName val="0"/>
          <c:showPercent val="0"/>
          <c:showBubbleSize val="0"/>
        </c:dLbls>
        <c:gapWidth val="75"/>
        <c:shape val="cylinder"/>
        <c:axId val="228209040"/>
        <c:axId val="228209432"/>
        <c:axId val="0"/>
      </c:bar3DChart>
      <c:catAx>
        <c:axId val="228209040"/>
        <c:scaling>
          <c:orientation val="minMax"/>
        </c:scaling>
        <c:delete val="0"/>
        <c:axPos val="b"/>
        <c:numFmt formatCode="General" sourceLinked="1"/>
        <c:majorTickMark val="none"/>
        <c:minorTickMark val="none"/>
        <c:tickLblPos val="nextTo"/>
        <c:txPr>
          <a:bodyPr rot="0" vert="horz"/>
          <a:lstStyle/>
          <a:p>
            <a:pPr>
              <a:defRPr sz="1100" b="1" baseline="0">
                <a:solidFill>
                  <a:srgbClr val="FFFF00"/>
                </a:solidFill>
                <a:effectLst>
                  <a:outerShdw blurRad="38100" dist="38100" dir="2700000" algn="tl">
                    <a:srgbClr val="000000">
                      <a:alpha val="43137"/>
                    </a:srgbClr>
                  </a:outerShdw>
                </a:effectLst>
              </a:defRPr>
            </a:pPr>
            <a:endParaRPr lang="ru-RU"/>
          </a:p>
        </c:txPr>
        <c:crossAx val="228209432"/>
        <c:crosses val="autoZero"/>
        <c:auto val="1"/>
        <c:lblAlgn val="ctr"/>
        <c:lblOffset val="100"/>
        <c:noMultiLvlLbl val="0"/>
      </c:catAx>
      <c:valAx>
        <c:axId val="228209432"/>
        <c:scaling>
          <c:orientation val="minMax"/>
        </c:scaling>
        <c:delete val="1"/>
        <c:axPos val="l"/>
        <c:numFmt formatCode="#\ ##0.0" sourceLinked="1"/>
        <c:majorTickMark val="none"/>
        <c:minorTickMark val="none"/>
        <c:tickLblPos val="nextTo"/>
        <c:crossAx val="228209040"/>
        <c:crosses val="autoZero"/>
        <c:crossBetween val="between"/>
      </c:valAx>
    </c:plotArea>
    <c:legend>
      <c:legendPos val="b"/>
      <c:layout>
        <c:manualLayout>
          <c:xMode val="edge"/>
          <c:yMode val="edge"/>
          <c:x val="0.50535398027670109"/>
          <c:y val="0"/>
          <c:w val="0.44711433206767881"/>
          <c:h val="0.14878870240697731"/>
        </c:manualLayout>
      </c:layout>
      <c:overlay val="0"/>
      <c:txPr>
        <a:bodyPr/>
        <a:lstStyle/>
        <a:p>
          <a:pPr>
            <a:defRPr sz="1100"/>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8.0170830692014625E-2"/>
          <c:y val="0.14566317160987982"/>
          <c:w val="0.90172660554056083"/>
          <c:h val="0.70831809642881483"/>
        </c:manualLayout>
      </c:layout>
      <c:bar3DChart>
        <c:barDir val="col"/>
        <c:grouping val="clustered"/>
        <c:varyColors val="0"/>
        <c:ser>
          <c:idx val="0"/>
          <c:order val="0"/>
          <c:tx>
            <c:strRef>
              <c:f>Лист1!$B$1</c:f>
              <c:strCache>
                <c:ptCount val="1"/>
                <c:pt idx="0">
                  <c:v>РАСХОДЫ (исполнение)</c:v>
                </c:pt>
              </c:strCache>
            </c:strRef>
          </c:tx>
          <c:spPr>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2700000" scaled="1"/>
              <a:tileRect/>
            </a:gradFill>
            <a:scene3d>
              <a:camera prst="orthographicFront"/>
              <a:lightRig rig="brightRoom" dir="tl">
                <a:rot lat="0" lon="0" rev="3600000"/>
              </a:lightRig>
            </a:scene3d>
            <a:sp3d prstMaterial="flat">
              <a:bevelT w="120650" h="63500" prst="angle"/>
              <a:contourClr>
                <a:srgbClr val="000000"/>
              </a:contourClr>
            </a:sp3d>
          </c:spPr>
          <c:invertIfNegative val="0"/>
          <c:dLbls>
            <c:dLbl>
              <c:idx val="0"/>
              <c:layout>
                <c:manualLayout>
                  <c:x val="0"/>
                  <c:y val="-4.39900800072133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4D65-43D0-A20A-9B7F5615F52C}"/>
                </c:ext>
                <c:ext xmlns:c15="http://schemas.microsoft.com/office/drawing/2012/chart" uri="{CE6537A1-D6FC-4f65-9D91-7224C49458BB}">
                  <c15:layout/>
                </c:ext>
              </c:extLst>
            </c:dLbl>
            <c:dLbl>
              <c:idx val="1"/>
              <c:layout>
                <c:manualLayout>
                  <c:x val="-1.5895598991617792E-2"/>
                  <c:y val="-4.068810094758664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4D65-43D0-A20A-9B7F5615F52C}"/>
                </c:ext>
                <c:ext xmlns:c15="http://schemas.microsoft.com/office/drawing/2012/chart" uri="{CE6537A1-D6FC-4f65-9D91-7224C49458BB}">
                  <c15:layout/>
                </c:ext>
              </c:extLst>
            </c:dLbl>
            <c:dLbl>
              <c:idx val="2"/>
              <c:layout>
                <c:manualLayout>
                  <c:x val="-4.522289546175836E-3"/>
                  <c:y val="-3.322899710016118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4D65-43D0-A20A-9B7F5615F52C}"/>
                </c:ext>
                <c:ext xmlns:c15="http://schemas.microsoft.com/office/drawing/2012/chart" uri="{CE6537A1-D6FC-4f65-9D91-7224C49458BB}">
                  <c15:layout/>
                </c:ext>
              </c:extLst>
            </c:dLbl>
            <c:dLbl>
              <c:idx val="3"/>
              <c:layout>
                <c:manualLayout>
                  <c:x val="3.1712933363798154E-3"/>
                  <c:y val="-2.085920622724164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4D65-43D0-A20A-9B7F5615F52C}"/>
                </c:ext>
                <c:ext xmlns:c15="http://schemas.microsoft.com/office/drawing/2012/chart" uri="{CE6537A1-D6FC-4f65-9D91-7224C49458BB}"/>
              </c:extLst>
            </c:dLbl>
            <c:dLbl>
              <c:idx val="4"/>
              <c:layout>
                <c:manualLayout>
                  <c:x val="-1.2059438789801973E-2"/>
                  <c:y val="-2.556076700012398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4D65-43D0-A20A-9B7F5615F52C}"/>
                </c:ext>
                <c:ext xmlns:c15="http://schemas.microsoft.com/office/drawing/2012/chart" uri="{CE6537A1-D6FC-4f65-9D91-7224C49458BB}"/>
              </c:extLst>
            </c:dLbl>
            <c:spPr>
              <a:noFill/>
              <a:ln>
                <a:noFill/>
              </a:ln>
              <a:effectLst/>
            </c:spPr>
            <c:txPr>
              <a:bodyPr/>
              <a:lstStyle/>
              <a:p>
                <a:pPr>
                  <a:defRPr sz="1200" b="1" i="0" baseline="0">
                    <a:solidFill>
                      <a:srgbClr val="00FFCC"/>
                    </a:solidFill>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Лист1!$A$2:$A$4</c:f>
              <c:strCache>
                <c:ptCount val="3"/>
                <c:pt idx="0">
                  <c:v>2020 год</c:v>
                </c:pt>
                <c:pt idx="1">
                  <c:v>2021 год</c:v>
                </c:pt>
                <c:pt idx="2">
                  <c:v>2022 год</c:v>
                </c:pt>
              </c:strCache>
            </c:strRef>
          </c:cat>
          <c:val>
            <c:numRef>
              <c:f>Лист1!$B$2:$B$4</c:f>
              <c:numCache>
                <c:formatCode>#\ ##0.0</c:formatCode>
                <c:ptCount val="3"/>
                <c:pt idx="0">
                  <c:v>138072.5</c:v>
                </c:pt>
                <c:pt idx="1">
                  <c:v>17478</c:v>
                </c:pt>
                <c:pt idx="2">
                  <c:v>185775</c:v>
                </c:pt>
              </c:numCache>
            </c:numRef>
          </c:val>
          <c:extLst xmlns:c16r2="http://schemas.microsoft.com/office/drawing/2015/06/chart">
            <c:ext xmlns:c16="http://schemas.microsoft.com/office/drawing/2014/chart" uri="{C3380CC4-5D6E-409C-BE32-E72D297353CC}">
              <c16:uniqueId val="{00000005-4D65-43D0-A20A-9B7F5615F52C}"/>
            </c:ext>
          </c:extLst>
        </c:ser>
        <c:dLbls>
          <c:showLegendKey val="0"/>
          <c:showVal val="1"/>
          <c:showCatName val="0"/>
          <c:showSerName val="0"/>
          <c:showPercent val="0"/>
          <c:showBubbleSize val="0"/>
        </c:dLbls>
        <c:gapWidth val="75"/>
        <c:shape val="cylinder"/>
        <c:axId val="375301856"/>
        <c:axId val="375302248"/>
        <c:axId val="0"/>
      </c:bar3DChart>
      <c:catAx>
        <c:axId val="375301856"/>
        <c:scaling>
          <c:orientation val="minMax"/>
        </c:scaling>
        <c:delete val="0"/>
        <c:axPos val="b"/>
        <c:numFmt formatCode="General" sourceLinked="1"/>
        <c:majorTickMark val="none"/>
        <c:minorTickMark val="none"/>
        <c:tickLblPos val="nextTo"/>
        <c:txPr>
          <a:bodyPr rot="0" vert="horz"/>
          <a:lstStyle/>
          <a:p>
            <a:pPr>
              <a:defRPr sz="1100" b="1" baseline="0">
                <a:solidFill>
                  <a:srgbClr val="FFFF00"/>
                </a:solidFill>
                <a:effectLst>
                  <a:outerShdw blurRad="38100" dist="38100" dir="2700000" algn="tl">
                    <a:srgbClr val="000000">
                      <a:alpha val="43137"/>
                    </a:srgbClr>
                  </a:outerShdw>
                </a:effectLst>
              </a:defRPr>
            </a:pPr>
            <a:endParaRPr lang="ru-RU"/>
          </a:p>
        </c:txPr>
        <c:crossAx val="375302248"/>
        <c:crosses val="autoZero"/>
        <c:auto val="1"/>
        <c:lblAlgn val="ctr"/>
        <c:lblOffset val="100"/>
        <c:noMultiLvlLbl val="0"/>
      </c:catAx>
      <c:valAx>
        <c:axId val="375302248"/>
        <c:scaling>
          <c:orientation val="minMax"/>
        </c:scaling>
        <c:delete val="1"/>
        <c:axPos val="l"/>
        <c:numFmt formatCode="#\ ##0.0" sourceLinked="1"/>
        <c:majorTickMark val="none"/>
        <c:minorTickMark val="none"/>
        <c:tickLblPos val="nextTo"/>
        <c:crossAx val="375301856"/>
        <c:crosses val="autoZero"/>
        <c:crossBetween val="between"/>
      </c:valAx>
    </c:plotArea>
    <c:legend>
      <c:legendPos val="b"/>
      <c:layout>
        <c:manualLayout>
          <c:xMode val="edge"/>
          <c:yMode val="edge"/>
          <c:x val="0.30322274442888764"/>
          <c:y val="4.3834007883290962E-2"/>
          <c:w val="0.43673966781468743"/>
          <c:h val="0.14878870240697731"/>
        </c:manualLayout>
      </c:layout>
      <c:overlay val="0"/>
      <c:txPr>
        <a:bodyPr/>
        <a:lstStyle/>
        <a:p>
          <a:pPr>
            <a:defRPr sz="1000" b="1">
              <a:effectLst>
                <a:outerShdw blurRad="38100" dist="38100" dir="2700000" algn="tl">
                  <a:srgbClr val="000000">
                    <a:alpha val="43137"/>
                  </a:srgbClr>
                </a:outerShdw>
              </a:effectLst>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8.0170830692014625E-2"/>
          <c:y val="0.14566317160987982"/>
          <c:w val="0.90172660554056083"/>
          <c:h val="0.70831809642881483"/>
        </c:manualLayout>
      </c:layout>
      <c:bar3DChart>
        <c:barDir val="col"/>
        <c:grouping val="clustered"/>
        <c:varyColors val="0"/>
        <c:ser>
          <c:idx val="0"/>
          <c:order val="0"/>
          <c:tx>
            <c:strRef>
              <c:f>Лист1!$B$1</c:f>
              <c:strCache>
                <c:ptCount val="1"/>
                <c:pt idx="0">
                  <c:v>РАСХОДЫ (исполнение)</c:v>
                </c:pt>
              </c:strCache>
            </c:strRef>
          </c:tx>
          <c:spPr>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2700000" scaled="1"/>
              <a:tileRect/>
            </a:gradFill>
            <a:scene3d>
              <a:camera prst="orthographicFront"/>
              <a:lightRig rig="brightRoom" dir="tl">
                <a:rot lat="0" lon="0" rev="3600000"/>
              </a:lightRig>
            </a:scene3d>
            <a:sp3d prstMaterial="flat">
              <a:bevelT w="120650" h="63500" prst="angle"/>
              <a:contourClr>
                <a:srgbClr val="000000"/>
              </a:contourClr>
            </a:sp3d>
          </c:spPr>
          <c:invertIfNegative val="0"/>
          <c:dLbls>
            <c:dLbl>
              <c:idx val="0"/>
              <c:layout>
                <c:manualLayout>
                  <c:x val="0"/>
                  <c:y val="-4.39900800072133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5CDC-4BD6-9E2D-6404E7A342BD}"/>
                </c:ext>
                <c:ext xmlns:c15="http://schemas.microsoft.com/office/drawing/2012/chart" uri="{CE6537A1-D6FC-4f65-9D91-7224C49458BB}">
                  <c15:layout/>
                </c:ext>
              </c:extLst>
            </c:dLbl>
            <c:dLbl>
              <c:idx val="1"/>
              <c:layout>
                <c:manualLayout>
                  <c:x val="-1.5895598991617792E-2"/>
                  <c:y val="-4.068810094758664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5CDC-4BD6-9E2D-6404E7A342BD}"/>
                </c:ext>
                <c:ext xmlns:c15="http://schemas.microsoft.com/office/drawing/2012/chart" uri="{CE6537A1-D6FC-4f65-9D91-7224C49458BB}">
                  <c15:layout/>
                </c:ext>
              </c:extLst>
            </c:dLbl>
            <c:dLbl>
              <c:idx val="2"/>
              <c:layout>
                <c:manualLayout>
                  <c:x val="-4.522289546175836E-3"/>
                  <c:y val="-3.322899710016118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5CDC-4BD6-9E2D-6404E7A342BD}"/>
                </c:ext>
                <c:ext xmlns:c15="http://schemas.microsoft.com/office/drawing/2012/chart" uri="{CE6537A1-D6FC-4f65-9D91-7224C49458BB}">
                  <c15:layout/>
                </c:ext>
              </c:extLst>
            </c:dLbl>
            <c:dLbl>
              <c:idx val="3"/>
              <c:layout>
                <c:manualLayout>
                  <c:x val="3.1712933363798154E-3"/>
                  <c:y val="-2.085920622724164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5CDC-4BD6-9E2D-6404E7A342BD}"/>
                </c:ext>
                <c:ext xmlns:c15="http://schemas.microsoft.com/office/drawing/2012/chart" uri="{CE6537A1-D6FC-4f65-9D91-7224C49458BB}"/>
              </c:extLst>
            </c:dLbl>
            <c:dLbl>
              <c:idx val="4"/>
              <c:layout>
                <c:manualLayout>
                  <c:x val="-1.2059438789801973E-2"/>
                  <c:y val="-2.556076700012398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5CDC-4BD6-9E2D-6404E7A342BD}"/>
                </c:ext>
                <c:ext xmlns:c15="http://schemas.microsoft.com/office/drawing/2012/chart" uri="{CE6537A1-D6FC-4f65-9D91-7224C49458BB}"/>
              </c:extLst>
            </c:dLbl>
            <c:spPr>
              <a:noFill/>
              <a:ln>
                <a:noFill/>
              </a:ln>
              <a:effectLst/>
            </c:spPr>
            <c:txPr>
              <a:bodyPr/>
              <a:lstStyle/>
              <a:p>
                <a:pPr>
                  <a:defRPr sz="1200" b="1" i="0" baseline="0">
                    <a:solidFill>
                      <a:srgbClr val="00FFCC"/>
                    </a:solidFill>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Лист1!$A$2:$A$4</c:f>
              <c:strCache>
                <c:ptCount val="3"/>
                <c:pt idx="0">
                  <c:v>2020 год</c:v>
                </c:pt>
                <c:pt idx="1">
                  <c:v>2021 год</c:v>
                </c:pt>
                <c:pt idx="2">
                  <c:v>2022 год</c:v>
                </c:pt>
              </c:strCache>
            </c:strRef>
          </c:cat>
          <c:val>
            <c:numRef>
              <c:f>Лист1!$B$2:$B$4</c:f>
              <c:numCache>
                <c:formatCode>General</c:formatCode>
                <c:ptCount val="3"/>
                <c:pt idx="0">
                  <c:v>2859.1</c:v>
                </c:pt>
                <c:pt idx="1">
                  <c:v>0</c:v>
                </c:pt>
                <c:pt idx="2">
                  <c:v>968</c:v>
                </c:pt>
              </c:numCache>
            </c:numRef>
          </c:val>
          <c:extLst xmlns:c16r2="http://schemas.microsoft.com/office/drawing/2015/06/chart">
            <c:ext xmlns:c16="http://schemas.microsoft.com/office/drawing/2014/chart" uri="{C3380CC4-5D6E-409C-BE32-E72D297353CC}">
              <c16:uniqueId val="{00000005-5CDC-4BD6-9E2D-6404E7A342BD}"/>
            </c:ext>
          </c:extLst>
        </c:ser>
        <c:dLbls>
          <c:showLegendKey val="0"/>
          <c:showVal val="1"/>
          <c:showCatName val="0"/>
          <c:showSerName val="0"/>
          <c:showPercent val="0"/>
          <c:showBubbleSize val="0"/>
        </c:dLbls>
        <c:gapWidth val="75"/>
        <c:shape val="cylinder"/>
        <c:axId val="352688928"/>
        <c:axId val="352689320"/>
        <c:axId val="0"/>
      </c:bar3DChart>
      <c:catAx>
        <c:axId val="352688928"/>
        <c:scaling>
          <c:orientation val="minMax"/>
        </c:scaling>
        <c:delete val="0"/>
        <c:axPos val="b"/>
        <c:numFmt formatCode="General" sourceLinked="1"/>
        <c:majorTickMark val="none"/>
        <c:minorTickMark val="none"/>
        <c:tickLblPos val="nextTo"/>
        <c:txPr>
          <a:bodyPr rot="0" vert="horz"/>
          <a:lstStyle/>
          <a:p>
            <a:pPr>
              <a:defRPr sz="1100" b="1" baseline="0">
                <a:solidFill>
                  <a:srgbClr val="FFFF00"/>
                </a:solidFill>
                <a:effectLst>
                  <a:outerShdw blurRad="38100" dist="38100" dir="2700000" algn="tl">
                    <a:srgbClr val="000000">
                      <a:alpha val="43137"/>
                    </a:srgbClr>
                  </a:outerShdw>
                </a:effectLst>
              </a:defRPr>
            </a:pPr>
            <a:endParaRPr lang="ru-RU"/>
          </a:p>
        </c:txPr>
        <c:crossAx val="352689320"/>
        <c:crosses val="autoZero"/>
        <c:auto val="1"/>
        <c:lblAlgn val="ctr"/>
        <c:lblOffset val="100"/>
        <c:noMultiLvlLbl val="0"/>
      </c:catAx>
      <c:valAx>
        <c:axId val="352689320"/>
        <c:scaling>
          <c:orientation val="minMax"/>
        </c:scaling>
        <c:delete val="1"/>
        <c:axPos val="l"/>
        <c:numFmt formatCode="General" sourceLinked="1"/>
        <c:majorTickMark val="none"/>
        <c:minorTickMark val="none"/>
        <c:tickLblPos val="nextTo"/>
        <c:crossAx val="352688928"/>
        <c:crosses val="autoZero"/>
        <c:crossBetween val="between"/>
      </c:valAx>
    </c:plotArea>
    <c:legend>
      <c:legendPos val="b"/>
      <c:layout>
        <c:manualLayout>
          <c:xMode val="edge"/>
          <c:yMode val="edge"/>
          <c:x val="0"/>
          <c:y val="1.8717076720390501E-3"/>
          <c:w val="0.43673966781468743"/>
          <c:h val="0.30561501694030691"/>
        </c:manualLayout>
      </c:layout>
      <c:overlay val="0"/>
      <c:txPr>
        <a:bodyPr/>
        <a:lstStyle/>
        <a:p>
          <a:pPr>
            <a:defRPr sz="1100" b="1">
              <a:effectLst>
                <a:outerShdw blurRad="38100" dist="38100" dir="2700000" algn="tl">
                  <a:srgbClr val="000000">
                    <a:alpha val="43137"/>
                  </a:srgbClr>
                </a:outerShdw>
              </a:effectLst>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8.0170830692014625E-2"/>
          <c:y val="0.14566317160987982"/>
          <c:w val="0.90172660554056083"/>
          <c:h val="0.70831809642881483"/>
        </c:manualLayout>
      </c:layout>
      <c:bar3DChart>
        <c:barDir val="col"/>
        <c:grouping val="clustered"/>
        <c:varyColors val="0"/>
        <c:ser>
          <c:idx val="0"/>
          <c:order val="0"/>
          <c:tx>
            <c:strRef>
              <c:f>Лист1!$B$1</c:f>
              <c:strCache>
                <c:ptCount val="1"/>
                <c:pt idx="0">
                  <c:v>РАСХОДЫ (исполнение)</c:v>
                </c:pt>
              </c:strCache>
            </c:strRef>
          </c:tx>
          <c:spPr>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2700000" scaled="1"/>
              <a:tileRect/>
            </a:gradFill>
            <a:scene3d>
              <a:camera prst="orthographicFront"/>
              <a:lightRig rig="brightRoom" dir="tl">
                <a:rot lat="0" lon="0" rev="3600000"/>
              </a:lightRig>
            </a:scene3d>
            <a:sp3d prstMaterial="flat">
              <a:bevelT w="120650" h="63500" prst="angle"/>
              <a:contourClr>
                <a:srgbClr val="000000"/>
              </a:contourClr>
            </a:sp3d>
          </c:spPr>
          <c:invertIfNegative val="0"/>
          <c:dLbls>
            <c:dLbl>
              <c:idx val="0"/>
              <c:layout>
                <c:manualLayout>
                  <c:x val="0"/>
                  <c:y val="-4.39900800072133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5CDC-4BD6-9E2D-6404E7A342BD}"/>
                </c:ext>
                <c:ext xmlns:c15="http://schemas.microsoft.com/office/drawing/2012/chart" uri="{CE6537A1-D6FC-4f65-9D91-7224C49458BB}">
                  <c15:layout/>
                </c:ext>
              </c:extLst>
            </c:dLbl>
            <c:dLbl>
              <c:idx val="1"/>
              <c:layout>
                <c:manualLayout>
                  <c:x val="-1.5895598991617792E-2"/>
                  <c:y val="-4.068810094758664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5CDC-4BD6-9E2D-6404E7A342BD}"/>
                </c:ext>
                <c:ext xmlns:c15="http://schemas.microsoft.com/office/drawing/2012/chart" uri="{CE6537A1-D6FC-4f65-9D91-7224C49458BB}">
                  <c15:layout/>
                </c:ext>
              </c:extLst>
            </c:dLbl>
            <c:dLbl>
              <c:idx val="2"/>
              <c:layout>
                <c:manualLayout>
                  <c:x val="-4.522289546175836E-3"/>
                  <c:y val="-3.322899710016118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5CDC-4BD6-9E2D-6404E7A342BD}"/>
                </c:ext>
                <c:ext xmlns:c15="http://schemas.microsoft.com/office/drawing/2012/chart" uri="{CE6537A1-D6FC-4f65-9D91-7224C49458BB}">
                  <c15:layout/>
                </c:ext>
              </c:extLst>
            </c:dLbl>
            <c:dLbl>
              <c:idx val="3"/>
              <c:layout>
                <c:manualLayout>
                  <c:x val="3.1712933363798154E-3"/>
                  <c:y val="-2.085920622724164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5CDC-4BD6-9E2D-6404E7A342BD}"/>
                </c:ext>
                <c:ext xmlns:c15="http://schemas.microsoft.com/office/drawing/2012/chart" uri="{CE6537A1-D6FC-4f65-9D91-7224C49458BB}"/>
              </c:extLst>
            </c:dLbl>
            <c:dLbl>
              <c:idx val="4"/>
              <c:layout>
                <c:manualLayout>
                  <c:x val="-1.2059438789801973E-2"/>
                  <c:y val="-2.556076700012398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5CDC-4BD6-9E2D-6404E7A342BD}"/>
                </c:ext>
                <c:ext xmlns:c15="http://schemas.microsoft.com/office/drawing/2012/chart" uri="{CE6537A1-D6FC-4f65-9D91-7224C49458BB}"/>
              </c:extLst>
            </c:dLbl>
            <c:spPr>
              <a:noFill/>
              <a:ln>
                <a:noFill/>
              </a:ln>
              <a:effectLst/>
            </c:spPr>
            <c:txPr>
              <a:bodyPr/>
              <a:lstStyle/>
              <a:p>
                <a:pPr>
                  <a:defRPr sz="1200" b="1" i="0" baseline="0">
                    <a:solidFill>
                      <a:srgbClr val="00FFCC"/>
                    </a:solidFill>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Лист1!$A$2:$A$4</c:f>
              <c:strCache>
                <c:ptCount val="3"/>
                <c:pt idx="0">
                  <c:v>2020 год</c:v>
                </c:pt>
                <c:pt idx="1">
                  <c:v>2021 год</c:v>
                </c:pt>
                <c:pt idx="2">
                  <c:v>2022 год</c:v>
                </c:pt>
              </c:strCache>
            </c:strRef>
          </c:cat>
          <c:val>
            <c:numRef>
              <c:f>Лист1!$B$2:$B$4</c:f>
              <c:numCache>
                <c:formatCode>General</c:formatCode>
                <c:ptCount val="3"/>
                <c:pt idx="0">
                  <c:v>315.8</c:v>
                </c:pt>
                <c:pt idx="1">
                  <c:v>0</c:v>
                </c:pt>
                <c:pt idx="2">
                  <c:v>7039</c:v>
                </c:pt>
              </c:numCache>
            </c:numRef>
          </c:val>
          <c:extLst xmlns:c16r2="http://schemas.microsoft.com/office/drawing/2015/06/chart">
            <c:ext xmlns:c16="http://schemas.microsoft.com/office/drawing/2014/chart" uri="{C3380CC4-5D6E-409C-BE32-E72D297353CC}">
              <c16:uniqueId val="{00000005-5CDC-4BD6-9E2D-6404E7A342BD}"/>
            </c:ext>
          </c:extLst>
        </c:ser>
        <c:dLbls>
          <c:showLegendKey val="0"/>
          <c:showVal val="1"/>
          <c:showCatName val="0"/>
          <c:showSerName val="0"/>
          <c:showPercent val="0"/>
          <c:showBubbleSize val="0"/>
        </c:dLbls>
        <c:gapWidth val="75"/>
        <c:shape val="cylinder"/>
        <c:axId val="7364640"/>
        <c:axId val="97153520"/>
        <c:axId val="0"/>
      </c:bar3DChart>
      <c:catAx>
        <c:axId val="7364640"/>
        <c:scaling>
          <c:orientation val="minMax"/>
        </c:scaling>
        <c:delete val="0"/>
        <c:axPos val="b"/>
        <c:numFmt formatCode="General" sourceLinked="1"/>
        <c:majorTickMark val="none"/>
        <c:minorTickMark val="none"/>
        <c:tickLblPos val="nextTo"/>
        <c:txPr>
          <a:bodyPr rot="0" vert="horz"/>
          <a:lstStyle/>
          <a:p>
            <a:pPr>
              <a:defRPr sz="1100" b="1" baseline="0">
                <a:solidFill>
                  <a:srgbClr val="FFFF00"/>
                </a:solidFill>
                <a:effectLst>
                  <a:outerShdw blurRad="38100" dist="38100" dir="2700000" algn="tl">
                    <a:srgbClr val="000000">
                      <a:alpha val="43137"/>
                    </a:srgbClr>
                  </a:outerShdw>
                </a:effectLst>
              </a:defRPr>
            </a:pPr>
            <a:endParaRPr lang="ru-RU"/>
          </a:p>
        </c:txPr>
        <c:crossAx val="97153520"/>
        <c:crosses val="autoZero"/>
        <c:auto val="1"/>
        <c:lblAlgn val="ctr"/>
        <c:lblOffset val="100"/>
        <c:noMultiLvlLbl val="0"/>
      </c:catAx>
      <c:valAx>
        <c:axId val="97153520"/>
        <c:scaling>
          <c:orientation val="minMax"/>
        </c:scaling>
        <c:delete val="1"/>
        <c:axPos val="l"/>
        <c:numFmt formatCode="General" sourceLinked="1"/>
        <c:majorTickMark val="none"/>
        <c:minorTickMark val="none"/>
        <c:tickLblPos val="nextTo"/>
        <c:crossAx val="7364640"/>
        <c:crosses val="autoZero"/>
        <c:crossBetween val="between"/>
      </c:valAx>
    </c:plotArea>
    <c:legend>
      <c:legendPos val="b"/>
      <c:layout>
        <c:manualLayout>
          <c:xMode val="edge"/>
          <c:yMode val="edge"/>
          <c:x val="0"/>
          <c:y val="4.9940339204384825E-3"/>
          <c:w val="0.41564552576264796"/>
          <c:h val="0.2319257677160376"/>
        </c:manualLayout>
      </c:layout>
      <c:overlay val="0"/>
      <c:txPr>
        <a:bodyPr/>
        <a:lstStyle/>
        <a:p>
          <a:pPr>
            <a:defRPr sz="1100" b="1">
              <a:effectLst>
                <a:outerShdw blurRad="38100" dist="38100" dir="2700000" algn="tl">
                  <a:srgbClr val="000000">
                    <a:alpha val="43137"/>
                  </a:srgbClr>
                </a:outerShdw>
              </a:effectLst>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depthPercent val="110"/>
      <c:rAngAx val="1"/>
    </c:view3D>
    <c:floor>
      <c:thickness val="0"/>
    </c:floor>
    <c:sideWall>
      <c:thickness val="0"/>
    </c:sideWall>
    <c:backWall>
      <c:thickness val="0"/>
    </c:backWall>
    <c:plotArea>
      <c:layout>
        <c:manualLayout>
          <c:layoutTarget val="inner"/>
          <c:xMode val="edge"/>
          <c:yMode val="edge"/>
          <c:x val="0.10706350385604207"/>
          <c:y val="5.1864422471577229E-2"/>
          <c:w val="0.69245264545767182"/>
          <c:h val="0.69106377069214542"/>
        </c:manualLayout>
      </c:layout>
      <c:bar3DChart>
        <c:barDir val="col"/>
        <c:grouping val="stacked"/>
        <c:varyColors val="0"/>
        <c:ser>
          <c:idx val="0"/>
          <c:order val="0"/>
          <c:tx>
            <c:strRef>
              <c:f>Лист1!$B$1</c:f>
              <c:strCache>
                <c:ptCount val="1"/>
                <c:pt idx="0">
                  <c:v>Налоговые доходы</c:v>
                </c:pt>
              </c:strCache>
            </c:strRef>
          </c:tx>
          <c:spPr>
            <a:pattFill prst="dkHorz">
              <a:fgClr>
                <a:srgbClr val="00CC00"/>
              </a:fgClr>
              <a:bgClr>
                <a:schemeClr val="bg1"/>
              </a:bgClr>
            </a:pattFill>
            <a:ln w="12700"/>
            <a:scene3d>
              <a:camera prst="orthographicFront"/>
              <a:lightRig rig="threePt" dir="t">
                <a:rot lat="0" lon="0" rev="1200000"/>
              </a:lightRig>
            </a:scene3d>
            <a:sp3d>
              <a:bevelT w="63500" h="25400"/>
            </a:sp3d>
          </c:spPr>
          <c:invertIfNegative val="0"/>
          <c:dLbls>
            <c:dLbl>
              <c:idx val="0"/>
              <c:layout>
                <c:manualLayout>
                  <c:x val="9.7982940167141951E-3"/>
                  <c:y val="9.553317378315993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EB7F-4BBD-9E9A-D7E8D9686567}"/>
                </c:ext>
                <c:ext xmlns:c15="http://schemas.microsoft.com/office/drawing/2012/chart" uri="{CE6537A1-D6FC-4f65-9D91-7224C49458BB}">
                  <c15:layout/>
                </c:ext>
              </c:extLst>
            </c:dLbl>
            <c:dLbl>
              <c:idx val="1"/>
              <c:layout>
                <c:manualLayout>
                  <c:x val="9.7982940167141951E-3"/>
                  <c:y val="9.063402677480286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EB7F-4BBD-9E9A-D7E8D9686567}"/>
                </c:ext>
                <c:ext xmlns:c15="http://schemas.microsoft.com/office/drawing/2012/chart" uri="{CE6537A1-D6FC-4f65-9D91-7224C49458BB}">
                  <c15:layout/>
                </c:ext>
              </c:extLst>
            </c:dLbl>
            <c:spPr>
              <a:noFill/>
              <a:ln>
                <a:noFill/>
              </a:ln>
              <a:effectLst/>
            </c:spPr>
            <c:txPr>
              <a:bodyPr/>
              <a:lstStyle/>
              <a:p>
                <a:pPr>
                  <a:defRPr b="1">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Лист1!$A$2:$A$4</c:f>
              <c:strCache>
                <c:ptCount val="3"/>
                <c:pt idx="0">
                  <c:v> 2020 год</c:v>
                </c:pt>
                <c:pt idx="1">
                  <c:v> 2021 год</c:v>
                </c:pt>
                <c:pt idx="2">
                  <c:v> 2022 год</c:v>
                </c:pt>
              </c:strCache>
            </c:strRef>
          </c:cat>
          <c:val>
            <c:numRef>
              <c:f>Лист1!$B$2:$B$4</c:f>
              <c:numCache>
                <c:formatCode>General</c:formatCode>
                <c:ptCount val="3"/>
                <c:pt idx="0">
                  <c:v>61564</c:v>
                </c:pt>
                <c:pt idx="1">
                  <c:v>64368</c:v>
                </c:pt>
                <c:pt idx="2">
                  <c:v>70852</c:v>
                </c:pt>
              </c:numCache>
            </c:numRef>
          </c:val>
          <c:extLst xmlns:c16r2="http://schemas.microsoft.com/office/drawing/2015/06/chart">
            <c:ext xmlns:c16="http://schemas.microsoft.com/office/drawing/2014/chart" uri="{C3380CC4-5D6E-409C-BE32-E72D297353CC}">
              <c16:uniqueId val="{00000002-EB7F-4BBD-9E9A-D7E8D9686567}"/>
            </c:ext>
          </c:extLst>
        </c:ser>
        <c:ser>
          <c:idx val="1"/>
          <c:order val="1"/>
          <c:tx>
            <c:strRef>
              <c:f>Лист1!$C$1</c:f>
              <c:strCache>
                <c:ptCount val="1"/>
                <c:pt idx="0">
                  <c:v>Неналоговые доходы</c:v>
                </c:pt>
              </c:strCache>
            </c:strRef>
          </c:tx>
          <c:spPr>
            <a:pattFill prst="horzBrick">
              <a:fgClr>
                <a:srgbClr val="0070C0"/>
              </a:fgClr>
              <a:bgClr>
                <a:srgbClr val="FF6600"/>
              </a:bgClr>
            </a:pattFill>
            <a:ln>
              <a:solidFill>
                <a:srgbClr val="008080"/>
              </a:solidFill>
            </a:ln>
          </c:spPr>
          <c:invertIfNegative val="0"/>
          <c:dLbls>
            <c:dLbl>
              <c:idx val="0"/>
              <c:layout>
                <c:manualLayout>
                  <c:x val="6.5321960111427973E-3"/>
                  <c:y val="9.7982940167141951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EB7F-4BBD-9E9A-D7E8D9686567}"/>
                </c:ext>
                <c:ext xmlns:c15="http://schemas.microsoft.com/office/drawing/2012/chart" uri="{CE6537A1-D6FC-4f65-9D91-7224C49458BB}">
                  <c15:layout/>
                </c:ext>
              </c:extLst>
            </c:dLbl>
            <c:dLbl>
              <c:idx val="1"/>
              <c:layout>
                <c:manualLayout>
                  <c:x val="9.7982940167141951E-3"/>
                  <c:y val="7.3485276327321233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EB7F-4BBD-9E9A-D7E8D9686567}"/>
                </c:ext>
                <c:ext xmlns:c15="http://schemas.microsoft.com/office/drawing/2012/chart" uri="{CE6537A1-D6FC-4f65-9D91-7224C49458BB}">
                  <c15:layout/>
                </c:ext>
              </c:extLst>
            </c:dLbl>
            <c:dLbl>
              <c:idx val="2"/>
              <c:layout>
                <c:manualLayout>
                  <c:x val="8.7762177489879422E-3"/>
                  <c:y val="1.998851979409695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EB7F-4BBD-9E9A-D7E8D9686567}"/>
                </c:ext>
                <c:ext xmlns:c15="http://schemas.microsoft.com/office/drawing/2012/chart" uri="{CE6537A1-D6FC-4f65-9D91-7224C49458BB}">
                  <c15:layout/>
                </c:ext>
              </c:extLst>
            </c:dLbl>
            <c:spPr>
              <a:noFill/>
              <a:ln>
                <a:noFill/>
              </a:ln>
              <a:effectLst/>
            </c:spPr>
            <c:txPr>
              <a:bodyPr/>
              <a:lstStyle/>
              <a:p>
                <a:pPr>
                  <a:defRPr b="1">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Лист1!$A$2:$A$4</c:f>
              <c:strCache>
                <c:ptCount val="3"/>
                <c:pt idx="0">
                  <c:v> 2020 год</c:v>
                </c:pt>
                <c:pt idx="1">
                  <c:v> 2021 год</c:v>
                </c:pt>
                <c:pt idx="2">
                  <c:v> 2022 год</c:v>
                </c:pt>
              </c:strCache>
            </c:strRef>
          </c:cat>
          <c:val>
            <c:numRef>
              <c:f>Лист1!$C$2:$C$4</c:f>
              <c:numCache>
                <c:formatCode>General</c:formatCode>
                <c:ptCount val="3"/>
                <c:pt idx="0">
                  <c:v>8531</c:v>
                </c:pt>
                <c:pt idx="1">
                  <c:v>8855</c:v>
                </c:pt>
                <c:pt idx="2">
                  <c:v>25265</c:v>
                </c:pt>
              </c:numCache>
            </c:numRef>
          </c:val>
          <c:extLst xmlns:c16r2="http://schemas.microsoft.com/office/drawing/2015/06/chart">
            <c:ext xmlns:c16="http://schemas.microsoft.com/office/drawing/2014/chart" uri="{C3380CC4-5D6E-409C-BE32-E72D297353CC}">
              <c16:uniqueId val="{00000006-EB7F-4BBD-9E9A-D7E8D9686567}"/>
            </c:ext>
          </c:extLst>
        </c:ser>
        <c:dLbls>
          <c:showLegendKey val="0"/>
          <c:showVal val="0"/>
          <c:showCatName val="0"/>
          <c:showSerName val="0"/>
          <c:showPercent val="0"/>
          <c:showBubbleSize val="0"/>
        </c:dLbls>
        <c:gapWidth val="150"/>
        <c:shape val="box"/>
        <c:axId val="310916416"/>
        <c:axId val="317583120"/>
        <c:axId val="0"/>
      </c:bar3DChart>
      <c:catAx>
        <c:axId val="310916416"/>
        <c:scaling>
          <c:orientation val="minMax"/>
        </c:scaling>
        <c:delete val="0"/>
        <c:axPos val="b"/>
        <c:numFmt formatCode="General" sourceLinked="0"/>
        <c:majorTickMark val="out"/>
        <c:minorTickMark val="none"/>
        <c:tickLblPos val="nextTo"/>
        <c:txPr>
          <a:bodyPr/>
          <a:lstStyle/>
          <a:p>
            <a:pPr>
              <a:defRPr sz="1800">
                <a:solidFill>
                  <a:srgbClr val="FFFF00"/>
                </a:solidFill>
                <a:effectLst>
                  <a:outerShdw blurRad="38100" dist="38100" dir="2700000" algn="tl">
                    <a:srgbClr val="000000">
                      <a:alpha val="43137"/>
                    </a:srgbClr>
                  </a:outerShdw>
                </a:effectLst>
              </a:defRPr>
            </a:pPr>
            <a:endParaRPr lang="ru-RU"/>
          </a:p>
        </c:txPr>
        <c:crossAx val="317583120"/>
        <c:crosses val="autoZero"/>
        <c:auto val="1"/>
        <c:lblAlgn val="ctr"/>
        <c:lblOffset val="100"/>
        <c:noMultiLvlLbl val="0"/>
      </c:catAx>
      <c:valAx>
        <c:axId val="317583120"/>
        <c:scaling>
          <c:orientation val="minMax"/>
        </c:scaling>
        <c:delete val="0"/>
        <c:axPos val="l"/>
        <c:numFmt formatCode="General" sourceLinked="1"/>
        <c:majorTickMark val="out"/>
        <c:minorTickMark val="none"/>
        <c:tickLblPos val="nextTo"/>
        <c:txPr>
          <a:bodyPr/>
          <a:lstStyle/>
          <a:p>
            <a:pPr>
              <a:defRPr>
                <a:effectLst>
                  <a:outerShdw blurRad="38100" dist="38100" dir="2700000" algn="tl">
                    <a:srgbClr val="000000">
                      <a:alpha val="43137"/>
                    </a:srgbClr>
                  </a:outerShdw>
                </a:effectLst>
              </a:defRPr>
            </a:pPr>
            <a:endParaRPr lang="ru-RU"/>
          </a:p>
        </c:txPr>
        <c:crossAx val="310916416"/>
        <c:crosses val="autoZero"/>
        <c:crossBetween val="between"/>
      </c:valAx>
    </c:plotArea>
    <c:legend>
      <c:legendPos val="r"/>
      <c:layout>
        <c:manualLayout>
          <c:xMode val="edge"/>
          <c:yMode val="edge"/>
          <c:x val="2.8547571175908726E-2"/>
          <c:y val="0.8625715661222827"/>
          <c:w val="0.7205378032736296"/>
          <c:h val="0.11993340323991092"/>
        </c:manualLayout>
      </c:layout>
      <c:overlay val="0"/>
      <c:txPr>
        <a:bodyPr/>
        <a:lstStyle/>
        <a:p>
          <a:pPr>
            <a:defRPr sz="2000">
              <a:effectLst>
                <a:outerShdw blurRad="38100" dist="38100" dir="2700000" algn="tl">
                  <a:srgbClr val="000000">
                    <a:alpha val="43137"/>
                  </a:srgbClr>
                </a:outerShdw>
              </a:effectLst>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Утверждено</c:v>
                </c:pt>
              </c:strCache>
            </c:strRef>
          </c:tx>
          <c:spPr>
            <a:solidFill>
              <a:srgbClr val="00FF00"/>
            </a:solidFill>
          </c:spPr>
          <c:invertIfNegative val="0"/>
          <c:dLbls>
            <c:dLbl>
              <c:idx val="0"/>
              <c:layout>
                <c:manualLayout>
                  <c:x val="-6.9101142735212848E-3"/>
                  <c:y val="-6.310697471032884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F01D-49B3-8274-21A1B045E2CC}"/>
                </c:ext>
                <c:ext xmlns:c15="http://schemas.microsoft.com/office/drawing/2012/chart" uri="{CE6537A1-D6FC-4f65-9D91-7224C49458BB}">
                  <c15:layout/>
                </c:ext>
              </c:extLst>
            </c:dLbl>
            <c:dLbl>
              <c:idx val="1"/>
              <c:layout>
                <c:manualLayout>
                  <c:x val="-1.7429827486968752E-2"/>
                  <c:y val="-7.1604489260903388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F01D-49B3-8274-21A1B045E2CC}"/>
                </c:ext>
                <c:ext xmlns:c15="http://schemas.microsoft.com/office/drawing/2012/chart" uri="{CE6537A1-D6FC-4f65-9D91-7224C49458BB}">
                  <c15:layout/>
                </c:ext>
              </c:extLst>
            </c:dLbl>
            <c:dLbl>
              <c:idx val="2"/>
              <c:layout>
                <c:manualLayout>
                  <c:x val="-1.5903461019155522E-2"/>
                  <c:y val="-1.738479634451304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F01D-49B3-8274-21A1B045E2CC}"/>
                </c:ext>
                <c:ext xmlns:c15="http://schemas.microsoft.com/office/drawing/2012/chart" uri="{CE6537A1-D6FC-4f65-9D91-7224C49458BB}">
                  <c15:layout/>
                </c:ext>
              </c:extLst>
            </c:dLbl>
            <c:dLbl>
              <c:idx val="3"/>
              <c:layout>
                <c:manualLayout>
                  <c:x val="1.423263887021088E-3"/>
                  <c:y val="-2.936919304095183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F01D-49B3-8274-21A1B045E2CC}"/>
                </c:ext>
                <c:ext xmlns:c15="http://schemas.microsoft.com/office/drawing/2012/chart" uri="{CE6537A1-D6FC-4f65-9D91-7224C49458BB}">
                  <c15:layout/>
                </c:ext>
              </c:extLst>
            </c:dLbl>
            <c:dLbl>
              <c:idx val="4"/>
              <c:layout>
                <c:manualLayout>
                  <c:x val="-1.423263887021088E-3"/>
                  <c:y val="-3.737897296121155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F01D-49B3-8274-21A1B045E2CC}"/>
                </c:ext>
                <c:ext xmlns:c15="http://schemas.microsoft.com/office/drawing/2012/chart" uri="{CE6537A1-D6FC-4f65-9D91-7224C49458BB}">
                  <c15:layout/>
                </c:ext>
              </c:extLst>
            </c:dLbl>
            <c:spPr>
              <a:noFill/>
              <a:ln>
                <a:noFill/>
              </a:ln>
              <a:effectLst/>
            </c:spPr>
            <c:txPr>
              <a:bodyPr/>
              <a:lstStyle/>
              <a:p>
                <a:pPr>
                  <a:defRPr sz="1400" b="1">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Лист1!$A$2:$A$7</c:f>
              <c:strCache>
                <c:ptCount val="6"/>
                <c:pt idx="0">
                  <c:v>НАЛОГОВЫЕ ДОХОДЫ ВСЕГО</c:v>
                </c:pt>
                <c:pt idx="1">
                  <c:v>Налог на доходы
 физических лиц</c:v>
                </c:pt>
                <c:pt idx="2">
                  <c:v>Налоги на товары, реализуемые на территории Российской Федерации (Акцизы)</c:v>
                </c:pt>
                <c:pt idx="3">
                  <c:v>Налоги 
на совокупный 
доход</c:v>
                </c:pt>
                <c:pt idx="4">
                  <c:v>Госпошлина</c:v>
                </c:pt>
                <c:pt idx="5">
                  <c:v>Налоги, сборы и регулярные платежи за пользование природными ресурсами 
</c:v>
                </c:pt>
              </c:strCache>
            </c:strRef>
          </c:cat>
          <c:val>
            <c:numRef>
              <c:f>Лист1!$B$2:$B$7</c:f>
              <c:numCache>
                <c:formatCode>General</c:formatCode>
                <c:ptCount val="6"/>
                <c:pt idx="0">
                  <c:v>69323</c:v>
                </c:pt>
                <c:pt idx="1">
                  <c:v>52426</c:v>
                </c:pt>
                <c:pt idx="2">
                  <c:v>10363</c:v>
                </c:pt>
                <c:pt idx="3">
                  <c:v>4464</c:v>
                </c:pt>
                <c:pt idx="4">
                  <c:v>1508</c:v>
                </c:pt>
                <c:pt idx="5">
                  <c:v>562</c:v>
                </c:pt>
              </c:numCache>
            </c:numRef>
          </c:val>
          <c:extLst xmlns:c16r2="http://schemas.microsoft.com/office/drawing/2015/06/chart">
            <c:ext xmlns:c16="http://schemas.microsoft.com/office/drawing/2014/chart" uri="{C3380CC4-5D6E-409C-BE32-E72D297353CC}">
              <c16:uniqueId val="{00000005-F01D-49B3-8274-21A1B045E2CC}"/>
            </c:ext>
          </c:extLst>
        </c:ser>
        <c:ser>
          <c:idx val="1"/>
          <c:order val="1"/>
          <c:tx>
            <c:strRef>
              <c:f>Лист1!$C$1</c:f>
              <c:strCache>
                <c:ptCount val="1"/>
                <c:pt idx="0">
                  <c:v>Исполнено</c:v>
                </c:pt>
              </c:strCache>
            </c:strRef>
          </c:tx>
          <c:spPr>
            <a:solidFill>
              <a:srgbClr val="FFFF00"/>
            </a:solidFill>
          </c:spPr>
          <c:invertIfNegative val="0"/>
          <c:dLbls>
            <c:dLbl>
              <c:idx val="0"/>
              <c:layout>
                <c:manualLayout>
                  <c:x val="2.6113866490226807E-2"/>
                  <c:y val="-1.523035475336290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F01D-49B3-8274-21A1B045E2CC}"/>
                </c:ext>
                <c:ext xmlns:c15="http://schemas.microsoft.com/office/drawing/2012/chart" uri="{CE6537A1-D6FC-4f65-9D91-7224C49458BB}">
                  <c15:layout/>
                </c:ext>
              </c:extLst>
            </c:dLbl>
            <c:dLbl>
              <c:idx val="1"/>
              <c:layout>
                <c:manualLayout>
                  <c:x val="3.5313530465467806E-2"/>
                  <c:y val="-8.0703262881607705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F01D-49B3-8274-21A1B045E2CC}"/>
                </c:ext>
                <c:ext xmlns:c15="http://schemas.microsoft.com/office/drawing/2012/chart" uri="{CE6537A1-D6FC-4f65-9D91-7224C49458BB}">
                  <c15:layout/>
                </c:ext>
              </c:extLst>
            </c:dLbl>
            <c:dLbl>
              <c:idx val="2"/>
              <c:layout>
                <c:manualLayout>
                  <c:x val="2.3886066268959671E-2"/>
                  <c:y val="-2.278519599258727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F01D-49B3-8274-21A1B045E2CC}"/>
                </c:ext>
                <c:ext xmlns:c15="http://schemas.microsoft.com/office/drawing/2012/chart" uri="{CE6537A1-D6FC-4f65-9D91-7224C49458BB}">
                  <c15:layout/>
                </c:ext>
              </c:extLst>
            </c:dLbl>
            <c:dLbl>
              <c:idx val="3"/>
              <c:layout>
                <c:manualLayout>
                  <c:x val="2.419548607935848E-2"/>
                  <c:y val="-2.6699266400865367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F01D-49B3-8274-21A1B045E2CC}"/>
                </c:ext>
                <c:ext xmlns:c15="http://schemas.microsoft.com/office/drawing/2012/chart" uri="{CE6537A1-D6FC-4f65-9D91-7224C49458BB}">
                  <c15:layout/>
                </c:ext>
              </c:extLst>
            </c:dLbl>
            <c:dLbl>
              <c:idx val="4"/>
              <c:layout>
                <c:manualLayout>
                  <c:x val="1.4232638870210776E-2"/>
                  <c:y val="-1.067970656034611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F01D-49B3-8274-21A1B045E2CC}"/>
                </c:ext>
                <c:ext xmlns:c15="http://schemas.microsoft.com/office/drawing/2012/chart" uri="{CE6537A1-D6FC-4f65-9D91-7224C49458BB}">
                  <c15:layout/>
                </c:ext>
              </c:extLst>
            </c:dLbl>
            <c:dLbl>
              <c:idx val="5"/>
              <c:layout>
                <c:manualLayout>
                  <c:x val="1.1386111096168718E-2"/>
                  <c:y val="-2.669926640086532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F01D-49B3-8274-21A1B045E2CC}"/>
                </c:ext>
                <c:ext xmlns:c15="http://schemas.microsoft.com/office/drawing/2012/chart" uri="{CE6537A1-D6FC-4f65-9D91-7224C49458BB}">
                  <c15:layout/>
                </c:ext>
              </c:extLst>
            </c:dLbl>
            <c:dLbl>
              <c:idx val="6"/>
              <c:layout>
                <c:manualLayout>
                  <c:x val="2.8465277740421874E-2"/>
                  <c:y val="1.429017494212197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F01D-49B3-8274-21A1B045E2CC}"/>
                </c:ext>
                <c:ext xmlns:c15="http://schemas.microsoft.com/office/drawing/2012/chart" uri="{CE6537A1-D6FC-4f65-9D91-7224C49458BB}"/>
              </c:extLst>
            </c:dLbl>
            <c:spPr>
              <a:noFill/>
              <a:ln>
                <a:noFill/>
              </a:ln>
              <a:effectLst/>
            </c:spPr>
            <c:txPr>
              <a:bodyPr/>
              <a:lstStyle/>
              <a:p>
                <a:pPr>
                  <a:defRPr sz="1400" b="1">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Лист1!$A$2:$A$7</c:f>
              <c:strCache>
                <c:ptCount val="6"/>
                <c:pt idx="0">
                  <c:v>НАЛОГОВЫЕ ДОХОДЫ ВСЕГО</c:v>
                </c:pt>
                <c:pt idx="1">
                  <c:v>Налог на доходы
 физических лиц</c:v>
                </c:pt>
                <c:pt idx="2">
                  <c:v>Налоги на товары, реализуемые на территории Российской Федерации (Акцизы)</c:v>
                </c:pt>
                <c:pt idx="3">
                  <c:v>Налоги 
на совокупный 
доход</c:v>
                </c:pt>
                <c:pt idx="4">
                  <c:v>Госпошлина</c:v>
                </c:pt>
                <c:pt idx="5">
                  <c:v>Налоги, сборы и регулярные платежи за пользование природными ресурсами 
</c:v>
                </c:pt>
              </c:strCache>
            </c:strRef>
          </c:cat>
          <c:val>
            <c:numRef>
              <c:f>Лист1!$C$2:$C$7</c:f>
              <c:numCache>
                <c:formatCode>General</c:formatCode>
                <c:ptCount val="6"/>
                <c:pt idx="0">
                  <c:v>70852</c:v>
                </c:pt>
                <c:pt idx="1">
                  <c:v>53795</c:v>
                </c:pt>
                <c:pt idx="2">
                  <c:v>10344</c:v>
                </c:pt>
                <c:pt idx="3">
                  <c:v>4590</c:v>
                </c:pt>
                <c:pt idx="4">
                  <c:v>1561</c:v>
                </c:pt>
                <c:pt idx="5">
                  <c:v>562</c:v>
                </c:pt>
              </c:numCache>
            </c:numRef>
          </c:val>
          <c:extLst xmlns:c16r2="http://schemas.microsoft.com/office/drawing/2015/06/chart">
            <c:ext xmlns:c16="http://schemas.microsoft.com/office/drawing/2014/chart" uri="{C3380CC4-5D6E-409C-BE32-E72D297353CC}">
              <c16:uniqueId val="{0000000D-F01D-49B3-8274-21A1B045E2CC}"/>
            </c:ext>
          </c:extLst>
        </c:ser>
        <c:ser>
          <c:idx val="2"/>
          <c:order val="2"/>
          <c:tx>
            <c:strRef>
              <c:f>Лист1!$D$1</c:f>
              <c:strCache>
                <c:ptCount val="1"/>
                <c:pt idx="0">
                  <c:v>Ряд 3</c:v>
                </c:pt>
              </c:strCache>
            </c:strRef>
          </c:tx>
          <c:invertIfNegative val="0"/>
          <c:cat>
            <c:strRef>
              <c:f>Лист1!$A$2:$A$7</c:f>
              <c:strCache>
                <c:ptCount val="6"/>
                <c:pt idx="0">
                  <c:v>НАЛОГОВЫЕ ДОХОДЫ ВСЕГО</c:v>
                </c:pt>
                <c:pt idx="1">
                  <c:v>Налог на доходы
 физических лиц</c:v>
                </c:pt>
                <c:pt idx="2">
                  <c:v>Налоги на товары, реализуемые на территории Российской Федерации (Акцизы)</c:v>
                </c:pt>
                <c:pt idx="3">
                  <c:v>Налоги 
на совокупный 
доход</c:v>
                </c:pt>
                <c:pt idx="4">
                  <c:v>Госпошлина</c:v>
                </c:pt>
                <c:pt idx="5">
                  <c:v>Налоги, сборы и регулярные платежи за пользование природными ресурсами 
</c:v>
                </c:pt>
              </c:strCache>
            </c:strRef>
          </c:cat>
          <c:val>
            <c:numRef>
              <c:f>Лист1!$D$2:$D$7</c:f>
            </c:numRef>
          </c:val>
          <c:extLst xmlns:c16r2="http://schemas.microsoft.com/office/drawing/2015/06/chart">
            <c:ext xmlns:c16="http://schemas.microsoft.com/office/drawing/2014/chart" uri="{C3380CC4-5D6E-409C-BE32-E72D297353CC}">
              <c16:uniqueId val="{0000000E-F01D-49B3-8274-21A1B045E2CC}"/>
            </c:ext>
          </c:extLst>
        </c:ser>
        <c:dLbls>
          <c:showLegendKey val="0"/>
          <c:showVal val="0"/>
          <c:showCatName val="0"/>
          <c:showSerName val="0"/>
          <c:showPercent val="0"/>
          <c:showBubbleSize val="0"/>
        </c:dLbls>
        <c:gapWidth val="150"/>
        <c:shape val="cylinder"/>
        <c:axId val="317583512"/>
        <c:axId val="317584296"/>
        <c:axId val="0"/>
      </c:bar3DChart>
      <c:catAx>
        <c:axId val="317583512"/>
        <c:scaling>
          <c:orientation val="minMax"/>
        </c:scaling>
        <c:delete val="0"/>
        <c:axPos val="b"/>
        <c:numFmt formatCode="General" sourceLinked="0"/>
        <c:majorTickMark val="out"/>
        <c:minorTickMark val="none"/>
        <c:tickLblPos val="nextTo"/>
        <c:txPr>
          <a:bodyPr rot="0"/>
          <a:lstStyle/>
          <a:p>
            <a:pPr>
              <a:defRPr sz="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pPr>
            <a:endParaRPr lang="ru-RU"/>
          </a:p>
        </c:txPr>
        <c:crossAx val="317584296"/>
        <c:crosses val="autoZero"/>
        <c:auto val="1"/>
        <c:lblAlgn val="ctr"/>
        <c:lblOffset val="100"/>
        <c:noMultiLvlLbl val="0"/>
      </c:catAx>
      <c:valAx>
        <c:axId val="317584296"/>
        <c:scaling>
          <c:orientation val="minMax"/>
        </c:scaling>
        <c:delete val="0"/>
        <c:axPos val="l"/>
        <c:numFmt formatCode="General" sourceLinked="1"/>
        <c:majorTickMark val="out"/>
        <c:minorTickMark val="none"/>
        <c:tickLblPos val="nextTo"/>
        <c:crossAx val="317583512"/>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20"/>
      <c:rotY val="20"/>
      <c:depthPercent val="130"/>
      <c:rAngAx val="1"/>
    </c:view3D>
    <c:floor>
      <c:thickness val="0"/>
    </c:floor>
    <c:sideWall>
      <c:thickness val="0"/>
    </c:sideWall>
    <c:backWall>
      <c:thickness val="0"/>
    </c:backWall>
    <c:plotArea>
      <c:layout>
        <c:manualLayout>
          <c:layoutTarget val="inner"/>
          <c:xMode val="edge"/>
          <c:yMode val="edge"/>
          <c:x val="2.9469660066260443E-2"/>
          <c:y val="0.22309250256826535"/>
          <c:w val="0.70456728420439396"/>
          <c:h val="0.66972603853851975"/>
        </c:manualLayout>
      </c:layout>
      <c:bar3DChart>
        <c:barDir val="col"/>
        <c:grouping val="standard"/>
        <c:varyColors val="0"/>
        <c:ser>
          <c:idx val="0"/>
          <c:order val="0"/>
          <c:tx>
            <c:strRef>
              <c:f>Лист1!$B$1</c:f>
              <c:strCache>
                <c:ptCount val="1"/>
                <c:pt idx="0">
                  <c:v>Ряд 3</c:v>
                </c:pt>
              </c:strCache>
            </c:strRef>
          </c:tx>
          <c:spPr>
            <a:gradFill flip="none" rotWithShape="1">
              <a:gsLst>
                <a:gs pos="0">
                  <a:srgbClr val="990099">
                    <a:shade val="30000"/>
                    <a:satMod val="115000"/>
                  </a:srgbClr>
                </a:gs>
                <a:gs pos="50000">
                  <a:srgbClr val="990099">
                    <a:shade val="67500"/>
                    <a:satMod val="115000"/>
                  </a:srgbClr>
                </a:gs>
                <a:gs pos="100000">
                  <a:srgbClr val="FF66FF"/>
                </a:gs>
              </a:gsLst>
              <a:lin ang="0" scaled="1"/>
              <a:tileRect/>
            </a:gradFill>
            <a:scene3d>
              <a:camera prst="orthographicFront"/>
              <a:lightRig rig="glow" dir="t">
                <a:rot lat="0" lon="0" rev="4800000"/>
              </a:lightRig>
            </a:scene3d>
            <a:sp3d prstMaterial="matte">
              <a:bevelT w="127000" h="63500"/>
            </a:sp3d>
          </c:spPr>
          <c:invertIfNegative val="0"/>
          <c:dLbls>
            <c:dLbl>
              <c:idx val="2"/>
              <c:layout>
                <c:manualLayout>
                  <c:x val="-1.463341340614244E-3"/>
                  <c:y val="1.780872587057870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A8AE-4831-AFFA-874EB6BC94E4}"/>
                </c:ext>
                <c:ext xmlns:c15="http://schemas.microsoft.com/office/drawing/2012/chart" uri="{CE6537A1-D6FC-4f65-9D91-7224C49458BB}"/>
              </c:extLst>
            </c:dLbl>
            <c:dLbl>
              <c:idx val="3"/>
              <c:layout>
                <c:manualLayout>
                  <c:x val="2.1950120109213659E-2"/>
                  <c:y val="1.471316851752662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A8AE-4831-AFFA-874EB6BC94E4}"/>
                </c:ext>
                <c:ext xmlns:c15="http://schemas.microsoft.com/office/drawing/2012/chart" uri="{CE6537A1-D6FC-4f65-9D91-7224C49458BB}"/>
              </c:extLst>
            </c:dLbl>
            <c:spPr>
              <a:noFill/>
              <a:ln>
                <a:noFill/>
              </a:ln>
              <a:effectLst/>
            </c:spPr>
            <c:txPr>
              <a:bodyPr/>
              <a:lstStyle/>
              <a:p>
                <a:pPr>
                  <a:defRPr sz="1400"/>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Лист1!$A$2:$A$6</c:f>
              <c:strCache>
                <c:ptCount val="5"/>
                <c:pt idx="0">
                  <c:v>Налог на доходы
 физических лиц</c:v>
                </c:pt>
                <c:pt idx="1">
                  <c:v>Налоги на товары, реализуемые на территории РФ</c:v>
                </c:pt>
                <c:pt idx="2">
                  <c:v>Налоги 
на совокупный 
доход</c:v>
                </c:pt>
                <c:pt idx="3">
                  <c:v>Госпошлина</c:v>
                </c:pt>
                <c:pt idx="4">
                  <c:v>Налоги 
за пользование 
природными 
ресурсами</c:v>
                </c:pt>
              </c:strCache>
            </c:strRef>
          </c:cat>
          <c:val>
            <c:numRef>
              <c:f>Лист1!$B$2:$B$6</c:f>
            </c:numRef>
          </c:val>
          <c:extLst xmlns:c16r2="http://schemas.microsoft.com/office/drawing/2015/06/chart">
            <c:ext xmlns:c16="http://schemas.microsoft.com/office/drawing/2014/chart" uri="{C3380CC4-5D6E-409C-BE32-E72D297353CC}">
              <c16:uniqueId val="{00000002-A8AE-4831-AFFA-874EB6BC94E4}"/>
            </c:ext>
          </c:extLst>
        </c:ser>
        <c:ser>
          <c:idx val="1"/>
          <c:order val="1"/>
          <c:tx>
            <c:strRef>
              <c:f>Лист1!$C$1</c:f>
              <c:strCache>
                <c:ptCount val="1"/>
                <c:pt idx="0">
                  <c:v>2020 год</c:v>
                </c:pt>
              </c:strCache>
            </c:strRef>
          </c:tx>
          <c:spPr>
            <a:solidFill>
              <a:srgbClr val="FF99FF"/>
            </a:solidFill>
            <a:scene3d>
              <a:camera prst="orthographicFront"/>
              <a:lightRig rig="glow" dir="t">
                <a:rot lat="0" lon="0" rev="4800000"/>
              </a:lightRig>
            </a:scene3d>
            <a:sp3d prstMaterial="matte">
              <a:bevelT w="127000" h="63500"/>
            </a:sp3d>
          </c:spPr>
          <c:invertIfNegative val="0"/>
          <c:dLbls>
            <c:dLbl>
              <c:idx val="3"/>
              <c:layout>
                <c:manualLayout>
                  <c:x val="-1.6096754746756689E-2"/>
                  <c:y val="4.9043895058423007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A8AE-4831-AFFA-874EB6BC94E4}"/>
                </c:ext>
                <c:ext xmlns:c15="http://schemas.microsoft.com/office/drawing/2012/chart" uri="{CE6537A1-D6FC-4f65-9D91-7224C49458BB}">
                  <c15:layout/>
                </c:ext>
              </c:extLst>
            </c:dLbl>
            <c:dLbl>
              <c:idx val="5"/>
              <c:layout>
                <c:manualLayout>
                  <c:x val="8.7800480436854671E-3"/>
                  <c:y val="-3.2290974949058956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A8AE-4831-AFFA-874EB6BC94E4}"/>
                </c:ext>
                <c:ext xmlns:c15="http://schemas.microsoft.com/office/drawing/2012/chart" uri="{CE6537A1-D6FC-4f65-9D91-7224C49458BB}"/>
              </c:extLst>
            </c:dLbl>
            <c:spPr>
              <a:noFill/>
              <a:ln>
                <a:noFill/>
              </a:ln>
              <a:effectLst/>
            </c:spPr>
            <c:txPr>
              <a:bodyPr/>
              <a:lstStyle/>
              <a:p>
                <a:pPr>
                  <a:defRPr sz="1400">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Лист1!$A$2:$A$6</c:f>
              <c:strCache>
                <c:ptCount val="5"/>
                <c:pt idx="0">
                  <c:v>Налог на доходы
 физических лиц</c:v>
                </c:pt>
                <c:pt idx="1">
                  <c:v>Налоги на товары, реализуемые на территории РФ</c:v>
                </c:pt>
                <c:pt idx="2">
                  <c:v>Налоги 
на совокупный 
доход</c:v>
                </c:pt>
                <c:pt idx="3">
                  <c:v>Госпошлина</c:v>
                </c:pt>
                <c:pt idx="4">
                  <c:v>Налоги 
за пользование 
природными 
ресурсами</c:v>
                </c:pt>
              </c:strCache>
            </c:strRef>
          </c:cat>
          <c:val>
            <c:numRef>
              <c:f>Лист1!$C$2:$C$6</c:f>
              <c:numCache>
                <c:formatCode>General</c:formatCode>
                <c:ptCount val="5"/>
                <c:pt idx="0">
                  <c:v>49139</c:v>
                </c:pt>
                <c:pt idx="1">
                  <c:v>7254</c:v>
                </c:pt>
                <c:pt idx="2">
                  <c:v>3030</c:v>
                </c:pt>
                <c:pt idx="3">
                  <c:v>1286</c:v>
                </c:pt>
                <c:pt idx="4">
                  <c:v>855</c:v>
                </c:pt>
              </c:numCache>
            </c:numRef>
          </c:val>
          <c:extLst xmlns:c16r2="http://schemas.microsoft.com/office/drawing/2015/06/chart">
            <c:ext xmlns:c16="http://schemas.microsoft.com/office/drawing/2014/chart" uri="{C3380CC4-5D6E-409C-BE32-E72D297353CC}">
              <c16:uniqueId val="{00000005-A8AE-4831-AFFA-874EB6BC94E4}"/>
            </c:ext>
          </c:extLst>
        </c:ser>
        <c:ser>
          <c:idx val="2"/>
          <c:order val="2"/>
          <c:tx>
            <c:strRef>
              <c:f>Лист1!$D$1</c:f>
              <c:strCache>
                <c:ptCount val="1"/>
                <c:pt idx="0">
                  <c:v>2021 год</c:v>
                </c:pt>
              </c:strCache>
            </c:strRef>
          </c:tx>
          <c:spPr>
            <a:solidFill>
              <a:srgbClr val="9900FF"/>
            </a:solidFill>
          </c:spPr>
          <c:invertIfNegative val="0"/>
          <c:dLbls>
            <c:spPr>
              <a:noFill/>
              <a:ln>
                <a:noFill/>
              </a:ln>
              <a:effectLst/>
            </c:spPr>
            <c:txPr>
              <a:bodyPr/>
              <a:lstStyle/>
              <a:p>
                <a:pPr>
                  <a:defRPr sz="1400">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Лист1!$A$2:$A$6</c:f>
              <c:strCache>
                <c:ptCount val="5"/>
                <c:pt idx="0">
                  <c:v>Налог на доходы
 физических лиц</c:v>
                </c:pt>
                <c:pt idx="1">
                  <c:v>Налоги на товары, реализуемые на территории РФ</c:v>
                </c:pt>
                <c:pt idx="2">
                  <c:v>Налоги 
на совокупный 
доход</c:v>
                </c:pt>
                <c:pt idx="3">
                  <c:v>Госпошлина</c:v>
                </c:pt>
                <c:pt idx="4">
                  <c:v>Налоги 
за пользование 
природными 
ресурсами</c:v>
                </c:pt>
              </c:strCache>
            </c:strRef>
          </c:cat>
          <c:val>
            <c:numRef>
              <c:f>Лист1!$D$2:$D$6</c:f>
              <c:numCache>
                <c:formatCode>General</c:formatCode>
                <c:ptCount val="5"/>
                <c:pt idx="0">
                  <c:v>49907</c:v>
                </c:pt>
                <c:pt idx="1">
                  <c:v>8745</c:v>
                </c:pt>
                <c:pt idx="2">
                  <c:v>3561</c:v>
                </c:pt>
                <c:pt idx="3">
                  <c:v>1503</c:v>
                </c:pt>
                <c:pt idx="4">
                  <c:v>653</c:v>
                </c:pt>
              </c:numCache>
            </c:numRef>
          </c:val>
          <c:extLst xmlns:c16r2="http://schemas.microsoft.com/office/drawing/2015/06/chart">
            <c:ext xmlns:c16="http://schemas.microsoft.com/office/drawing/2014/chart" uri="{C3380CC4-5D6E-409C-BE32-E72D297353CC}">
              <c16:uniqueId val="{00000006-A8AE-4831-AFFA-874EB6BC94E4}"/>
            </c:ext>
          </c:extLst>
        </c:ser>
        <c:ser>
          <c:idx val="3"/>
          <c:order val="3"/>
          <c:tx>
            <c:strRef>
              <c:f>Лист1!$E$1</c:f>
              <c:strCache>
                <c:ptCount val="1"/>
                <c:pt idx="0">
                  <c:v>2022 год</c:v>
                </c:pt>
              </c:strCache>
            </c:strRef>
          </c:tx>
          <c:spPr>
            <a:solidFill>
              <a:srgbClr val="00FFFF"/>
            </a:solidFill>
          </c:spPr>
          <c:invertIfNegative val="0"/>
          <c:dLbls>
            <c:dLbl>
              <c:idx val="3"/>
              <c:layout>
                <c:manualLayout>
                  <c:x val="3.2193509493513378E-2"/>
                  <c:y val="-1.471316851752662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A8AE-4831-AFFA-874EB6BC94E4}"/>
                </c:ext>
                <c:ext xmlns:c15="http://schemas.microsoft.com/office/drawing/2012/chart" uri="{CE6537A1-D6FC-4f65-9D91-7224C49458BB}">
                  <c15:layout/>
                </c:ext>
              </c:extLst>
            </c:dLbl>
            <c:dLbl>
              <c:idx val="5"/>
              <c:layout>
                <c:manualLayout>
                  <c:x val="4.2745487918246498E-2"/>
                  <c:y val="2.918599804054254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A8AE-4831-AFFA-874EB6BC94E4}"/>
                </c:ext>
                <c:ext xmlns:c15="http://schemas.microsoft.com/office/drawing/2012/chart" uri="{CE6537A1-D6FC-4f65-9D91-7224C49458BB}"/>
              </c:extLst>
            </c:dLbl>
            <c:spPr>
              <a:noFill/>
              <a:ln>
                <a:noFill/>
              </a:ln>
              <a:effectLst/>
            </c:spPr>
            <c:txPr>
              <a:bodyPr/>
              <a:lstStyle/>
              <a:p>
                <a:pPr>
                  <a:defRPr sz="1400">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Лист1!$A$2:$A$6</c:f>
              <c:strCache>
                <c:ptCount val="5"/>
                <c:pt idx="0">
                  <c:v>Налог на доходы
 физических лиц</c:v>
                </c:pt>
                <c:pt idx="1">
                  <c:v>Налоги на товары, реализуемые на территории РФ</c:v>
                </c:pt>
                <c:pt idx="2">
                  <c:v>Налоги 
на совокупный 
доход</c:v>
                </c:pt>
                <c:pt idx="3">
                  <c:v>Госпошлина</c:v>
                </c:pt>
                <c:pt idx="4">
                  <c:v>Налоги 
за пользование 
природными 
ресурсами</c:v>
                </c:pt>
              </c:strCache>
            </c:strRef>
          </c:cat>
          <c:val>
            <c:numRef>
              <c:f>Лист1!$E$2:$E$6</c:f>
              <c:numCache>
                <c:formatCode>General</c:formatCode>
                <c:ptCount val="5"/>
                <c:pt idx="0">
                  <c:v>53795</c:v>
                </c:pt>
                <c:pt idx="1">
                  <c:v>10344</c:v>
                </c:pt>
                <c:pt idx="2">
                  <c:v>4590</c:v>
                </c:pt>
                <c:pt idx="3">
                  <c:v>1561</c:v>
                </c:pt>
                <c:pt idx="4">
                  <c:v>562</c:v>
                </c:pt>
              </c:numCache>
            </c:numRef>
          </c:val>
          <c:extLst xmlns:c16r2="http://schemas.microsoft.com/office/drawing/2015/06/chart">
            <c:ext xmlns:c16="http://schemas.microsoft.com/office/drawing/2014/chart" uri="{C3380CC4-5D6E-409C-BE32-E72D297353CC}">
              <c16:uniqueId val="{00000009-A8AE-4831-AFFA-874EB6BC94E4}"/>
            </c:ext>
          </c:extLst>
        </c:ser>
        <c:dLbls>
          <c:showLegendKey val="0"/>
          <c:showVal val="0"/>
          <c:showCatName val="0"/>
          <c:showSerName val="0"/>
          <c:showPercent val="0"/>
          <c:showBubbleSize val="0"/>
        </c:dLbls>
        <c:gapWidth val="75"/>
        <c:shape val="cylinder"/>
        <c:axId val="314702704"/>
        <c:axId val="314703096"/>
        <c:axId val="314686744"/>
      </c:bar3DChart>
      <c:catAx>
        <c:axId val="314702704"/>
        <c:scaling>
          <c:orientation val="minMax"/>
        </c:scaling>
        <c:delete val="0"/>
        <c:axPos val="b"/>
        <c:numFmt formatCode="General" sourceLinked="0"/>
        <c:majorTickMark val="none"/>
        <c:minorTickMark val="none"/>
        <c:tickLblPos val="nextTo"/>
        <c:txPr>
          <a:bodyPr rot="0"/>
          <a:lstStyle/>
          <a:p>
            <a:pPr>
              <a:defRPr sz="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pPr>
            <a:endParaRPr lang="ru-RU"/>
          </a:p>
        </c:txPr>
        <c:crossAx val="314703096"/>
        <c:crosses val="autoZero"/>
        <c:auto val="1"/>
        <c:lblAlgn val="ctr"/>
        <c:lblOffset val="100"/>
        <c:noMultiLvlLbl val="0"/>
      </c:catAx>
      <c:valAx>
        <c:axId val="314703096"/>
        <c:scaling>
          <c:orientation val="minMax"/>
        </c:scaling>
        <c:delete val="1"/>
        <c:axPos val="l"/>
        <c:numFmt formatCode="General" sourceLinked="1"/>
        <c:majorTickMark val="none"/>
        <c:minorTickMark val="none"/>
        <c:tickLblPos val="nextTo"/>
        <c:crossAx val="314702704"/>
        <c:crosses val="autoZero"/>
        <c:crossBetween val="between"/>
      </c:valAx>
      <c:serAx>
        <c:axId val="314686744"/>
        <c:scaling>
          <c:orientation val="minMax"/>
        </c:scaling>
        <c:delete val="0"/>
        <c:axPos val="b"/>
        <c:majorTickMark val="out"/>
        <c:minorTickMark val="none"/>
        <c:tickLblPos val="nextTo"/>
        <c:txPr>
          <a:bodyPr/>
          <a:lstStyle/>
          <a:p>
            <a:pPr>
              <a:defRPr sz="1600">
                <a:effectLst>
                  <a:outerShdw blurRad="38100" dist="38100" dir="2700000" algn="tl">
                    <a:srgbClr val="000000">
                      <a:alpha val="43137"/>
                    </a:srgbClr>
                  </a:outerShdw>
                </a:effectLst>
              </a:defRPr>
            </a:pPr>
            <a:endParaRPr lang="ru-RU"/>
          </a:p>
        </c:txPr>
        <c:crossAx val="314703096"/>
        <c:crosses val="autoZero"/>
      </c:serAx>
    </c:plotArea>
    <c:legend>
      <c:legendPos val="b"/>
      <c:layout>
        <c:manualLayout>
          <c:xMode val="edge"/>
          <c:yMode val="edge"/>
          <c:x val="0.11611991871453334"/>
          <c:y val="0.94873279043361014"/>
          <c:w val="0.47111479417355107"/>
          <c:h val="5.1267161737820026E-2"/>
        </c:manualLayout>
      </c:layout>
      <c:overlay val="0"/>
      <c:txPr>
        <a:bodyPr/>
        <a:lstStyle/>
        <a:p>
          <a:pPr>
            <a:defRPr sz="1600">
              <a:effectLst>
                <a:outerShdw blurRad="38100" dist="38100" dir="2700000" algn="tl">
                  <a:srgbClr val="000000">
                    <a:alpha val="43137"/>
                  </a:srgbClr>
                </a:outerShdw>
              </a:effectLst>
            </a:defRPr>
          </a:pPr>
          <a:endParaRPr lang="ru-RU"/>
        </a:p>
      </c:txPr>
    </c:legend>
    <c:plotVisOnly val="1"/>
    <c:dispBlanksAs val="gap"/>
    <c:showDLblsOverMax val="0"/>
  </c:chart>
  <c:spPr>
    <a:scene3d>
      <a:camera prst="orthographicFront"/>
      <a:lightRig rig="threePt" dir="t"/>
    </a:scene3d>
  </c:spPr>
  <c:txPr>
    <a:bodyPr/>
    <a:lstStyle/>
    <a:p>
      <a:pPr>
        <a:defRPr sz="1800"/>
      </a:pPr>
      <a:endParaRPr lang="ru-R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0.1176394897094767"/>
          <c:y val="2.7566052718989702E-2"/>
          <c:w val="0.52203793199932491"/>
          <c:h val="0.76847036286091652"/>
        </c:manualLayout>
      </c:layout>
      <c:bar3DChart>
        <c:barDir val="col"/>
        <c:grouping val="stacked"/>
        <c:varyColors val="0"/>
        <c:ser>
          <c:idx val="0"/>
          <c:order val="0"/>
          <c:tx>
            <c:strRef>
              <c:f>Лист1!$B$1</c:f>
              <c:strCache>
                <c:ptCount val="1"/>
                <c:pt idx="0">
                  <c:v>Налоговые доходы ВСЕГО</c:v>
                </c:pt>
              </c:strCache>
            </c:strRef>
          </c:tx>
          <c:spPr>
            <a:solidFill>
              <a:srgbClr val="FFCCFF"/>
            </a:solidFill>
            <a:ln w="38100">
              <a:solidFill>
                <a:srgbClr val="008080"/>
              </a:solidFill>
            </a:ln>
            <a:scene3d>
              <a:camera prst="orthographicFront"/>
              <a:lightRig rig="threePt" dir="t">
                <a:rot lat="0" lon="0" rev="1200000"/>
              </a:lightRig>
            </a:scene3d>
            <a:sp3d>
              <a:bevelT w="63500" h="25400"/>
              <a:contourClr>
                <a:srgbClr val="000000"/>
              </a:contourClr>
            </a:sp3d>
          </c:spPr>
          <c:invertIfNegative val="0"/>
          <c:dPt>
            <c:idx val="0"/>
            <c:invertIfNegative val="0"/>
            <c:bubble3D val="0"/>
            <c:spPr>
              <a:solidFill>
                <a:srgbClr val="FF99FF"/>
              </a:solidFill>
              <a:ln w="38100">
                <a:solidFill>
                  <a:srgbClr val="008080"/>
                </a:solidFill>
              </a:ln>
              <a:scene3d>
                <a:camera prst="orthographicFront"/>
                <a:lightRig rig="threePt" dir="t">
                  <a:rot lat="0" lon="0" rev="1200000"/>
                </a:lightRig>
              </a:scene3d>
              <a:sp3d>
                <a:bevelT w="63500" h="25400"/>
                <a:contourClr>
                  <a:srgbClr val="000000"/>
                </a:contourClr>
              </a:sp3d>
            </c:spPr>
            <c:extLst xmlns:c16r2="http://schemas.microsoft.com/office/drawing/2015/06/chart">
              <c:ext xmlns:c16="http://schemas.microsoft.com/office/drawing/2014/chart" uri="{C3380CC4-5D6E-409C-BE32-E72D297353CC}">
                <c16:uniqueId val="{00000001-C54A-4B35-90A7-659C12DD1D76}"/>
              </c:ext>
            </c:extLst>
          </c:dPt>
          <c:dPt>
            <c:idx val="1"/>
            <c:invertIfNegative val="0"/>
            <c:bubble3D val="0"/>
            <c:spPr>
              <a:solidFill>
                <a:srgbClr val="9900FF"/>
              </a:solidFill>
              <a:ln w="38100">
                <a:solidFill>
                  <a:srgbClr val="008080"/>
                </a:solidFill>
              </a:ln>
              <a:scene3d>
                <a:camera prst="orthographicFront"/>
                <a:lightRig rig="threePt" dir="t">
                  <a:rot lat="0" lon="0" rev="1200000"/>
                </a:lightRig>
              </a:scene3d>
              <a:sp3d>
                <a:bevelT w="63500" h="25400"/>
                <a:contourClr>
                  <a:srgbClr val="000000"/>
                </a:contourClr>
              </a:sp3d>
            </c:spPr>
            <c:extLst xmlns:c16r2="http://schemas.microsoft.com/office/drawing/2015/06/chart">
              <c:ext xmlns:c16="http://schemas.microsoft.com/office/drawing/2014/chart" uri="{C3380CC4-5D6E-409C-BE32-E72D297353CC}">
                <c16:uniqueId val="{00000003-C54A-4B35-90A7-659C12DD1D76}"/>
              </c:ext>
            </c:extLst>
          </c:dPt>
          <c:dPt>
            <c:idx val="2"/>
            <c:invertIfNegative val="0"/>
            <c:bubble3D val="0"/>
            <c:spPr>
              <a:solidFill>
                <a:srgbClr val="00FFFF"/>
              </a:solidFill>
              <a:ln w="38100">
                <a:solidFill>
                  <a:srgbClr val="008080"/>
                </a:solidFill>
              </a:ln>
              <a:scene3d>
                <a:camera prst="orthographicFront"/>
                <a:lightRig rig="threePt" dir="t">
                  <a:rot lat="0" lon="0" rev="1200000"/>
                </a:lightRig>
              </a:scene3d>
              <a:sp3d>
                <a:bevelT w="63500" h="25400"/>
                <a:contourClr>
                  <a:srgbClr val="000000"/>
                </a:contourClr>
              </a:sp3d>
            </c:spPr>
            <c:extLst xmlns:c16r2="http://schemas.microsoft.com/office/drawing/2015/06/chart">
              <c:ext xmlns:c16="http://schemas.microsoft.com/office/drawing/2014/chart" uri="{C3380CC4-5D6E-409C-BE32-E72D297353CC}">
                <c16:uniqueId val="{00000005-C54A-4B35-90A7-659C12DD1D76}"/>
              </c:ext>
            </c:extLst>
          </c:dPt>
          <c:dLbls>
            <c:dLbl>
              <c:idx val="0"/>
              <c:layout>
                <c:manualLayout>
                  <c:x val="-8.309447098470547E-3"/>
                  <c:y val="-0.2172794292697637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C54A-4B35-90A7-659C12DD1D76}"/>
                </c:ext>
                <c:ext xmlns:c15="http://schemas.microsoft.com/office/drawing/2012/chart" uri="{CE6537A1-D6FC-4f65-9D91-7224C49458BB}">
                  <c15:layout/>
                </c:ext>
              </c:extLst>
            </c:dLbl>
            <c:dLbl>
              <c:idx val="1"/>
              <c:layout>
                <c:manualLayout>
                  <c:x val="1.6093397029959634E-2"/>
                  <c:y val="-0.24760492881743304"/>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C54A-4B35-90A7-659C12DD1D76}"/>
                </c:ext>
                <c:ext xmlns:c15="http://schemas.microsoft.com/office/drawing/2012/chart" uri="{CE6537A1-D6FC-4f65-9D91-7224C49458BB}">
                  <c15:layout/>
                </c:ext>
              </c:extLst>
            </c:dLbl>
            <c:dLbl>
              <c:idx val="2"/>
              <c:layout>
                <c:manualLayout>
                  <c:x val="2.2446950338851239E-2"/>
                  <c:y val="-0.3381876220102528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C54A-4B35-90A7-659C12DD1D76}"/>
                </c:ext>
                <c:ext xmlns:c15="http://schemas.microsoft.com/office/drawing/2012/chart" uri="{CE6537A1-D6FC-4f65-9D91-7224C49458BB}">
                  <c15:layout/>
                </c:ext>
              </c:extLst>
            </c:dLbl>
            <c:dLbl>
              <c:idx val="3"/>
              <c:layout>
                <c:manualLayout>
                  <c:x val="2.1378096036467332E-2"/>
                  <c:y val="-0.3862213913600283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C54A-4B35-90A7-659C12DD1D76}"/>
                </c:ext>
                <c:ext xmlns:c15="http://schemas.microsoft.com/office/drawing/2012/chart" uri="{CE6537A1-D6FC-4f65-9D91-7224C49458BB}"/>
              </c:extLst>
            </c:dLbl>
            <c:spPr>
              <a:noFill/>
              <a:ln>
                <a:noFill/>
              </a:ln>
              <a:effectLst/>
            </c:spPr>
            <c:txPr>
              <a:bodyPr/>
              <a:lstStyle/>
              <a:p>
                <a:pPr>
                  <a:defRPr sz="1200" b="1">
                    <a:solidFill>
                      <a:srgbClr val="FFFF00"/>
                    </a:solidFill>
                    <a:effectLst>
                      <a:outerShdw blurRad="38100" dist="38100" dir="2700000" algn="tl">
                        <a:srgbClr val="000000">
                          <a:alpha val="43137"/>
                        </a:srgbClr>
                      </a:outerShdw>
                    </a:effectLs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Лист1!$A$2:$A$4</c:f>
              <c:strCache>
                <c:ptCount val="3"/>
                <c:pt idx="0">
                  <c:v> 2020 год</c:v>
                </c:pt>
                <c:pt idx="1">
                  <c:v> 2021 год</c:v>
                </c:pt>
                <c:pt idx="2">
                  <c:v> 2022 год</c:v>
                </c:pt>
              </c:strCache>
            </c:strRef>
          </c:cat>
          <c:val>
            <c:numRef>
              <c:f>Лист1!$B$2:$B$4</c:f>
              <c:numCache>
                <c:formatCode>General</c:formatCode>
                <c:ptCount val="3"/>
                <c:pt idx="0">
                  <c:v>61564</c:v>
                </c:pt>
                <c:pt idx="1">
                  <c:v>64368</c:v>
                </c:pt>
                <c:pt idx="2">
                  <c:v>70852</c:v>
                </c:pt>
              </c:numCache>
            </c:numRef>
          </c:val>
          <c:extLst xmlns:c16r2="http://schemas.microsoft.com/office/drawing/2015/06/chart">
            <c:ext xmlns:c16="http://schemas.microsoft.com/office/drawing/2014/chart" uri="{C3380CC4-5D6E-409C-BE32-E72D297353CC}">
              <c16:uniqueId val="{00000007-C54A-4B35-90A7-659C12DD1D76}"/>
            </c:ext>
          </c:extLst>
        </c:ser>
        <c:dLbls>
          <c:showLegendKey val="0"/>
          <c:showVal val="0"/>
          <c:showCatName val="0"/>
          <c:showSerName val="0"/>
          <c:showPercent val="0"/>
          <c:showBubbleSize val="0"/>
        </c:dLbls>
        <c:gapWidth val="150"/>
        <c:shape val="box"/>
        <c:axId val="314703880"/>
        <c:axId val="314704272"/>
        <c:axId val="0"/>
      </c:bar3DChart>
      <c:catAx>
        <c:axId val="314703880"/>
        <c:scaling>
          <c:orientation val="minMax"/>
        </c:scaling>
        <c:delete val="0"/>
        <c:axPos val="b"/>
        <c:numFmt formatCode="General" sourceLinked="0"/>
        <c:majorTickMark val="out"/>
        <c:minorTickMark val="none"/>
        <c:tickLblPos val="nextTo"/>
        <c:txPr>
          <a:bodyPr/>
          <a:lstStyle/>
          <a:p>
            <a:pPr>
              <a:defRPr sz="1000" b="1">
                <a:effectLst>
                  <a:outerShdw blurRad="38100" dist="38100" dir="2700000" algn="tl">
                    <a:srgbClr val="000000">
                      <a:alpha val="43137"/>
                    </a:srgbClr>
                  </a:outerShdw>
                </a:effectLst>
              </a:defRPr>
            </a:pPr>
            <a:endParaRPr lang="ru-RU"/>
          </a:p>
        </c:txPr>
        <c:crossAx val="314704272"/>
        <c:crosses val="autoZero"/>
        <c:auto val="1"/>
        <c:lblAlgn val="ctr"/>
        <c:lblOffset val="100"/>
        <c:noMultiLvlLbl val="0"/>
      </c:catAx>
      <c:valAx>
        <c:axId val="314704272"/>
        <c:scaling>
          <c:orientation val="minMax"/>
        </c:scaling>
        <c:delete val="1"/>
        <c:axPos val="l"/>
        <c:numFmt formatCode="General" sourceLinked="1"/>
        <c:majorTickMark val="out"/>
        <c:minorTickMark val="none"/>
        <c:tickLblPos val="nextTo"/>
        <c:crossAx val="314703880"/>
        <c:crosses val="autoZero"/>
        <c:crossBetween val="between"/>
      </c:valAx>
    </c:plotArea>
    <c:plotVisOnly val="1"/>
    <c:dispBlanksAs val="gap"/>
    <c:showDLblsOverMax val="0"/>
  </c:chart>
  <c:txPr>
    <a:bodyPr/>
    <a:lstStyle/>
    <a:p>
      <a:pPr>
        <a:defRPr sz="1800"/>
      </a:pPr>
      <a:endParaRPr lang="ru-RU"/>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25"/>
      <c:rotY val="250"/>
      <c:rAngAx val="0"/>
      <c:perspective val="20"/>
    </c:view3D>
    <c:floor>
      <c:thickness val="0"/>
    </c:floor>
    <c:sideWall>
      <c:thickness val="0"/>
    </c:sideWall>
    <c:backWall>
      <c:thickness val="0"/>
    </c:backWall>
    <c:plotArea>
      <c:layout>
        <c:manualLayout>
          <c:layoutTarget val="inner"/>
          <c:xMode val="edge"/>
          <c:yMode val="edge"/>
          <c:x val="0.11744575461483563"/>
          <c:y val="0"/>
          <c:w val="0.69745098943808503"/>
          <c:h val="0.875325155442499"/>
        </c:manualLayout>
      </c:layout>
      <c:pie3DChart>
        <c:varyColors val="1"/>
        <c:ser>
          <c:idx val="0"/>
          <c:order val="0"/>
          <c:tx>
            <c:strRef>
              <c:f>Лист1!$B$1</c:f>
              <c:strCache>
                <c:ptCount val="1"/>
                <c:pt idx="0">
                  <c:v>Столбец1</c:v>
                </c:pt>
              </c:strCache>
            </c:strRef>
          </c:tx>
          <c:spPr>
            <a:effectLst>
              <a:outerShdw blurRad="139700" dist="38100" dir="6780000" sx="125000" sy="125000" algn="t" rotWithShape="0">
                <a:prstClr val="black">
                  <a:alpha val="58000"/>
                </a:prstClr>
              </a:outerShdw>
            </a:effectLst>
            <a:scene3d>
              <a:camera prst="orthographicFront"/>
              <a:lightRig rig="threePt" dir="t"/>
            </a:scene3d>
            <a:sp3d>
              <a:bevelT/>
            </a:sp3d>
          </c:spPr>
          <c:explosion val="25"/>
          <c:dPt>
            <c:idx val="0"/>
            <c:bubble3D val="0"/>
            <c:explosion val="12"/>
            <c:spPr>
              <a:solidFill>
                <a:srgbClr val="CC00FF"/>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1-2A9A-48F9-8EFB-7D3B8CE2FA87}"/>
              </c:ext>
            </c:extLst>
          </c:dPt>
          <c:dPt>
            <c:idx val="1"/>
            <c:bubble3D val="0"/>
            <c:explosion val="7"/>
            <c:spPr>
              <a:solidFill>
                <a:srgbClr val="FFFF00"/>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3-2A9A-48F9-8EFB-7D3B8CE2FA87}"/>
              </c:ext>
            </c:extLst>
          </c:dPt>
          <c:dPt>
            <c:idx val="2"/>
            <c:bubble3D val="0"/>
            <c:explosion val="33"/>
            <c:spPr>
              <a:solidFill>
                <a:srgbClr val="FF9900"/>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5-2A9A-48F9-8EFB-7D3B8CE2FA87}"/>
              </c:ext>
            </c:extLst>
          </c:dPt>
          <c:dPt>
            <c:idx val="3"/>
            <c:bubble3D val="0"/>
            <c:explosion val="35"/>
            <c:spPr>
              <a:solidFill>
                <a:srgbClr val="00FFCC"/>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7-2A9A-48F9-8EFB-7D3B8CE2FA87}"/>
              </c:ext>
            </c:extLst>
          </c:dPt>
          <c:dPt>
            <c:idx val="4"/>
            <c:bubble3D val="0"/>
            <c:explosion val="30"/>
            <c:spPr>
              <a:solidFill>
                <a:srgbClr val="00FF00"/>
              </a:solidFill>
              <a:effectLst>
                <a:outerShdw blurRad="139700" dist="38100" dir="6780000" sx="125000" sy="125000" algn="t" rotWithShape="0">
                  <a:prstClr val="black">
                    <a:alpha val="58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9-2A9A-48F9-8EFB-7D3B8CE2FA87}"/>
              </c:ext>
            </c:extLst>
          </c:dPt>
          <c:dLbls>
            <c:dLbl>
              <c:idx val="0"/>
              <c:layout>
                <c:manualLayout>
                  <c:x val="-0.12404318540877758"/>
                  <c:y val="9.093264705005682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2A9A-48F9-8EFB-7D3B8CE2FA87}"/>
                </c:ext>
                <c:ext xmlns:c15="http://schemas.microsoft.com/office/drawing/2012/chart" uri="{CE6537A1-D6FC-4f65-9D91-7224C49458BB}">
                  <c15:layout/>
                </c:ext>
              </c:extLst>
            </c:dLbl>
            <c:dLbl>
              <c:idx val="1"/>
              <c:layout>
                <c:manualLayout>
                  <c:x val="0.10060835681281315"/>
                  <c:y val="3.966292105109998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2A9A-48F9-8EFB-7D3B8CE2FA87}"/>
                </c:ext>
                <c:ext xmlns:c15="http://schemas.microsoft.com/office/drawing/2012/chart" uri="{CE6537A1-D6FC-4f65-9D91-7224C49458BB}">
                  <c15:layout/>
                </c:ext>
              </c:extLst>
            </c:dLbl>
            <c:dLbl>
              <c:idx val="2"/>
              <c:layout>
                <c:manualLayout>
                  <c:x val="7.8815696252328982E-2"/>
                  <c:y val="1.14061400585119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2A9A-48F9-8EFB-7D3B8CE2FA87}"/>
                </c:ext>
                <c:ext xmlns:c15="http://schemas.microsoft.com/office/drawing/2012/chart" uri="{CE6537A1-D6FC-4f65-9D91-7224C49458BB}">
                  <c15:layout/>
                </c:ext>
              </c:extLst>
            </c:dLbl>
            <c:dLbl>
              <c:idx val="3"/>
              <c:layout>
                <c:manualLayout>
                  <c:x val="-6.7478841148797678E-4"/>
                  <c:y val="-2.493472947450283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2A9A-48F9-8EFB-7D3B8CE2FA87}"/>
                </c:ext>
                <c:ext xmlns:c15="http://schemas.microsoft.com/office/drawing/2012/chart" uri="{CE6537A1-D6FC-4f65-9D91-7224C49458BB}">
                  <c15:layout/>
                </c:ext>
              </c:extLst>
            </c:dLbl>
            <c:dLbl>
              <c:idx val="5"/>
              <c:layout>
                <c:manualLayout>
                  <c:x val="-6.7646822639555321E-2"/>
                  <c:y val="-1.393776136834571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2A9A-48F9-8EFB-7D3B8CE2FA87}"/>
                </c:ext>
                <c:ext xmlns:c15="http://schemas.microsoft.com/office/drawing/2012/chart" uri="{CE6537A1-D6FC-4f65-9D91-7224C49458BB}"/>
              </c:extLst>
            </c:dLbl>
            <c:dLbl>
              <c:idx val="6"/>
              <c:layout>
                <c:manualLayout>
                  <c:x val="1.8157673536311689E-2"/>
                  <c:y val="-9.026654861922164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2A9A-48F9-8EFB-7D3B8CE2FA87}"/>
                </c:ext>
                <c:ext xmlns:c15="http://schemas.microsoft.com/office/drawing/2012/chart" uri="{CE6537A1-D6FC-4f65-9D91-7224C49458BB}"/>
              </c:extLst>
            </c:dLbl>
            <c:dLbl>
              <c:idx val="7"/>
              <c:layout>
                <c:manualLayout>
                  <c:x val="9.2435233185013344E-2"/>
                  <c:y val="-3.4950834494970433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2A9A-48F9-8EFB-7D3B8CE2FA87}"/>
                </c:ext>
                <c:ext xmlns:c15="http://schemas.microsoft.com/office/drawing/2012/chart" uri="{CE6537A1-D6FC-4f65-9D91-7224C49458BB}"/>
              </c:extLst>
            </c:dLbl>
            <c:dLbl>
              <c:idx val="8"/>
              <c:layout>
                <c:manualLayout>
                  <c:x val="9.363260485181496E-2"/>
                  <c:y val="0.101603435934144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2A9A-48F9-8EFB-7D3B8CE2FA87}"/>
                </c:ext>
                <c:ext xmlns:c15="http://schemas.microsoft.com/office/drawing/2012/chart" uri="{CE6537A1-D6FC-4f65-9D91-7224C49458BB}"/>
              </c:extLst>
            </c:dLbl>
            <c:spPr>
              <a:noFill/>
              <a:ln>
                <a:noFill/>
              </a:ln>
              <a:effectLst/>
            </c:spPr>
            <c:txPr>
              <a:bodyPr/>
              <a:lstStyle/>
              <a:p>
                <a:pPr>
                  <a:defRPr sz="1200" b="1"/>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ext>
            </c:extLst>
          </c:dLbls>
          <c:cat>
            <c:strRef>
              <c:f>Лист1!$A$2:$A$6</c:f>
              <c:strCache>
                <c:ptCount val="5"/>
                <c:pt idx="0">
                  <c:v>Налог на доходы физических лиц</c:v>
                </c:pt>
                <c:pt idx="1">
                  <c:v>Налоги на совокупный доход</c:v>
                </c:pt>
                <c:pt idx="2">
                  <c:v>Государтсвенная пошлина</c:v>
                </c:pt>
                <c:pt idx="3">
                  <c:v>Налоги, сборы и регулярные платежи за пользование природными ресурсами</c:v>
                </c:pt>
                <c:pt idx="4">
                  <c:v>Налоги на товары (рабоы, услуги), реализуемые на территории РФ</c:v>
                </c:pt>
              </c:strCache>
            </c:strRef>
          </c:cat>
          <c:val>
            <c:numRef>
              <c:f>Лист1!$B$2:$B$6</c:f>
              <c:numCache>
                <c:formatCode>0.00%</c:formatCode>
                <c:ptCount val="5"/>
                <c:pt idx="0" formatCode="0.0%">
                  <c:v>0.79817750633487106</c:v>
                </c:pt>
                <c:pt idx="1">
                  <c:v>4.9217074913910724E-2</c:v>
                </c:pt>
                <c:pt idx="2">
                  <c:v>2.0888831135078941E-2</c:v>
                </c:pt>
                <c:pt idx="3">
                  <c:v>1.3887986485608473E-2</c:v>
                </c:pt>
                <c:pt idx="4" formatCode="0.0%">
                  <c:v>0.11782860113053083</c:v>
                </c:pt>
              </c:numCache>
            </c:numRef>
          </c:val>
          <c:extLst xmlns:c16r2="http://schemas.microsoft.com/office/drawing/2015/06/chart">
            <c:ext xmlns:c16="http://schemas.microsoft.com/office/drawing/2014/chart" uri="{C3380CC4-5D6E-409C-BE32-E72D297353CC}">
              <c16:uniqueId val="{0000000E-2A9A-48F9-8EFB-7D3B8CE2FA87}"/>
            </c:ext>
          </c:extLst>
        </c:ser>
        <c:ser>
          <c:idx val="1"/>
          <c:order val="1"/>
          <c:tx>
            <c:strRef>
              <c:f>Лист1!$C$1</c:f>
              <c:strCache>
                <c:ptCount val="1"/>
                <c:pt idx="0">
                  <c:v>2020 год</c:v>
                </c:pt>
              </c:strCache>
            </c:strRef>
          </c:tx>
          <c:cat>
            <c:strRef>
              <c:f>Лист1!$A$2:$A$6</c:f>
              <c:strCache>
                <c:ptCount val="5"/>
                <c:pt idx="0">
                  <c:v>Налог на доходы физических лиц</c:v>
                </c:pt>
                <c:pt idx="1">
                  <c:v>Налоги на совокупный доход</c:v>
                </c:pt>
                <c:pt idx="2">
                  <c:v>Государтсвенная пошлина</c:v>
                </c:pt>
                <c:pt idx="3">
                  <c:v>Налоги, сборы и регулярные платежи за пользование природными ресурсами</c:v>
                </c:pt>
                <c:pt idx="4">
                  <c:v>Налоги на товары (рабоы, услуги), реализуемые на территории РФ</c:v>
                </c:pt>
              </c:strCache>
            </c:strRef>
          </c:cat>
          <c:val>
            <c:numRef>
              <c:f>Лист1!$C$2:$C$6</c:f>
              <c:numCache>
                <c:formatCode>General</c:formatCode>
                <c:ptCount val="5"/>
                <c:pt idx="0">
                  <c:v>49139</c:v>
                </c:pt>
                <c:pt idx="1">
                  <c:v>3030</c:v>
                </c:pt>
                <c:pt idx="2">
                  <c:v>1286</c:v>
                </c:pt>
                <c:pt idx="3">
                  <c:v>855</c:v>
                </c:pt>
                <c:pt idx="4">
                  <c:v>7254</c:v>
                </c:pt>
              </c:numCache>
            </c:numRef>
          </c:val>
          <c:extLst xmlns:c16r2="http://schemas.microsoft.com/office/drawing/2015/06/chart">
            <c:ext xmlns:c16="http://schemas.microsoft.com/office/drawing/2014/chart" uri="{C3380CC4-5D6E-409C-BE32-E72D297353CC}">
              <c16:uniqueId val="{0000000F-2A9A-48F9-8EFB-7D3B8CE2FA87}"/>
            </c:ext>
          </c:extLst>
        </c:ser>
        <c:dLbls>
          <c:showLegendKey val="0"/>
          <c:showVal val="0"/>
          <c:showCatName val="0"/>
          <c:showSerName val="0"/>
          <c:showPercent val="0"/>
          <c:showBubbleSize val="0"/>
          <c:showLeaderLines val="0"/>
        </c:dLbls>
      </c:pie3DChart>
      <c:spPr>
        <a:scene3d>
          <a:camera prst="orthographicFront"/>
          <a:lightRig rig="threePt" dir="t"/>
        </a:scene3d>
        <a:sp3d>
          <a:bevelT w="6350"/>
        </a:sp3d>
      </c:spPr>
    </c:plotArea>
    <c:plotVisOnly val="1"/>
    <c:dispBlanksAs val="zero"/>
    <c:showDLblsOverMax val="0"/>
  </c:chart>
  <c:spPr>
    <a:noFill/>
    <a:ln>
      <a:no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C35793-B74C-4E01-9965-E974E1CCF73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ru-RU"/>
        </a:p>
      </dgm:t>
    </dgm:pt>
    <dgm:pt modelId="{F112AE0D-DFDA-45F8-8965-8763BDF8F516}">
      <dgm:prSet phldrT="[Текст]" custT="1"/>
      <dgm:spPr>
        <a:gradFill flip="none" rotWithShape="0">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a:solidFill>
            <a:srgbClr val="00FF00"/>
          </a:solidFill>
        </a:ln>
      </dgm:spPr>
      <dgm:t>
        <a:bodyPr/>
        <a:lstStyle/>
        <a:p>
          <a:r>
            <a:rPr lang="ru-RU" sz="1400" dirty="0">
              <a:solidFill>
                <a:schemeClr val="tx2">
                  <a:lumMod val="10000"/>
                </a:schemeClr>
              </a:solidFill>
              <a:effectLst/>
              <a:latin typeface="Times New Roman"/>
              <a:ea typeface="SimSun"/>
            </a:rPr>
            <a:t>Повышение ответственности каждого администратора доходов бюджета муниципального района за эффективное прогнозирование, своевременность, правильность и полноту поступления администрируемых им платежей</a:t>
          </a:r>
          <a:endParaRPr lang="ru-RU" sz="1400" dirty="0">
            <a:solidFill>
              <a:schemeClr val="tx2">
                <a:lumMod val="10000"/>
              </a:schemeClr>
            </a:solidFill>
          </a:endParaRPr>
        </a:p>
      </dgm:t>
    </dgm:pt>
    <dgm:pt modelId="{18E4E6CF-F766-43CC-910D-1BF77DDE28EC}" type="parTrans" cxnId="{83FC86F4-1C65-4CE0-831D-A81CB18DB502}">
      <dgm:prSet/>
      <dgm:spPr/>
      <dgm:t>
        <a:bodyPr/>
        <a:lstStyle/>
        <a:p>
          <a:endParaRPr lang="ru-RU" sz="2000"/>
        </a:p>
      </dgm:t>
    </dgm:pt>
    <dgm:pt modelId="{94442B9C-4764-465E-96E7-2FAB32E307B9}" type="sibTrans" cxnId="{83FC86F4-1C65-4CE0-831D-A81CB18DB502}">
      <dgm:prSet/>
      <dgm:spPr/>
      <dgm:t>
        <a:bodyPr/>
        <a:lstStyle/>
        <a:p>
          <a:endParaRPr lang="ru-RU" sz="2000"/>
        </a:p>
      </dgm:t>
    </dgm:pt>
    <dgm:pt modelId="{79D1C47D-A7C8-4512-9865-55E76787DE59}">
      <dgm:prSet phldrT="[Текст]" custT="1"/>
      <dgm:spPr>
        <a:gradFill flip="none" rotWithShape="0">
          <a:gsLst>
            <a:gs pos="0">
              <a:srgbClr val="CC66FF">
                <a:tint val="66000"/>
                <a:satMod val="160000"/>
              </a:srgbClr>
            </a:gs>
            <a:gs pos="50000">
              <a:srgbClr val="CC66FF">
                <a:tint val="44500"/>
                <a:satMod val="160000"/>
              </a:srgbClr>
            </a:gs>
            <a:gs pos="100000">
              <a:srgbClr val="CC66FF">
                <a:tint val="23500"/>
                <a:satMod val="160000"/>
              </a:srgbClr>
            </a:gs>
          </a:gsLst>
          <a:lin ang="16200000" scaled="1"/>
          <a:tileRect/>
        </a:gradFill>
        <a:ln>
          <a:solidFill>
            <a:srgbClr val="CC66FF"/>
          </a:solidFill>
        </a:ln>
      </dgm:spPr>
      <dgm:t>
        <a:bodyPr/>
        <a:lstStyle/>
        <a:p>
          <a:r>
            <a:rPr lang="ru-RU" sz="1400" dirty="0">
              <a:solidFill>
                <a:srgbClr val="002060"/>
              </a:solidFill>
            </a:rPr>
            <a:t>Стимулирование привлечения инвестиций в Гаврилово-Посадский муниципальный район</a:t>
          </a:r>
        </a:p>
      </dgm:t>
    </dgm:pt>
    <dgm:pt modelId="{1E90B6DC-3049-4977-AEBD-7AA3DE11F2C9}" type="parTrans" cxnId="{3010FF41-D463-41F1-984B-EF7ADB049E10}">
      <dgm:prSet/>
      <dgm:spPr/>
      <dgm:t>
        <a:bodyPr/>
        <a:lstStyle/>
        <a:p>
          <a:endParaRPr lang="ru-RU" sz="2000"/>
        </a:p>
      </dgm:t>
    </dgm:pt>
    <dgm:pt modelId="{B0820A4B-448F-4A50-BD9D-5102BF638E66}" type="sibTrans" cxnId="{3010FF41-D463-41F1-984B-EF7ADB049E10}">
      <dgm:prSet/>
      <dgm:spPr/>
      <dgm:t>
        <a:bodyPr/>
        <a:lstStyle/>
        <a:p>
          <a:endParaRPr lang="ru-RU" sz="2000"/>
        </a:p>
      </dgm:t>
    </dgm:pt>
    <dgm:pt modelId="{0AA1A910-698C-4444-8774-09A59283E85C}">
      <dgm:prSet phldrT="[Текст]" custT="1"/>
      <dgm:spPr>
        <a:gradFill flip="none" rotWithShape="0">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a:solidFill>
            <a:srgbClr val="FFFF00"/>
          </a:solidFill>
        </a:ln>
      </dgm:spPr>
      <dgm:t>
        <a:bodyPr/>
        <a:lstStyle/>
        <a:p>
          <a:r>
            <a:rPr lang="ru-RU" sz="1100" dirty="0">
              <a:solidFill>
                <a:srgbClr val="002060"/>
              </a:solidFill>
            </a:rPr>
            <a:t>Координация действий администрации Гаврилово-Посадского муниципального района с налоговыми, правоохранительными органами и другими территориальными органами областных и федеральных органов исполнительной власти по максимальной мобилизации финансового потенциала Гаврилово-Посадского муниципального района, повышению эффективности проводимых мероприятий по легализации доходов от предпринимательской деятельности</a:t>
          </a:r>
        </a:p>
      </dgm:t>
    </dgm:pt>
    <dgm:pt modelId="{ED8F7CD9-53CC-4152-A467-364B218AD399}" type="parTrans" cxnId="{F2AFF89C-AE5F-478A-B263-4D5A09940FCD}">
      <dgm:prSet/>
      <dgm:spPr/>
      <dgm:t>
        <a:bodyPr/>
        <a:lstStyle/>
        <a:p>
          <a:endParaRPr lang="ru-RU" sz="2000"/>
        </a:p>
      </dgm:t>
    </dgm:pt>
    <dgm:pt modelId="{49A27683-518E-44D9-ABC8-30BF04B3DD3A}" type="sibTrans" cxnId="{F2AFF89C-AE5F-478A-B263-4D5A09940FCD}">
      <dgm:prSet/>
      <dgm:spPr/>
      <dgm:t>
        <a:bodyPr/>
        <a:lstStyle/>
        <a:p>
          <a:endParaRPr lang="ru-RU" sz="2000"/>
        </a:p>
      </dgm:t>
    </dgm:pt>
    <dgm:pt modelId="{516D72B2-C58D-41C6-8B2F-BEA41CE75830}">
      <dgm:prSet phldrT="[Текст]" custT="1"/>
      <dgm:spPr>
        <a:gradFill flip="none" rotWithShape="0">
          <a:gsLst>
            <a:gs pos="0">
              <a:srgbClr val="66FFFF">
                <a:shade val="30000"/>
                <a:satMod val="115000"/>
              </a:srgbClr>
            </a:gs>
            <a:gs pos="50000">
              <a:srgbClr val="66FFFF">
                <a:shade val="67500"/>
                <a:satMod val="115000"/>
              </a:srgbClr>
            </a:gs>
            <a:gs pos="100000">
              <a:srgbClr val="66FFFF">
                <a:shade val="100000"/>
                <a:satMod val="115000"/>
              </a:srgbClr>
            </a:gs>
          </a:gsLst>
          <a:lin ang="16200000" scaled="1"/>
          <a:tileRect/>
        </a:gradFill>
        <a:ln>
          <a:solidFill>
            <a:srgbClr val="66FFFF"/>
          </a:solidFill>
        </a:ln>
      </dgm:spPr>
      <dgm:t>
        <a:bodyPr/>
        <a:lstStyle/>
        <a:p>
          <a:r>
            <a:rPr lang="ru-RU" sz="1200" dirty="0">
              <a:solidFill>
                <a:srgbClr val="002060"/>
              </a:solidFill>
            </a:rPr>
            <a:t>Активизация работы по выявлению не оформленных в установленном законодательством порядке земельных участков и не оформленных в собственность объектов недвижимости, в том числе объектов незавершенного строительства, с последующим понуждением собственников земельных участков и объектов недвижимости к своевременной регистрации прав собственности на данные объекты</a:t>
          </a:r>
        </a:p>
      </dgm:t>
    </dgm:pt>
    <dgm:pt modelId="{AB9903AD-6372-4676-A8C8-9DD57CCB463C}" type="parTrans" cxnId="{B21404FD-D8DB-40B3-B673-DF1F31D0CE34}">
      <dgm:prSet/>
      <dgm:spPr/>
      <dgm:t>
        <a:bodyPr/>
        <a:lstStyle/>
        <a:p>
          <a:endParaRPr lang="ru-RU" sz="2000"/>
        </a:p>
      </dgm:t>
    </dgm:pt>
    <dgm:pt modelId="{E718F8CD-6296-4AE1-8EED-3E855FC79235}" type="sibTrans" cxnId="{B21404FD-D8DB-40B3-B673-DF1F31D0CE34}">
      <dgm:prSet/>
      <dgm:spPr/>
      <dgm:t>
        <a:bodyPr/>
        <a:lstStyle/>
        <a:p>
          <a:endParaRPr lang="ru-RU" sz="2000"/>
        </a:p>
      </dgm:t>
    </dgm:pt>
    <dgm:pt modelId="{A76B1430-73BF-4B99-B84A-6C8DF7763659}" type="pres">
      <dgm:prSet presAssocID="{82C35793-B74C-4E01-9965-E974E1CCF73B}" presName="Name0" presStyleCnt="0">
        <dgm:presLayoutVars>
          <dgm:chMax val="7"/>
          <dgm:chPref val="7"/>
          <dgm:dir/>
        </dgm:presLayoutVars>
      </dgm:prSet>
      <dgm:spPr/>
      <dgm:t>
        <a:bodyPr/>
        <a:lstStyle/>
        <a:p>
          <a:endParaRPr lang="ru-RU"/>
        </a:p>
      </dgm:t>
    </dgm:pt>
    <dgm:pt modelId="{1316DF72-B9E9-4BF2-8939-A7F7D9F7E9C9}" type="pres">
      <dgm:prSet presAssocID="{82C35793-B74C-4E01-9965-E974E1CCF73B}" presName="Name1" presStyleCnt="0"/>
      <dgm:spPr/>
    </dgm:pt>
    <dgm:pt modelId="{85DC2DA3-B65B-4DE5-9957-90E44A52EB44}" type="pres">
      <dgm:prSet presAssocID="{82C35793-B74C-4E01-9965-E974E1CCF73B}" presName="cycle" presStyleCnt="0"/>
      <dgm:spPr/>
    </dgm:pt>
    <dgm:pt modelId="{61309BD4-243F-4BAA-A7E6-10BD36F9FF53}" type="pres">
      <dgm:prSet presAssocID="{82C35793-B74C-4E01-9965-E974E1CCF73B}" presName="srcNode" presStyleLbl="node1" presStyleIdx="0" presStyleCnt="4"/>
      <dgm:spPr/>
    </dgm:pt>
    <dgm:pt modelId="{A094DD63-09B2-4AC0-95E1-E9A5FEF7F8E7}" type="pres">
      <dgm:prSet presAssocID="{82C35793-B74C-4E01-9965-E974E1CCF73B}" presName="conn" presStyleLbl="parChTrans1D2" presStyleIdx="0" presStyleCnt="1" custLinFactNeighborX="27" custLinFactNeighborY="502"/>
      <dgm:spPr/>
      <dgm:t>
        <a:bodyPr/>
        <a:lstStyle/>
        <a:p>
          <a:endParaRPr lang="ru-RU"/>
        </a:p>
      </dgm:t>
    </dgm:pt>
    <dgm:pt modelId="{75603935-21AF-4399-BDB4-EF5EC7E3A88A}" type="pres">
      <dgm:prSet presAssocID="{82C35793-B74C-4E01-9965-E974E1CCF73B}" presName="extraNode" presStyleLbl="node1" presStyleIdx="0" presStyleCnt="4"/>
      <dgm:spPr/>
    </dgm:pt>
    <dgm:pt modelId="{D0F94B45-3EDB-4244-A2CF-CC857F9E6BF1}" type="pres">
      <dgm:prSet presAssocID="{82C35793-B74C-4E01-9965-E974E1CCF73B}" presName="dstNode" presStyleLbl="node1" presStyleIdx="0" presStyleCnt="4"/>
      <dgm:spPr/>
    </dgm:pt>
    <dgm:pt modelId="{49DE4D74-9A01-4F06-81D2-5F81C1D158E2}" type="pres">
      <dgm:prSet presAssocID="{F112AE0D-DFDA-45F8-8965-8763BDF8F516}" presName="text_1" presStyleLbl="node1" presStyleIdx="0" presStyleCnt="4" custScaleY="118743">
        <dgm:presLayoutVars>
          <dgm:bulletEnabled val="1"/>
        </dgm:presLayoutVars>
      </dgm:prSet>
      <dgm:spPr/>
      <dgm:t>
        <a:bodyPr/>
        <a:lstStyle/>
        <a:p>
          <a:endParaRPr lang="ru-RU"/>
        </a:p>
      </dgm:t>
    </dgm:pt>
    <dgm:pt modelId="{A10A6885-9E29-44D0-94F2-A656DB39CEF9}" type="pres">
      <dgm:prSet presAssocID="{F112AE0D-DFDA-45F8-8965-8763BDF8F516}" presName="accent_1" presStyleCnt="0"/>
      <dgm:spPr/>
    </dgm:pt>
    <dgm:pt modelId="{4D18B1E4-EDF7-4378-B1BB-0D25561A57AE}" type="pres">
      <dgm:prSet presAssocID="{F112AE0D-DFDA-45F8-8965-8763BDF8F516}" presName="accentRepeatNode" presStyleLbl="solidFgAcc1" presStyleIdx="0" presStyleCnt="4"/>
      <dgm:spPr>
        <a:solidFill>
          <a:srgbClr val="00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59BCA14B-F594-489B-9A18-CDC9E5B51F86}" type="pres">
      <dgm:prSet presAssocID="{79D1C47D-A7C8-4512-9865-55E76787DE59}" presName="text_2" presStyleLbl="node1" presStyleIdx="1" presStyleCnt="4" custScaleY="129741">
        <dgm:presLayoutVars>
          <dgm:bulletEnabled val="1"/>
        </dgm:presLayoutVars>
      </dgm:prSet>
      <dgm:spPr/>
      <dgm:t>
        <a:bodyPr/>
        <a:lstStyle/>
        <a:p>
          <a:endParaRPr lang="ru-RU"/>
        </a:p>
      </dgm:t>
    </dgm:pt>
    <dgm:pt modelId="{DE492998-E235-442F-952D-BE094E325ED5}" type="pres">
      <dgm:prSet presAssocID="{79D1C47D-A7C8-4512-9865-55E76787DE59}" presName="accent_2" presStyleCnt="0"/>
      <dgm:spPr/>
    </dgm:pt>
    <dgm:pt modelId="{83922050-F28C-4BB2-A1E6-34526A54FFF8}" type="pres">
      <dgm:prSet presAssocID="{79D1C47D-A7C8-4512-9865-55E76787DE59}" presName="accentRepeatNode" presStyleLbl="solidFgAcc1" presStyleIdx="1" presStyleCnt="4" custLinFactNeighborX="4650" custLinFactNeighborY="-1896"/>
      <dgm:spPr>
        <a:solidFill>
          <a:srgbClr val="CC66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ABB0CD9E-0DB2-4C2C-8712-6B69129C1A11}" type="pres">
      <dgm:prSet presAssocID="{0AA1A910-698C-4444-8774-09A59283E85C}" presName="text_3" presStyleLbl="node1" presStyleIdx="2" presStyleCnt="4">
        <dgm:presLayoutVars>
          <dgm:bulletEnabled val="1"/>
        </dgm:presLayoutVars>
      </dgm:prSet>
      <dgm:spPr/>
      <dgm:t>
        <a:bodyPr/>
        <a:lstStyle/>
        <a:p>
          <a:endParaRPr lang="ru-RU"/>
        </a:p>
      </dgm:t>
    </dgm:pt>
    <dgm:pt modelId="{7C47B414-9D97-4BDA-A752-A1F391AAB793}" type="pres">
      <dgm:prSet presAssocID="{0AA1A910-698C-4444-8774-09A59283E85C}" presName="accent_3" presStyleCnt="0"/>
      <dgm:spPr/>
    </dgm:pt>
    <dgm:pt modelId="{05713715-9F9C-4F89-A154-74AB030B2431}" type="pres">
      <dgm:prSet presAssocID="{0AA1A910-698C-4444-8774-09A59283E85C}" presName="accentRepeatNode" presStyleLbl="solidFgAcc1" presStyleIdx="2" presStyleCnt="4" custScaleY="110129"/>
      <dgm:spPr>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3B40E89D-FE1D-4E0A-8BB5-064634A83414}" type="pres">
      <dgm:prSet presAssocID="{516D72B2-C58D-41C6-8B2F-BEA41CE75830}" presName="text_4" presStyleLbl="node1" presStyleIdx="3" presStyleCnt="4">
        <dgm:presLayoutVars>
          <dgm:bulletEnabled val="1"/>
        </dgm:presLayoutVars>
      </dgm:prSet>
      <dgm:spPr/>
      <dgm:t>
        <a:bodyPr/>
        <a:lstStyle/>
        <a:p>
          <a:endParaRPr lang="ru-RU"/>
        </a:p>
      </dgm:t>
    </dgm:pt>
    <dgm:pt modelId="{00CD6837-925E-4D75-926B-BB5A477CF282}" type="pres">
      <dgm:prSet presAssocID="{516D72B2-C58D-41C6-8B2F-BEA41CE75830}" presName="accent_4" presStyleCnt="0"/>
      <dgm:spPr/>
    </dgm:pt>
    <dgm:pt modelId="{29F28508-B8DB-4BC0-8974-74BB3B4622CD}" type="pres">
      <dgm:prSet presAssocID="{516D72B2-C58D-41C6-8B2F-BEA41CE75830}" presName="accentRepeatNode" presStyleLbl="solidFgAcc1" presStyleIdx="3" presStyleCnt="4"/>
      <dgm:spPr>
        <a:solidFill>
          <a:srgbClr val="66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Lst>
  <dgm:cxnLst>
    <dgm:cxn modelId="{9B64986A-07B8-43F7-B287-19B383103665}" type="presOf" srcId="{F112AE0D-DFDA-45F8-8965-8763BDF8F516}" destId="{49DE4D74-9A01-4F06-81D2-5F81C1D158E2}" srcOrd="0" destOrd="0" presId="urn:microsoft.com/office/officeart/2008/layout/VerticalCurvedList"/>
    <dgm:cxn modelId="{E5E5F376-CD46-48CF-8993-3BCA4123B42E}" type="presOf" srcId="{79D1C47D-A7C8-4512-9865-55E76787DE59}" destId="{59BCA14B-F594-489B-9A18-CDC9E5B51F86}" srcOrd="0" destOrd="0" presId="urn:microsoft.com/office/officeart/2008/layout/VerticalCurvedList"/>
    <dgm:cxn modelId="{83FC86F4-1C65-4CE0-831D-A81CB18DB502}" srcId="{82C35793-B74C-4E01-9965-E974E1CCF73B}" destId="{F112AE0D-DFDA-45F8-8965-8763BDF8F516}" srcOrd="0" destOrd="0" parTransId="{18E4E6CF-F766-43CC-910D-1BF77DDE28EC}" sibTransId="{94442B9C-4764-465E-96E7-2FAB32E307B9}"/>
    <dgm:cxn modelId="{3010FF41-D463-41F1-984B-EF7ADB049E10}" srcId="{82C35793-B74C-4E01-9965-E974E1CCF73B}" destId="{79D1C47D-A7C8-4512-9865-55E76787DE59}" srcOrd="1" destOrd="0" parTransId="{1E90B6DC-3049-4977-AEBD-7AA3DE11F2C9}" sibTransId="{B0820A4B-448F-4A50-BD9D-5102BF638E66}"/>
    <dgm:cxn modelId="{B21404FD-D8DB-40B3-B673-DF1F31D0CE34}" srcId="{82C35793-B74C-4E01-9965-E974E1CCF73B}" destId="{516D72B2-C58D-41C6-8B2F-BEA41CE75830}" srcOrd="3" destOrd="0" parTransId="{AB9903AD-6372-4676-A8C8-9DD57CCB463C}" sibTransId="{E718F8CD-6296-4AE1-8EED-3E855FC79235}"/>
    <dgm:cxn modelId="{F2AFF89C-AE5F-478A-B263-4D5A09940FCD}" srcId="{82C35793-B74C-4E01-9965-E974E1CCF73B}" destId="{0AA1A910-698C-4444-8774-09A59283E85C}" srcOrd="2" destOrd="0" parTransId="{ED8F7CD9-53CC-4152-A467-364B218AD399}" sibTransId="{49A27683-518E-44D9-ABC8-30BF04B3DD3A}"/>
    <dgm:cxn modelId="{E1F214DC-5D07-4450-9315-3963444A2469}" type="presOf" srcId="{516D72B2-C58D-41C6-8B2F-BEA41CE75830}" destId="{3B40E89D-FE1D-4E0A-8BB5-064634A83414}" srcOrd="0" destOrd="0" presId="urn:microsoft.com/office/officeart/2008/layout/VerticalCurvedList"/>
    <dgm:cxn modelId="{AAB4AC47-7026-4731-B722-1E036A16D520}" type="presOf" srcId="{94442B9C-4764-465E-96E7-2FAB32E307B9}" destId="{A094DD63-09B2-4AC0-95E1-E9A5FEF7F8E7}" srcOrd="0" destOrd="0" presId="urn:microsoft.com/office/officeart/2008/layout/VerticalCurvedList"/>
    <dgm:cxn modelId="{174CE3C5-0C7C-4FA7-9543-A55D7AA6AE3E}" type="presOf" srcId="{0AA1A910-698C-4444-8774-09A59283E85C}" destId="{ABB0CD9E-0DB2-4C2C-8712-6B69129C1A11}" srcOrd="0" destOrd="0" presId="urn:microsoft.com/office/officeart/2008/layout/VerticalCurvedList"/>
    <dgm:cxn modelId="{00195B76-1061-4184-9C74-4E4B8A733C07}" type="presOf" srcId="{82C35793-B74C-4E01-9965-E974E1CCF73B}" destId="{A76B1430-73BF-4B99-B84A-6C8DF7763659}" srcOrd="0" destOrd="0" presId="urn:microsoft.com/office/officeart/2008/layout/VerticalCurvedList"/>
    <dgm:cxn modelId="{5FA218E8-79B6-47E0-9E8A-9BA893ABCBEA}" type="presParOf" srcId="{A76B1430-73BF-4B99-B84A-6C8DF7763659}" destId="{1316DF72-B9E9-4BF2-8939-A7F7D9F7E9C9}" srcOrd="0" destOrd="0" presId="urn:microsoft.com/office/officeart/2008/layout/VerticalCurvedList"/>
    <dgm:cxn modelId="{1E028B25-2E03-4DFA-AC31-9659331720DD}" type="presParOf" srcId="{1316DF72-B9E9-4BF2-8939-A7F7D9F7E9C9}" destId="{85DC2DA3-B65B-4DE5-9957-90E44A52EB44}" srcOrd="0" destOrd="0" presId="urn:microsoft.com/office/officeart/2008/layout/VerticalCurvedList"/>
    <dgm:cxn modelId="{46417B32-24F5-4A4B-8316-CB6FCD8CFEC4}" type="presParOf" srcId="{85DC2DA3-B65B-4DE5-9957-90E44A52EB44}" destId="{61309BD4-243F-4BAA-A7E6-10BD36F9FF53}" srcOrd="0" destOrd="0" presId="urn:microsoft.com/office/officeart/2008/layout/VerticalCurvedList"/>
    <dgm:cxn modelId="{4498AB5D-A465-427F-9F5E-36A1201AB2EE}" type="presParOf" srcId="{85DC2DA3-B65B-4DE5-9957-90E44A52EB44}" destId="{A094DD63-09B2-4AC0-95E1-E9A5FEF7F8E7}" srcOrd="1" destOrd="0" presId="urn:microsoft.com/office/officeart/2008/layout/VerticalCurvedList"/>
    <dgm:cxn modelId="{3BCC84A1-1EAB-4A4E-B932-F6E1F69F32AC}" type="presParOf" srcId="{85DC2DA3-B65B-4DE5-9957-90E44A52EB44}" destId="{75603935-21AF-4399-BDB4-EF5EC7E3A88A}" srcOrd="2" destOrd="0" presId="urn:microsoft.com/office/officeart/2008/layout/VerticalCurvedList"/>
    <dgm:cxn modelId="{3287CF8B-0B4F-498C-9E95-BAD529BFDD52}" type="presParOf" srcId="{85DC2DA3-B65B-4DE5-9957-90E44A52EB44}" destId="{D0F94B45-3EDB-4244-A2CF-CC857F9E6BF1}" srcOrd="3" destOrd="0" presId="urn:microsoft.com/office/officeart/2008/layout/VerticalCurvedList"/>
    <dgm:cxn modelId="{53EC51E6-E6E0-419F-8A95-9D13E4A5568B}" type="presParOf" srcId="{1316DF72-B9E9-4BF2-8939-A7F7D9F7E9C9}" destId="{49DE4D74-9A01-4F06-81D2-5F81C1D158E2}" srcOrd="1" destOrd="0" presId="urn:microsoft.com/office/officeart/2008/layout/VerticalCurvedList"/>
    <dgm:cxn modelId="{52EB74BA-D1ED-4C7C-8BE0-DCBB5FB95058}" type="presParOf" srcId="{1316DF72-B9E9-4BF2-8939-A7F7D9F7E9C9}" destId="{A10A6885-9E29-44D0-94F2-A656DB39CEF9}" srcOrd="2" destOrd="0" presId="urn:microsoft.com/office/officeart/2008/layout/VerticalCurvedList"/>
    <dgm:cxn modelId="{7D551B3A-2DB7-483D-B8A4-B1FEE83A57D5}" type="presParOf" srcId="{A10A6885-9E29-44D0-94F2-A656DB39CEF9}" destId="{4D18B1E4-EDF7-4378-B1BB-0D25561A57AE}" srcOrd="0" destOrd="0" presId="urn:microsoft.com/office/officeart/2008/layout/VerticalCurvedList"/>
    <dgm:cxn modelId="{20C8965C-69AA-45E8-B3CD-322B915C097E}" type="presParOf" srcId="{1316DF72-B9E9-4BF2-8939-A7F7D9F7E9C9}" destId="{59BCA14B-F594-489B-9A18-CDC9E5B51F86}" srcOrd="3" destOrd="0" presId="urn:microsoft.com/office/officeart/2008/layout/VerticalCurvedList"/>
    <dgm:cxn modelId="{61FD5539-76B1-4AD4-8D16-2B39894717F8}" type="presParOf" srcId="{1316DF72-B9E9-4BF2-8939-A7F7D9F7E9C9}" destId="{DE492998-E235-442F-952D-BE094E325ED5}" srcOrd="4" destOrd="0" presId="urn:microsoft.com/office/officeart/2008/layout/VerticalCurvedList"/>
    <dgm:cxn modelId="{13CB6E0E-DD20-4344-BF2F-41FD5D9D8B79}" type="presParOf" srcId="{DE492998-E235-442F-952D-BE094E325ED5}" destId="{83922050-F28C-4BB2-A1E6-34526A54FFF8}" srcOrd="0" destOrd="0" presId="urn:microsoft.com/office/officeart/2008/layout/VerticalCurvedList"/>
    <dgm:cxn modelId="{3BD15F0C-8805-4481-A055-D3BB8246AD16}" type="presParOf" srcId="{1316DF72-B9E9-4BF2-8939-A7F7D9F7E9C9}" destId="{ABB0CD9E-0DB2-4C2C-8712-6B69129C1A11}" srcOrd="5" destOrd="0" presId="urn:microsoft.com/office/officeart/2008/layout/VerticalCurvedList"/>
    <dgm:cxn modelId="{5AD96108-7933-444F-AA41-B5F264D581F5}" type="presParOf" srcId="{1316DF72-B9E9-4BF2-8939-A7F7D9F7E9C9}" destId="{7C47B414-9D97-4BDA-A752-A1F391AAB793}" srcOrd="6" destOrd="0" presId="urn:microsoft.com/office/officeart/2008/layout/VerticalCurvedList"/>
    <dgm:cxn modelId="{BAE0F350-6616-4F9B-9652-CAF2FD125582}" type="presParOf" srcId="{7C47B414-9D97-4BDA-A752-A1F391AAB793}" destId="{05713715-9F9C-4F89-A154-74AB030B2431}" srcOrd="0" destOrd="0" presId="urn:microsoft.com/office/officeart/2008/layout/VerticalCurvedList"/>
    <dgm:cxn modelId="{2472A67D-2474-4A3A-8A86-010D44F6E7E9}" type="presParOf" srcId="{1316DF72-B9E9-4BF2-8939-A7F7D9F7E9C9}" destId="{3B40E89D-FE1D-4E0A-8BB5-064634A83414}" srcOrd="7" destOrd="0" presId="urn:microsoft.com/office/officeart/2008/layout/VerticalCurvedList"/>
    <dgm:cxn modelId="{67B280D3-8125-4E30-BC29-01BF2A8BA5F5}" type="presParOf" srcId="{1316DF72-B9E9-4BF2-8939-A7F7D9F7E9C9}" destId="{00CD6837-925E-4D75-926B-BB5A477CF282}" srcOrd="8" destOrd="0" presId="urn:microsoft.com/office/officeart/2008/layout/VerticalCurvedList"/>
    <dgm:cxn modelId="{916B4959-3862-4B70-9E00-5E185977DDF3}" type="presParOf" srcId="{00CD6837-925E-4D75-926B-BB5A477CF282}" destId="{29F28508-B8DB-4BC0-8974-74BB3B4622CD}" srcOrd="0" destOrd="0" presId="urn:microsoft.com/office/officeart/2008/layout/VerticalCurvedLis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D3C0577-5694-49EF-9F05-3DBE385F0B67}" type="doc">
      <dgm:prSet loTypeId="urn:microsoft.com/office/officeart/2005/8/layout/pyramid2" loCatId="list" qsTypeId="urn:microsoft.com/office/officeart/2005/8/quickstyle/simple1" qsCatId="simple" csTypeId="urn:microsoft.com/office/officeart/2005/8/colors/accent1_2" csCatId="accent1" phldr="1"/>
      <dgm:spPr/>
    </dgm:pt>
    <dgm:pt modelId="{A14F7008-6065-4AB8-B359-BFE0821E1B83}">
      <dgm:prSet custT="1"/>
      <dgm:spPr>
        <a:gradFill flip="none" rotWithShape="0">
          <a:gsLst>
            <a:gs pos="0">
              <a:srgbClr val="00FFCC">
                <a:shade val="30000"/>
                <a:satMod val="115000"/>
              </a:srgbClr>
            </a:gs>
            <a:gs pos="50000">
              <a:srgbClr val="00FFCC">
                <a:shade val="67500"/>
                <a:satMod val="115000"/>
              </a:srgbClr>
            </a:gs>
            <a:gs pos="100000">
              <a:srgbClr val="00FFCC">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sz="1000" b="1" i="1" dirty="0">
              <a:solidFill>
                <a:srgbClr val="660066"/>
              </a:solidFill>
            </a:rPr>
            <a:t>Реализация вопросов местного значения, отдельных государственных полномочий, направленных на обеспечение потребностей, повышение уровня и качества жизни населения Гаврилово-Посадского муниципального района</a:t>
          </a:r>
          <a:endParaRPr lang="ru-RU" sz="1000" b="1" i="1" dirty="0">
            <a:effectLst/>
          </a:endParaRPr>
        </a:p>
      </dgm:t>
    </dgm:pt>
    <dgm:pt modelId="{CB0E1C4F-5D92-4888-8B33-07ED4CFAE852}" type="parTrans" cxnId="{20BFFDB8-4A14-4FA6-AA18-F9026FF780CE}">
      <dgm:prSet/>
      <dgm:spPr/>
      <dgm:t>
        <a:bodyPr/>
        <a:lstStyle/>
        <a:p>
          <a:endParaRPr lang="ru-RU"/>
        </a:p>
      </dgm:t>
    </dgm:pt>
    <dgm:pt modelId="{36EEB5CE-5A66-4EED-8356-5D3CEBD59068}" type="sibTrans" cxnId="{20BFFDB8-4A14-4FA6-AA18-F9026FF780CE}">
      <dgm:prSet/>
      <dgm:spPr/>
      <dgm:t>
        <a:bodyPr/>
        <a:lstStyle/>
        <a:p>
          <a:endParaRPr lang="ru-RU"/>
        </a:p>
      </dgm:t>
    </dgm:pt>
    <dgm:pt modelId="{D6820E6B-7727-404C-AA1A-107399777359}">
      <dgm:prSet phldrT="[Текст]" custT="1"/>
      <dgm:spPr>
        <a:gradFill flip="none" rotWithShape="0">
          <a:gsLst>
            <a:gs pos="0">
              <a:srgbClr val="FFCCFF">
                <a:shade val="30000"/>
                <a:satMod val="115000"/>
              </a:srgbClr>
            </a:gs>
            <a:gs pos="50000">
              <a:srgbClr val="FFCCFF">
                <a:shade val="67500"/>
                <a:satMod val="115000"/>
              </a:srgbClr>
            </a:gs>
            <a:gs pos="100000">
              <a:srgbClr val="FFCCFF">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sz="1100" b="1" i="1" dirty="0">
              <a:solidFill>
                <a:srgbClr val="660066"/>
              </a:solidFill>
            </a:rPr>
            <a:t>Сделать более эффективным механизм муниципального управления во всех сферах деятельности администрации муниципального района</a:t>
          </a:r>
          <a:endParaRPr lang="ru-RU" sz="1100" b="1" i="1" dirty="0">
            <a:effectLst>
              <a:outerShdw blurRad="38100" dist="38100" dir="2700000" algn="tl">
                <a:srgbClr val="000000">
                  <a:alpha val="43137"/>
                </a:srgbClr>
              </a:outerShdw>
            </a:effectLst>
          </a:endParaRPr>
        </a:p>
      </dgm:t>
    </dgm:pt>
    <dgm:pt modelId="{1F6ECEE6-D810-4292-A0F8-F1FD801B1CA5}" type="parTrans" cxnId="{7C4CA118-2478-4D33-A6B0-5702EF0D3D07}">
      <dgm:prSet/>
      <dgm:spPr/>
      <dgm:t>
        <a:bodyPr/>
        <a:lstStyle/>
        <a:p>
          <a:endParaRPr lang="ru-RU"/>
        </a:p>
      </dgm:t>
    </dgm:pt>
    <dgm:pt modelId="{7B5F20D3-0C55-4A9B-8B89-B355CF2BD615}" type="sibTrans" cxnId="{7C4CA118-2478-4D33-A6B0-5702EF0D3D07}">
      <dgm:prSet/>
      <dgm:spPr/>
      <dgm:t>
        <a:bodyPr/>
        <a:lstStyle/>
        <a:p>
          <a:endParaRPr lang="ru-RU"/>
        </a:p>
      </dgm:t>
    </dgm:pt>
    <dgm:pt modelId="{CBB14886-B918-4E43-A9E4-C477E00161A3}">
      <dgm:prSet phldrT="[Текст]" custT="1"/>
      <dgm:spPr>
        <a:gradFill flip="none" rotWithShape="0">
          <a:gsLst>
            <a:gs pos="0">
              <a:srgbClr val="9999FF">
                <a:shade val="30000"/>
                <a:satMod val="115000"/>
              </a:srgbClr>
            </a:gs>
            <a:gs pos="50000">
              <a:srgbClr val="9999FF">
                <a:shade val="67500"/>
                <a:satMod val="115000"/>
              </a:srgbClr>
            </a:gs>
            <a:gs pos="100000">
              <a:srgbClr val="9999FF">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sz="1000" b="1" i="1" dirty="0">
              <a:solidFill>
                <a:schemeClr val="tx1"/>
              </a:solidFill>
            </a:rPr>
            <a:t>Повышение эффективности деятельности органов местного самоуправления по решению вопросов местного значения</a:t>
          </a:r>
          <a:endParaRPr lang="ru-RU" sz="1000" b="1" i="1" dirty="0">
            <a:solidFill>
              <a:schemeClr val="tx1"/>
            </a:solidFill>
            <a:effectLst>
              <a:outerShdw blurRad="38100" dist="38100" dir="2700000" algn="tl">
                <a:srgbClr val="000000">
                  <a:alpha val="43137"/>
                </a:srgbClr>
              </a:outerShdw>
            </a:effectLst>
          </a:endParaRPr>
        </a:p>
      </dgm:t>
    </dgm:pt>
    <dgm:pt modelId="{E0AD84C8-0C96-4993-BA38-1DEF5BBCC370}" type="parTrans" cxnId="{9DAFA1AB-0257-4F4A-B16E-D5A333DE80FA}">
      <dgm:prSet/>
      <dgm:spPr/>
      <dgm:t>
        <a:bodyPr/>
        <a:lstStyle/>
        <a:p>
          <a:endParaRPr lang="ru-RU"/>
        </a:p>
      </dgm:t>
    </dgm:pt>
    <dgm:pt modelId="{740E76B8-8B99-4B78-A3F9-7016FF0991DE}" type="sibTrans" cxnId="{9DAFA1AB-0257-4F4A-B16E-D5A333DE80FA}">
      <dgm:prSet/>
      <dgm:spPr/>
      <dgm:t>
        <a:bodyPr/>
        <a:lstStyle/>
        <a:p>
          <a:endParaRPr lang="ru-RU"/>
        </a:p>
      </dgm:t>
    </dgm:pt>
    <dgm:pt modelId="{C9230015-614C-41FD-A751-D327C5B1032C}">
      <dgm:prSet phldrT="[Текст]" custT="1"/>
      <dgm:spPr>
        <a:gradFill flip="none" rotWithShape="0">
          <a:gsLst>
            <a:gs pos="0">
              <a:srgbClr val="00FFFF">
                <a:shade val="30000"/>
                <a:satMod val="115000"/>
              </a:srgbClr>
            </a:gs>
            <a:gs pos="50000">
              <a:srgbClr val="00FFFF">
                <a:shade val="67500"/>
                <a:satMod val="115000"/>
              </a:srgbClr>
            </a:gs>
            <a:gs pos="100000">
              <a:srgbClr val="00FFFF">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sz="1100" b="1" i="1" dirty="0">
              <a:solidFill>
                <a:srgbClr val="703203">
                  <a:lumMod val="75000"/>
                </a:srgbClr>
              </a:solidFill>
            </a:rPr>
            <a:t>Сохранение культурного и исторического наследия, творческого потенциала муниципального района</a:t>
          </a:r>
          <a:endParaRPr lang="ru-RU" sz="1100" b="1" i="1" dirty="0">
            <a:effectLst>
              <a:outerShdw blurRad="38100" dist="38100" dir="2700000" algn="tl">
                <a:srgbClr val="000000">
                  <a:alpha val="43137"/>
                </a:srgbClr>
              </a:outerShdw>
            </a:effectLst>
          </a:endParaRPr>
        </a:p>
      </dgm:t>
    </dgm:pt>
    <dgm:pt modelId="{7EE0254A-7901-485E-BEEA-68825B79E2E8}" type="parTrans" cxnId="{2B670FA7-FF18-4B96-81AA-D4D12C51E901}">
      <dgm:prSet/>
      <dgm:spPr/>
      <dgm:t>
        <a:bodyPr/>
        <a:lstStyle/>
        <a:p>
          <a:endParaRPr lang="ru-RU"/>
        </a:p>
      </dgm:t>
    </dgm:pt>
    <dgm:pt modelId="{A70AEBDB-2013-4226-9697-91E7F1BCE9CE}" type="sibTrans" cxnId="{2B670FA7-FF18-4B96-81AA-D4D12C51E901}">
      <dgm:prSet/>
      <dgm:spPr/>
      <dgm:t>
        <a:bodyPr/>
        <a:lstStyle/>
        <a:p>
          <a:endParaRPr lang="ru-RU"/>
        </a:p>
      </dgm:t>
    </dgm:pt>
    <dgm:pt modelId="{D3F3D011-ED1E-4368-BCF3-44C6E2D1DD6F}">
      <dgm:prSet phldrT="[Текст]" custT="1"/>
      <dgm:spPr>
        <a:gradFill flip="none" rotWithShape="0">
          <a:gsLst>
            <a:gs pos="0">
              <a:srgbClr val="FF9999">
                <a:shade val="30000"/>
                <a:satMod val="115000"/>
              </a:srgbClr>
            </a:gs>
            <a:gs pos="50000">
              <a:srgbClr val="FF9999">
                <a:shade val="67500"/>
                <a:satMod val="115000"/>
              </a:srgbClr>
            </a:gs>
            <a:gs pos="100000">
              <a:srgbClr val="FF9999">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sz="1000" b="1" i="1" dirty="0">
              <a:solidFill>
                <a:srgbClr val="002060"/>
              </a:solidFill>
            </a:rPr>
            <a:t>Повышение качества профессионального образования муниципальных служащих</a:t>
          </a:r>
          <a:endParaRPr lang="ru-RU" sz="1000" b="1" i="1" dirty="0">
            <a:solidFill>
              <a:srgbClr val="002060"/>
            </a:solidFill>
            <a:effectLst>
              <a:outerShdw blurRad="38100" dist="38100" dir="2700000" algn="tl">
                <a:srgbClr val="000000">
                  <a:alpha val="43137"/>
                </a:srgbClr>
              </a:outerShdw>
            </a:effectLst>
          </a:endParaRPr>
        </a:p>
      </dgm:t>
    </dgm:pt>
    <dgm:pt modelId="{0B15215C-BEA1-4404-884B-0CDF09E14797}" type="parTrans" cxnId="{F55A6542-20E7-46BF-BC49-B065483DEF5C}">
      <dgm:prSet/>
      <dgm:spPr/>
      <dgm:t>
        <a:bodyPr/>
        <a:lstStyle/>
        <a:p>
          <a:endParaRPr lang="ru-RU"/>
        </a:p>
      </dgm:t>
    </dgm:pt>
    <dgm:pt modelId="{2888445A-D22E-45AE-A454-E3A9D304789F}" type="sibTrans" cxnId="{F55A6542-20E7-46BF-BC49-B065483DEF5C}">
      <dgm:prSet/>
      <dgm:spPr/>
      <dgm:t>
        <a:bodyPr/>
        <a:lstStyle/>
        <a:p>
          <a:endParaRPr lang="ru-RU"/>
        </a:p>
      </dgm:t>
    </dgm:pt>
    <dgm:pt modelId="{62BED19B-149E-46C8-B991-288F0B7C7FD9}" type="pres">
      <dgm:prSet presAssocID="{CD3C0577-5694-49EF-9F05-3DBE385F0B67}" presName="compositeShape" presStyleCnt="0">
        <dgm:presLayoutVars>
          <dgm:dir/>
          <dgm:resizeHandles/>
        </dgm:presLayoutVars>
      </dgm:prSet>
      <dgm:spPr/>
    </dgm:pt>
    <dgm:pt modelId="{A6C4553C-94FC-46DA-AEAB-C92C31CABDBE}" type="pres">
      <dgm:prSet presAssocID="{CD3C0577-5694-49EF-9F05-3DBE385F0B67}" presName="pyramid" presStyleLbl="node1" presStyleIdx="0" presStyleCnt="1" custLinFactNeighborX="3960" custLinFactNeighborY="959"/>
      <dgm:spPr>
        <a:gradFill flip="none" rotWithShape="1">
          <a:gsLst>
            <a:gs pos="0">
              <a:srgbClr val="FF99CC"/>
            </a:gs>
            <a:gs pos="50000">
              <a:srgbClr val="FFFF00"/>
            </a:gs>
            <a:gs pos="100000">
              <a:srgbClr val="00FFCC"/>
            </a:gs>
          </a:gsLst>
          <a:lin ang="135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1F168194-5CF0-455C-A787-4689A6B44700}" type="pres">
      <dgm:prSet presAssocID="{CD3C0577-5694-49EF-9F05-3DBE385F0B67}" presName="theList" presStyleCnt="0"/>
      <dgm:spPr/>
    </dgm:pt>
    <dgm:pt modelId="{BDB6E1C0-A83C-41FB-92F3-0AF399D65D48}" type="pres">
      <dgm:prSet presAssocID="{A14F7008-6065-4AB8-B359-BFE0821E1B83}" presName="aNode" presStyleLbl="fgAcc1" presStyleIdx="0" presStyleCnt="5" custScaleX="227562">
        <dgm:presLayoutVars>
          <dgm:bulletEnabled val="1"/>
        </dgm:presLayoutVars>
      </dgm:prSet>
      <dgm:spPr/>
      <dgm:t>
        <a:bodyPr/>
        <a:lstStyle/>
        <a:p>
          <a:endParaRPr lang="ru-RU"/>
        </a:p>
      </dgm:t>
    </dgm:pt>
    <dgm:pt modelId="{CC0A0FFD-A00B-4FFF-8550-263BD4E3EB0D}" type="pres">
      <dgm:prSet presAssocID="{A14F7008-6065-4AB8-B359-BFE0821E1B83}" presName="aSpace" presStyleCnt="0"/>
      <dgm:spPr/>
    </dgm:pt>
    <dgm:pt modelId="{5B7B5FEA-79E8-4575-8910-314C1908D251}" type="pres">
      <dgm:prSet presAssocID="{D6820E6B-7727-404C-AA1A-107399777359}" presName="aNode" presStyleLbl="fgAcc1" presStyleIdx="1" presStyleCnt="5" custScaleX="230596" custLinFactNeighborX="2856" custLinFactNeighborY="-17225">
        <dgm:presLayoutVars>
          <dgm:bulletEnabled val="1"/>
        </dgm:presLayoutVars>
      </dgm:prSet>
      <dgm:spPr/>
      <dgm:t>
        <a:bodyPr/>
        <a:lstStyle/>
        <a:p>
          <a:endParaRPr lang="ru-RU"/>
        </a:p>
      </dgm:t>
    </dgm:pt>
    <dgm:pt modelId="{B0D52DF8-F38B-4096-9378-C2F3BE0DDF29}" type="pres">
      <dgm:prSet presAssocID="{D6820E6B-7727-404C-AA1A-107399777359}" presName="aSpace" presStyleCnt="0"/>
      <dgm:spPr/>
    </dgm:pt>
    <dgm:pt modelId="{156F8F62-665D-473E-9427-1608EF5F652C}" type="pres">
      <dgm:prSet presAssocID="{CBB14886-B918-4E43-A9E4-C477E00161A3}" presName="aNode" presStyleLbl="fgAcc1" presStyleIdx="2" presStyleCnt="5" custScaleX="228585">
        <dgm:presLayoutVars>
          <dgm:bulletEnabled val="1"/>
        </dgm:presLayoutVars>
      </dgm:prSet>
      <dgm:spPr/>
      <dgm:t>
        <a:bodyPr/>
        <a:lstStyle/>
        <a:p>
          <a:endParaRPr lang="ru-RU"/>
        </a:p>
      </dgm:t>
    </dgm:pt>
    <dgm:pt modelId="{58C6D8B7-3AE5-4647-A8C7-3005BC36DC0B}" type="pres">
      <dgm:prSet presAssocID="{CBB14886-B918-4E43-A9E4-C477E00161A3}" presName="aSpace" presStyleCnt="0"/>
      <dgm:spPr/>
    </dgm:pt>
    <dgm:pt modelId="{6F7DC730-2E9F-43AF-8AF8-0DD2D5FBFCA2}" type="pres">
      <dgm:prSet presAssocID="{C9230015-614C-41FD-A751-D327C5B1032C}" presName="aNode" presStyleLbl="fgAcc1" presStyleIdx="3" presStyleCnt="5" custScaleX="228585" custScaleY="113630" custLinFactNeighborX="1502" custLinFactNeighborY="49001">
        <dgm:presLayoutVars>
          <dgm:bulletEnabled val="1"/>
        </dgm:presLayoutVars>
      </dgm:prSet>
      <dgm:spPr/>
      <dgm:t>
        <a:bodyPr/>
        <a:lstStyle/>
        <a:p>
          <a:endParaRPr lang="ru-RU"/>
        </a:p>
      </dgm:t>
    </dgm:pt>
    <dgm:pt modelId="{CBC392F5-5A3E-469A-B1D0-71138E567391}" type="pres">
      <dgm:prSet presAssocID="{C9230015-614C-41FD-A751-D327C5B1032C}" presName="aSpace" presStyleCnt="0"/>
      <dgm:spPr/>
    </dgm:pt>
    <dgm:pt modelId="{DA64F6A1-DBF2-47D9-BADE-E95E6D51365F}" type="pres">
      <dgm:prSet presAssocID="{D3F3D011-ED1E-4368-BCF3-44C6E2D1DD6F}" presName="aNode" presStyleLbl="fgAcc1" presStyleIdx="4" presStyleCnt="5" custScaleX="228585" custLinFactY="13064" custLinFactNeighborX="2688" custLinFactNeighborY="100000">
        <dgm:presLayoutVars>
          <dgm:bulletEnabled val="1"/>
        </dgm:presLayoutVars>
      </dgm:prSet>
      <dgm:spPr/>
      <dgm:t>
        <a:bodyPr/>
        <a:lstStyle/>
        <a:p>
          <a:endParaRPr lang="ru-RU"/>
        </a:p>
      </dgm:t>
    </dgm:pt>
    <dgm:pt modelId="{F0CE1DEA-0761-4C72-96CE-D7C5EB4D3BB2}" type="pres">
      <dgm:prSet presAssocID="{D3F3D011-ED1E-4368-BCF3-44C6E2D1DD6F}" presName="aSpace" presStyleCnt="0"/>
      <dgm:spPr/>
    </dgm:pt>
  </dgm:ptLst>
  <dgm:cxnLst>
    <dgm:cxn modelId="{7C4CA118-2478-4D33-A6B0-5702EF0D3D07}" srcId="{CD3C0577-5694-49EF-9F05-3DBE385F0B67}" destId="{D6820E6B-7727-404C-AA1A-107399777359}" srcOrd="1" destOrd="0" parTransId="{1F6ECEE6-D810-4292-A0F8-F1FD801B1CA5}" sibTransId="{7B5F20D3-0C55-4A9B-8B89-B355CF2BD615}"/>
    <dgm:cxn modelId="{405BC6F8-3665-4474-8C0A-8519CD15CD60}" type="presOf" srcId="{CD3C0577-5694-49EF-9F05-3DBE385F0B67}" destId="{62BED19B-149E-46C8-B991-288F0B7C7FD9}" srcOrd="0" destOrd="0" presId="urn:microsoft.com/office/officeart/2005/8/layout/pyramid2"/>
    <dgm:cxn modelId="{0557F5BC-B209-442B-BB85-6434E2583425}" type="presOf" srcId="{A14F7008-6065-4AB8-B359-BFE0821E1B83}" destId="{BDB6E1C0-A83C-41FB-92F3-0AF399D65D48}" srcOrd="0" destOrd="0" presId="urn:microsoft.com/office/officeart/2005/8/layout/pyramid2"/>
    <dgm:cxn modelId="{6259F79F-1C08-47D9-83AC-025DBCAA309B}" type="presOf" srcId="{CBB14886-B918-4E43-A9E4-C477E00161A3}" destId="{156F8F62-665D-473E-9427-1608EF5F652C}" srcOrd="0" destOrd="0" presId="urn:microsoft.com/office/officeart/2005/8/layout/pyramid2"/>
    <dgm:cxn modelId="{D6D8FD78-6352-47C2-AAF5-7D089A9236B9}" type="presOf" srcId="{C9230015-614C-41FD-A751-D327C5B1032C}" destId="{6F7DC730-2E9F-43AF-8AF8-0DD2D5FBFCA2}" srcOrd="0" destOrd="0" presId="urn:microsoft.com/office/officeart/2005/8/layout/pyramid2"/>
    <dgm:cxn modelId="{20BFFDB8-4A14-4FA6-AA18-F9026FF780CE}" srcId="{CD3C0577-5694-49EF-9F05-3DBE385F0B67}" destId="{A14F7008-6065-4AB8-B359-BFE0821E1B83}" srcOrd="0" destOrd="0" parTransId="{CB0E1C4F-5D92-4888-8B33-07ED4CFAE852}" sibTransId="{36EEB5CE-5A66-4EED-8356-5D3CEBD59068}"/>
    <dgm:cxn modelId="{D3335D37-05AB-4551-813D-E3837D5D50F5}" type="presOf" srcId="{D6820E6B-7727-404C-AA1A-107399777359}" destId="{5B7B5FEA-79E8-4575-8910-314C1908D251}" srcOrd="0" destOrd="0" presId="urn:microsoft.com/office/officeart/2005/8/layout/pyramid2"/>
    <dgm:cxn modelId="{9DAFA1AB-0257-4F4A-B16E-D5A333DE80FA}" srcId="{CD3C0577-5694-49EF-9F05-3DBE385F0B67}" destId="{CBB14886-B918-4E43-A9E4-C477E00161A3}" srcOrd="2" destOrd="0" parTransId="{E0AD84C8-0C96-4993-BA38-1DEF5BBCC370}" sibTransId="{740E76B8-8B99-4B78-A3F9-7016FF0991DE}"/>
    <dgm:cxn modelId="{69D48BD2-C835-420A-AF32-CEE7F30E8D5C}" type="presOf" srcId="{D3F3D011-ED1E-4368-BCF3-44C6E2D1DD6F}" destId="{DA64F6A1-DBF2-47D9-BADE-E95E6D51365F}" srcOrd="0" destOrd="0" presId="urn:microsoft.com/office/officeart/2005/8/layout/pyramid2"/>
    <dgm:cxn modelId="{F55A6542-20E7-46BF-BC49-B065483DEF5C}" srcId="{CD3C0577-5694-49EF-9F05-3DBE385F0B67}" destId="{D3F3D011-ED1E-4368-BCF3-44C6E2D1DD6F}" srcOrd="4" destOrd="0" parTransId="{0B15215C-BEA1-4404-884B-0CDF09E14797}" sibTransId="{2888445A-D22E-45AE-A454-E3A9D304789F}"/>
    <dgm:cxn modelId="{2B670FA7-FF18-4B96-81AA-D4D12C51E901}" srcId="{CD3C0577-5694-49EF-9F05-3DBE385F0B67}" destId="{C9230015-614C-41FD-A751-D327C5B1032C}" srcOrd="3" destOrd="0" parTransId="{7EE0254A-7901-485E-BEEA-68825B79E2E8}" sibTransId="{A70AEBDB-2013-4226-9697-91E7F1BCE9CE}"/>
    <dgm:cxn modelId="{1B9CB55F-BE09-4319-BFDA-8CBAB7240CD6}" type="presParOf" srcId="{62BED19B-149E-46C8-B991-288F0B7C7FD9}" destId="{A6C4553C-94FC-46DA-AEAB-C92C31CABDBE}" srcOrd="0" destOrd="0" presId="urn:microsoft.com/office/officeart/2005/8/layout/pyramid2"/>
    <dgm:cxn modelId="{B52C52FF-A7EE-411F-B22D-13910F09956F}" type="presParOf" srcId="{62BED19B-149E-46C8-B991-288F0B7C7FD9}" destId="{1F168194-5CF0-455C-A787-4689A6B44700}" srcOrd="1" destOrd="0" presId="urn:microsoft.com/office/officeart/2005/8/layout/pyramid2"/>
    <dgm:cxn modelId="{5B7306A9-56D3-47F1-8B1A-F06A83195678}" type="presParOf" srcId="{1F168194-5CF0-455C-A787-4689A6B44700}" destId="{BDB6E1C0-A83C-41FB-92F3-0AF399D65D48}" srcOrd="0" destOrd="0" presId="urn:microsoft.com/office/officeart/2005/8/layout/pyramid2"/>
    <dgm:cxn modelId="{06687E42-B70F-4B7C-9469-F393B1EF6046}" type="presParOf" srcId="{1F168194-5CF0-455C-A787-4689A6B44700}" destId="{CC0A0FFD-A00B-4FFF-8550-263BD4E3EB0D}" srcOrd="1" destOrd="0" presId="urn:microsoft.com/office/officeart/2005/8/layout/pyramid2"/>
    <dgm:cxn modelId="{1DCD3A7A-CF9F-4C92-BA69-523510FDC23F}" type="presParOf" srcId="{1F168194-5CF0-455C-A787-4689A6B44700}" destId="{5B7B5FEA-79E8-4575-8910-314C1908D251}" srcOrd="2" destOrd="0" presId="urn:microsoft.com/office/officeart/2005/8/layout/pyramid2"/>
    <dgm:cxn modelId="{DFEE452B-092F-40E1-BC30-481691F49397}" type="presParOf" srcId="{1F168194-5CF0-455C-A787-4689A6B44700}" destId="{B0D52DF8-F38B-4096-9378-C2F3BE0DDF29}" srcOrd="3" destOrd="0" presId="urn:microsoft.com/office/officeart/2005/8/layout/pyramid2"/>
    <dgm:cxn modelId="{08D4CDB3-A5E8-41C4-97E5-BA408D38F028}" type="presParOf" srcId="{1F168194-5CF0-455C-A787-4689A6B44700}" destId="{156F8F62-665D-473E-9427-1608EF5F652C}" srcOrd="4" destOrd="0" presId="urn:microsoft.com/office/officeart/2005/8/layout/pyramid2"/>
    <dgm:cxn modelId="{CA311722-149C-4B29-86FB-46205FB39B5C}" type="presParOf" srcId="{1F168194-5CF0-455C-A787-4689A6B44700}" destId="{58C6D8B7-3AE5-4647-A8C7-3005BC36DC0B}" srcOrd="5" destOrd="0" presId="urn:microsoft.com/office/officeart/2005/8/layout/pyramid2"/>
    <dgm:cxn modelId="{BA058F86-D783-4F9C-B05E-FB2C8E045004}" type="presParOf" srcId="{1F168194-5CF0-455C-A787-4689A6B44700}" destId="{6F7DC730-2E9F-43AF-8AF8-0DD2D5FBFCA2}" srcOrd="6" destOrd="0" presId="urn:microsoft.com/office/officeart/2005/8/layout/pyramid2"/>
    <dgm:cxn modelId="{3B09C047-A7AA-4C76-8697-B951DEF17670}" type="presParOf" srcId="{1F168194-5CF0-455C-A787-4689A6B44700}" destId="{CBC392F5-5A3E-469A-B1D0-71138E567391}" srcOrd="7" destOrd="0" presId="urn:microsoft.com/office/officeart/2005/8/layout/pyramid2"/>
    <dgm:cxn modelId="{768945FE-4495-4203-A385-B557DFA3310A}" type="presParOf" srcId="{1F168194-5CF0-455C-A787-4689A6B44700}" destId="{DA64F6A1-DBF2-47D9-BADE-E95E6D51365F}" srcOrd="8" destOrd="0" presId="urn:microsoft.com/office/officeart/2005/8/layout/pyramid2"/>
    <dgm:cxn modelId="{C07090E7-DC38-43CB-8B9C-DC2CF2B3776C}" type="presParOf" srcId="{1F168194-5CF0-455C-A787-4689A6B44700}" destId="{F0CE1DEA-0761-4C72-96CE-D7C5EB4D3BB2}" srcOrd="9"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D3C0577-5694-49EF-9F05-3DBE385F0B67}" type="doc">
      <dgm:prSet loTypeId="urn:microsoft.com/office/officeart/2005/8/layout/pyramid2" loCatId="list" qsTypeId="urn:microsoft.com/office/officeart/2005/8/quickstyle/simple1" qsCatId="simple" csTypeId="urn:microsoft.com/office/officeart/2005/8/colors/accent1_2" csCatId="accent1" phldr="1"/>
      <dgm:spPr/>
    </dgm:pt>
    <dgm:pt modelId="{A14F7008-6065-4AB8-B359-BFE0821E1B83}">
      <dgm:prSet custT="1"/>
      <dgm:spPr>
        <a:gradFill flip="none" rotWithShape="0">
          <a:gsLst>
            <a:gs pos="0">
              <a:srgbClr val="00FFCC">
                <a:shade val="30000"/>
                <a:satMod val="115000"/>
              </a:srgbClr>
            </a:gs>
            <a:gs pos="50000">
              <a:srgbClr val="00FFCC">
                <a:shade val="67500"/>
                <a:satMod val="115000"/>
              </a:srgbClr>
            </a:gs>
            <a:gs pos="100000">
              <a:srgbClr val="00FFCC">
                <a:shade val="100000"/>
                <a:satMod val="115000"/>
              </a:srgbClr>
            </a:gs>
          </a:gsLst>
          <a:lin ang="16200000" scaled="1"/>
          <a:tileRect/>
        </a:gradFill>
        <a:ln>
          <a:noFill/>
        </a:ln>
        <a:effectLst>
          <a:outerShdw blurRad="190500" dist="228600" dir="2700000" algn="ctr">
            <a:srgbClr val="000000">
              <a:alpha val="30000"/>
            </a:srgbClr>
          </a:outerShdw>
        </a:effectLst>
        <a:scene3d>
          <a:camera prst="isometricOffAxis2Left"/>
          <a:lightRig rig="glow" dir="t">
            <a:rot lat="0" lon="0" rev="4800000"/>
          </a:lightRig>
        </a:scene3d>
        <a:sp3d prstMaterial="matte">
          <a:bevelT w="127000" h="63500"/>
        </a:sp3d>
      </dgm:spPr>
      <dgm:t>
        <a:bodyPr/>
        <a:lstStyle/>
        <a:p>
          <a:pPr algn="l"/>
          <a:r>
            <a:rPr lang="ru-RU" sz="1400" b="1" i="1" dirty="0">
              <a:effectLst/>
            </a:rPr>
            <a:t>Обеспечение своевременного и полного исполнения обязательств бюджета, отсутствие просроченной кредиторской задолженности</a:t>
          </a:r>
        </a:p>
      </dgm:t>
    </dgm:pt>
    <dgm:pt modelId="{CB0E1C4F-5D92-4888-8B33-07ED4CFAE852}" type="parTrans" cxnId="{20BFFDB8-4A14-4FA6-AA18-F9026FF780CE}">
      <dgm:prSet/>
      <dgm:spPr/>
      <dgm:t>
        <a:bodyPr/>
        <a:lstStyle/>
        <a:p>
          <a:endParaRPr lang="ru-RU"/>
        </a:p>
      </dgm:t>
    </dgm:pt>
    <dgm:pt modelId="{36EEB5CE-5A66-4EED-8356-5D3CEBD59068}" type="sibTrans" cxnId="{20BFFDB8-4A14-4FA6-AA18-F9026FF780CE}">
      <dgm:prSet/>
      <dgm:spPr/>
      <dgm:t>
        <a:bodyPr/>
        <a:lstStyle/>
        <a:p>
          <a:endParaRPr lang="ru-RU"/>
        </a:p>
      </dgm:t>
    </dgm:pt>
    <dgm:pt modelId="{D6820E6B-7727-404C-AA1A-107399777359}">
      <dgm:prSet phldrT="[Текст]" custT="1"/>
      <dgm:spPr>
        <a:gradFill flip="none" rotWithShape="0">
          <a:gsLst>
            <a:gs pos="0">
              <a:srgbClr val="FFCCFF">
                <a:shade val="30000"/>
                <a:satMod val="115000"/>
              </a:srgbClr>
            </a:gs>
            <a:gs pos="50000">
              <a:srgbClr val="FFCCFF">
                <a:shade val="67500"/>
                <a:satMod val="115000"/>
              </a:srgbClr>
            </a:gs>
            <a:gs pos="100000">
              <a:srgbClr val="FFCCFF">
                <a:shade val="100000"/>
                <a:satMod val="115000"/>
              </a:srgbClr>
            </a:gs>
          </a:gsLst>
          <a:lin ang="16200000" scaled="1"/>
          <a:tileRect/>
        </a:gradFill>
        <a:ln>
          <a:noFill/>
        </a:ln>
        <a:effectLst>
          <a:outerShdw blurRad="190500" dist="228600" dir="2700000" algn="ctr">
            <a:srgbClr val="000000">
              <a:alpha val="30000"/>
            </a:srgbClr>
          </a:outerShdw>
        </a:effectLst>
        <a:scene3d>
          <a:camera prst="isometricOffAxis2Left"/>
          <a:lightRig rig="glow" dir="t">
            <a:rot lat="0" lon="0" rev="4800000"/>
          </a:lightRig>
        </a:scene3d>
        <a:sp3d prstMaterial="matte">
          <a:bevelT w="127000" h="63500"/>
        </a:sp3d>
      </dgm:spPr>
      <dgm:t>
        <a:bodyPr/>
        <a:lstStyle/>
        <a:p>
          <a:pPr algn="l"/>
          <a:r>
            <a:rPr lang="ru-RU" sz="1400" b="1" i="1" dirty="0">
              <a:solidFill>
                <a:schemeClr val="bg2"/>
              </a:solidFill>
            </a:rPr>
            <a:t>Обеспечение дальнейшего роста эффективности расходов бюджета</a:t>
          </a:r>
          <a:endParaRPr lang="ru-RU" sz="1400" b="1" i="1" dirty="0">
            <a:solidFill>
              <a:schemeClr val="bg2"/>
            </a:solidFill>
            <a:effectLst>
              <a:outerShdw blurRad="38100" dist="38100" dir="2700000" algn="tl">
                <a:srgbClr val="000000">
                  <a:alpha val="43137"/>
                </a:srgbClr>
              </a:outerShdw>
            </a:effectLst>
          </a:endParaRPr>
        </a:p>
      </dgm:t>
    </dgm:pt>
    <dgm:pt modelId="{1F6ECEE6-D810-4292-A0F8-F1FD801B1CA5}" type="parTrans" cxnId="{7C4CA118-2478-4D33-A6B0-5702EF0D3D07}">
      <dgm:prSet/>
      <dgm:spPr/>
      <dgm:t>
        <a:bodyPr/>
        <a:lstStyle/>
        <a:p>
          <a:endParaRPr lang="ru-RU"/>
        </a:p>
      </dgm:t>
    </dgm:pt>
    <dgm:pt modelId="{7B5F20D3-0C55-4A9B-8B89-B355CF2BD615}" type="sibTrans" cxnId="{7C4CA118-2478-4D33-A6B0-5702EF0D3D07}">
      <dgm:prSet/>
      <dgm:spPr/>
      <dgm:t>
        <a:bodyPr/>
        <a:lstStyle/>
        <a:p>
          <a:endParaRPr lang="ru-RU"/>
        </a:p>
      </dgm:t>
    </dgm:pt>
    <dgm:pt modelId="{62BED19B-149E-46C8-B991-288F0B7C7FD9}" type="pres">
      <dgm:prSet presAssocID="{CD3C0577-5694-49EF-9F05-3DBE385F0B67}" presName="compositeShape" presStyleCnt="0">
        <dgm:presLayoutVars>
          <dgm:dir/>
          <dgm:resizeHandles/>
        </dgm:presLayoutVars>
      </dgm:prSet>
      <dgm:spPr/>
    </dgm:pt>
    <dgm:pt modelId="{A6C4553C-94FC-46DA-AEAB-C92C31CABDBE}" type="pres">
      <dgm:prSet presAssocID="{CD3C0577-5694-49EF-9F05-3DBE385F0B67}" presName="pyramid" presStyleLbl="node1" presStyleIdx="0" presStyleCnt="1" custLinFactNeighborX="1721" custLinFactNeighborY="-1255"/>
      <dgm:spPr>
        <a:gradFill rotWithShape="0">
          <a:gsLst>
            <a:gs pos="0">
              <a:srgbClr val="FF99CC"/>
            </a:gs>
            <a:gs pos="50000">
              <a:srgbClr val="FFFF00"/>
            </a:gs>
            <a:gs pos="100000">
              <a:srgbClr val="00FFCC"/>
            </a:gs>
          </a:gsLst>
          <a:lin ang="8100000" scaled="1"/>
        </a:gradFill>
        <a:ln>
          <a:noFill/>
        </a:ln>
        <a:scene3d>
          <a:camera prst="perspectiveContrastingLeftFacing"/>
          <a:lightRig rig="threePt" dir="t"/>
        </a:scene3d>
      </dgm:spPr>
    </dgm:pt>
    <dgm:pt modelId="{1F168194-5CF0-455C-A787-4689A6B44700}" type="pres">
      <dgm:prSet presAssocID="{CD3C0577-5694-49EF-9F05-3DBE385F0B67}" presName="theList" presStyleCnt="0"/>
      <dgm:spPr/>
    </dgm:pt>
    <dgm:pt modelId="{BDB6E1C0-A83C-41FB-92F3-0AF399D65D48}" type="pres">
      <dgm:prSet presAssocID="{A14F7008-6065-4AB8-B359-BFE0821E1B83}" presName="aNode" presStyleLbl="fgAcc1" presStyleIdx="0" presStyleCnt="2" custScaleX="243429">
        <dgm:presLayoutVars>
          <dgm:bulletEnabled val="1"/>
        </dgm:presLayoutVars>
      </dgm:prSet>
      <dgm:spPr/>
      <dgm:t>
        <a:bodyPr/>
        <a:lstStyle/>
        <a:p>
          <a:endParaRPr lang="ru-RU"/>
        </a:p>
      </dgm:t>
    </dgm:pt>
    <dgm:pt modelId="{CC0A0FFD-A00B-4FFF-8550-263BD4E3EB0D}" type="pres">
      <dgm:prSet presAssocID="{A14F7008-6065-4AB8-B359-BFE0821E1B83}" presName="aSpace" presStyleCnt="0"/>
      <dgm:spPr/>
    </dgm:pt>
    <dgm:pt modelId="{5B7B5FEA-79E8-4575-8910-314C1908D251}" type="pres">
      <dgm:prSet presAssocID="{D6820E6B-7727-404C-AA1A-107399777359}" presName="aNode" presStyleLbl="fgAcc1" presStyleIdx="1" presStyleCnt="2" custScaleX="250498" custLinFactNeighborX="2856" custLinFactNeighborY="-17225">
        <dgm:presLayoutVars>
          <dgm:bulletEnabled val="1"/>
        </dgm:presLayoutVars>
      </dgm:prSet>
      <dgm:spPr/>
      <dgm:t>
        <a:bodyPr/>
        <a:lstStyle/>
        <a:p>
          <a:endParaRPr lang="ru-RU"/>
        </a:p>
      </dgm:t>
    </dgm:pt>
    <dgm:pt modelId="{B0D52DF8-F38B-4096-9378-C2F3BE0DDF29}" type="pres">
      <dgm:prSet presAssocID="{D6820E6B-7727-404C-AA1A-107399777359}" presName="aSpace" presStyleCnt="0"/>
      <dgm:spPr/>
    </dgm:pt>
  </dgm:ptLst>
  <dgm:cxnLst>
    <dgm:cxn modelId="{20BFFDB8-4A14-4FA6-AA18-F9026FF780CE}" srcId="{CD3C0577-5694-49EF-9F05-3DBE385F0B67}" destId="{A14F7008-6065-4AB8-B359-BFE0821E1B83}" srcOrd="0" destOrd="0" parTransId="{CB0E1C4F-5D92-4888-8B33-07ED4CFAE852}" sibTransId="{36EEB5CE-5A66-4EED-8356-5D3CEBD59068}"/>
    <dgm:cxn modelId="{C82EF4E3-87FA-4C7F-8335-309874339B30}" type="presOf" srcId="{CD3C0577-5694-49EF-9F05-3DBE385F0B67}" destId="{62BED19B-149E-46C8-B991-288F0B7C7FD9}" srcOrd="0" destOrd="0" presId="urn:microsoft.com/office/officeart/2005/8/layout/pyramid2"/>
    <dgm:cxn modelId="{5F24560D-4911-46CA-9A90-2769CB776ACC}" type="presOf" srcId="{A14F7008-6065-4AB8-B359-BFE0821E1B83}" destId="{BDB6E1C0-A83C-41FB-92F3-0AF399D65D48}" srcOrd="0" destOrd="0" presId="urn:microsoft.com/office/officeart/2005/8/layout/pyramid2"/>
    <dgm:cxn modelId="{BD33B4C7-907B-456C-A94E-8325AE6FD90A}" type="presOf" srcId="{D6820E6B-7727-404C-AA1A-107399777359}" destId="{5B7B5FEA-79E8-4575-8910-314C1908D251}" srcOrd="0" destOrd="0" presId="urn:microsoft.com/office/officeart/2005/8/layout/pyramid2"/>
    <dgm:cxn modelId="{7C4CA118-2478-4D33-A6B0-5702EF0D3D07}" srcId="{CD3C0577-5694-49EF-9F05-3DBE385F0B67}" destId="{D6820E6B-7727-404C-AA1A-107399777359}" srcOrd="1" destOrd="0" parTransId="{1F6ECEE6-D810-4292-A0F8-F1FD801B1CA5}" sibTransId="{7B5F20D3-0C55-4A9B-8B89-B355CF2BD615}"/>
    <dgm:cxn modelId="{443FA2D7-A6DA-4D85-A85A-1DECBE7F3FE5}" type="presParOf" srcId="{62BED19B-149E-46C8-B991-288F0B7C7FD9}" destId="{A6C4553C-94FC-46DA-AEAB-C92C31CABDBE}" srcOrd="0" destOrd="0" presId="urn:microsoft.com/office/officeart/2005/8/layout/pyramid2"/>
    <dgm:cxn modelId="{F6A723DD-93E5-46EF-930A-8F7A9DC00FA3}" type="presParOf" srcId="{62BED19B-149E-46C8-B991-288F0B7C7FD9}" destId="{1F168194-5CF0-455C-A787-4689A6B44700}" srcOrd="1" destOrd="0" presId="urn:microsoft.com/office/officeart/2005/8/layout/pyramid2"/>
    <dgm:cxn modelId="{79FDCBBE-5996-4227-BF2E-0CAED960667C}" type="presParOf" srcId="{1F168194-5CF0-455C-A787-4689A6B44700}" destId="{BDB6E1C0-A83C-41FB-92F3-0AF399D65D48}" srcOrd="0" destOrd="0" presId="urn:microsoft.com/office/officeart/2005/8/layout/pyramid2"/>
    <dgm:cxn modelId="{58E7FC35-ED2D-4EB0-ABAF-1867EEDE6195}" type="presParOf" srcId="{1F168194-5CF0-455C-A787-4689A6B44700}" destId="{CC0A0FFD-A00B-4FFF-8550-263BD4E3EB0D}" srcOrd="1" destOrd="0" presId="urn:microsoft.com/office/officeart/2005/8/layout/pyramid2"/>
    <dgm:cxn modelId="{B05BDBBE-77CC-46B2-BD25-29AA9BB10EA0}" type="presParOf" srcId="{1F168194-5CF0-455C-A787-4689A6B44700}" destId="{5B7B5FEA-79E8-4575-8910-314C1908D251}" srcOrd="2" destOrd="0" presId="urn:microsoft.com/office/officeart/2005/8/layout/pyramid2"/>
    <dgm:cxn modelId="{6526B674-E84B-483C-B0F8-E8080D7611B1}" type="presParOf" srcId="{1F168194-5CF0-455C-A787-4689A6B44700}" destId="{B0D52DF8-F38B-4096-9378-C2F3BE0DDF29}" srcOrd="3" destOrd="0" presId="urn:microsoft.com/office/officeart/2005/8/layout/pyramid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D3C0577-5694-49EF-9F05-3DBE385F0B67}" type="doc">
      <dgm:prSet loTypeId="urn:microsoft.com/office/officeart/2005/8/layout/pyramid2" loCatId="list" qsTypeId="urn:microsoft.com/office/officeart/2005/8/quickstyle/3d5" qsCatId="3D" csTypeId="urn:microsoft.com/office/officeart/2005/8/colors/accent2_2" csCatId="accent2" phldr="1"/>
      <dgm:spPr/>
    </dgm:pt>
    <dgm:pt modelId="{A14F7008-6065-4AB8-B359-BFE0821E1B83}">
      <dgm:prSet custT="1"/>
      <dgm:spPr/>
      <dgm:t>
        <a:bodyPr/>
        <a:lstStyle/>
        <a:p>
          <a:r>
            <a:rPr lang="ru-RU" sz="1200" b="1" dirty="0"/>
            <a:t>Погребение умерших (погибших) граждан  не    имеющих    супруга,     близких  родственников,     иных      родственников,   либо законного   представителя   умершего или при невозможности осуществить ими погребение, а также при отсутствии иных лиц, взявших на себя обязанность осуществить погребение</a:t>
          </a:r>
          <a:endParaRPr lang="ru-RU" sz="1200" b="1" i="1" dirty="0">
            <a:effectLst/>
          </a:endParaRPr>
        </a:p>
      </dgm:t>
    </dgm:pt>
    <dgm:pt modelId="{CB0E1C4F-5D92-4888-8B33-07ED4CFAE852}" type="parTrans" cxnId="{20BFFDB8-4A14-4FA6-AA18-F9026FF780CE}">
      <dgm:prSet/>
      <dgm:spPr/>
      <dgm:t>
        <a:bodyPr/>
        <a:lstStyle/>
        <a:p>
          <a:endParaRPr lang="ru-RU"/>
        </a:p>
      </dgm:t>
    </dgm:pt>
    <dgm:pt modelId="{36EEB5CE-5A66-4EED-8356-5D3CEBD59068}" type="sibTrans" cxnId="{20BFFDB8-4A14-4FA6-AA18-F9026FF780CE}">
      <dgm:prSet/>
      <dgm:spPr/>
      <dgm:t>
        <a:bodyPr/>
        <a:lstStyle/>
        <a:p>
          <a:endParaRPr lang="ru-RU"/>
        </a:p>
      </dgm:t>
    </dgm:pt>
    <dgm:pt modelId="{D6820E6B-7727-404C-AA1A-107399777359}">
      <dgm:prSet phldrT="[Текст]" custT="1"/>
      <dgm:spPr/>
      <dgm:t>
        <a:bodyPr/>
        <a:lstStyle/>
        <a:p>
          <a:r>
            <a:rPr lang="ru-RU" sz="1400" b="1" dirty="0"/>
            <a:t>Обеспечение надлежащего состояния мест захоронения на территориях поселений</a:t>
          </a:r>
          <a:endParaRPr lang="ru-RU" sz="1400" b="1" i="1" dirty="0">
            <a:effectLst>
              <a:outerShdw blurRad="38100" dist="38100" dir="2700000" algn="tl">
                <a:srgbClr val="000000">
                  <a:alpha val="43137"/>
                </a:srgbClr>
              </a:outerShdw>
            </a:effectLst>
          </a:endParaRPr>
        </a:p>
      </dgm:t>
    </dgm:pt>
    <dgm:pt modelId="{1F6ECEE6-D810-4292-A0F8-F1FD801B1CA5}" type="parTrans" cxnId="{7C4CA118-2478-4D33-A6B0-5702EF0D3D07}">
      <dgm:prSet/>
      <dgm:spPr/>
      <dgm:t>
        <a:bodyPr/>
        <a:lstStyle/>
        <a:p>
          <a:endParaRPr lang="ru-RU"/>
        </a:p>
      </dgm:t>
    </dgm:pt>
    <dgm:pt modelId="{7B5F20D3-0C55-4A9B-8B89-B355CF2BD615}" type="sibTrans" cxnId="{7C4CA118-2478-4D33-A6B0-5702EF0D3D07}">
      <dgm:prSet/>
      <dgm:spPr/>
      <dgm:t>
        <a:bodyPr/>
        <a:lstStyle/>
        <a:p>
          <a:endParaRPr lang="ru-RU"/>
        </a:p>
      </dgm:t>
    </dgm:pt>
    <dgm:pt modelId="{62BED19B-149E-46C8-B991-288F0B7C7FD9}" type="pres">
      <dgm:prSet presAssocID="{CD3C0577-5694-49EF-9F05-3DBE385F0B67}" presName="compositeShape" presStyleCnt="0">
        <dgm:presLayoutVars>
          <dgm:dir/>
          <dgm:resizeHandles/>
        </dgm:presLayoutVars>
      </dgm:prSet>
      <dgm:spPr/>
    </dgm:pt>
    <dgm:pt modelId="{A6C4553C-94FC-46DA-AEAB-C92C31CABDBE}" type="pres">
      <dgm:prSet presAssocID="{CD3C0577-5694-49EF-9F05-3DBE385F0B67}" presName="pyramid" presStyleLbl="node1" presStyleIdx="0" presStyleCnt="1" custLinFactNeighborX="1721" custLinFactNeighborY="-1255"/>
      <dgm:spPr/>
    </dgm:pt>
    <dgm:pt modelId="{1F168194-5CF0-455C-A787-4689A6B44700}" type="pres">
      <dgm:prSet presAssocID="{CD3C0577-5694-49EF-9F05-3DBE385F0B67}" presName="theList" presStyleCnt="0"/>
      <dgm:spPr/>
    </dgm:pt>
    <dgm:pt modelId="{BDB6E1C0-A83C-41FB-92F3-0AF399D65D48}" type="pres">
      <dgm:prSet presAssocID="{A14F7008-6065-4AB8-B359-BFE0821E1B83}" presName="aNode" presStyleLbl="fgAcc1" presStyleIdx="0" presStyleCnt="2" custScaleX="249174">
        <dgm:presLayoutVars>
          <dgm:bulletEnabled val="1"/>
        </dgm:presLayoutVars>
      </dgm:prSet>
      <dgm:spPr/>
      <dgm:t>
        <a:bodyPr/>
        <a:lstStyle/>
        <a:p>
          <a:endParaRPr lang="ru-RU"/>
        </a:p>
      </dgm:t>
    </dgm:pt>
    <dgm:pt modelId="{CC0A0FFD-A00B-4FFF-8550-263BD4E3EB0D}" type="pres">
      <dgm:prSet presAssocID="{A14F7008-6065-4AB8-B359-BFE0821E1B83}" presName="aSpace" presStyleCnt="0"/>
      <dgm:spPr/>
    </dgm:pt>
    <dgm:pt modelId="{5B7B5FEA-79E8-4575-8910-314C1908D251}" type="pres">
      <dgm:prSet presAssocID="{D6820E6B-7727-404C-AA1A-107399777359}" presName="aNode" presStyleLbl="fgAcc1" presStyleIdx="1" presStyleCnt="2" custScaleX="250498" custLinFactNeighborX="907" custLinFactNeighborY="-73850">
        <dgm:presLayoutVars>
          <dgm:bulletEnabled val="1"/>
        </dgm:presLayoutVars>
      </dgm:prSet>
      <dgm:spPr/>
      <dgm:t>
        <a:bodyPr/>
        <a:lstStyle/>
        <a:p>
          <a:endParaRPr lang="ru-RU"/>
        </a:p>
      </dgm:t>
    </dgm:pt>
    <dgm:pt modelId="{B0D52DF8-F38B-4096-9378-C2F3BE0DDF29}" type="pres">
      <dgm:prSet presAssocID="{D6820E6B-7727-404C-AA1A-107399777359}" presName="aSpace" presStyleCnt="0"/>
      <dgm:spPr/>
    </dgm:pt>
  </dgm:ptLst>
  <dgm:cxnLst>
    <dgm:cxn modelId="{2249470C-937F-4F03-B9E1-AC44608AE7BB}" type="presOf" srcId="{CD3C0577-5694-49EF-9F05-3DBE385F0B67}" destId="{62BED19B-149E-46C8-B991-288F0B7C7FD9}" srcOrd="0" destOrd="0" presId="urn:microsoft.com/office/officeart/2005/8/layout/pyramid2"/>
    <dgm:cxn modelId="{20BFFDB8-4A14-4FA6-AA18-F9026FF780CE}" srcId="{CD3C0577-5694-49EF-9F05-3DBE385F0B67}" destId="{A14F7008-6065-4AB8-B359-BFE0821E1B83}" srcOrd="0" destOrd="0" parTransId="{CB0E1C4F-5D92-4888-8B33-07ED4CFAE852}" sibTransId="{36EEB5CE-5A66-4EED-8356-5D3CEBD59068}"/>
    <dgm:cxn modelId="{14EF9C2B-B40C-4CF6-BFA3-6F1CBD36C4BC}" type="presOf" srcId="{A14F7008-6065-4AB8-B359-BFE0821E1B83}" destId="{BDB6E1C0-A83C-41FB-92F3-0AF399D65D48}" srcOrd="0" destOrd="0" presId="urn:microsoft.com/office/officeart/2005/8/layout/pyramid2"/>
    <dgm:cxn modelId="{4F7A86A7-7005-4759-815F-71A520D246F7}" type="presOf" srcId="{D6820E6B-7727-404C-AA1A-107399777359}" destId="{5B7B5FEA-79E8-4575-8910-314C1908D251}" srcOrd="0" destOrd="0" presId="urn:microsoft.com/office/officeart/2005/8/layout/pyramid2"/>
    <dgm:cxn modelId="{7C4CA118-2478-4D33-A6B0-5702EF0D3D07}" srcId="{CD3C0577-5694-49EF-9F05-3DBE385F0B67}" destId="{D6820E6B-7727-404C-AA1A-107399777359}" srcOrd="1" destOrd="0" parTransId="{1F6ECEE6-D810-4292-A0F8-F1FD801B1CA5}" sibTransId="{7B5F20D3-0C55-4A9B-8B89-B355CF2BD615}"/>
    <dgm:cxn modelId="{FFFDF632-FA8B-43DA-8960-8E12396B327C}" type="presParOf" srcId="{62BED19B-149E-46C8-B991-288F0B7C7FD9}" destId="{A6C4553C-94FC-46DA-AEAB-C92C31CABDBE}" srcOrd="0" destOrd="0" presId="urn:microsoft.com/office/officeart/2005/8/layout/pyramid2"/>
    <dgm:cxn modelId="{AC234FCB-AEFC-4021-A152-C0382741AABA}" type="presParOf" srcId="{62BED19B-149E-46C8-B991-288F0B7C7FD9}" destId="{1F168194-5CF0-455C-A787-4689A6B44700}" srcOrd="1" destOrd="0" presId="urn:microsoft.com/office/officeart/2005/8/layout/pyramid2"/>
    <dgm:cxn modelId="{9D49E02A-EB30-433F-9549-67235E36778E}" type="presParOf" srcId="{1F168194-5CF0-455C-A787-4689A6B44700}" destId="{BDB6E1C0-A83C-41FB-92F3-0AF399D65D48}" srcOrd="0" destOrd="0" presId="urn:microsoft.com/office/officeart/2005/8/layout/pyramid2"/>
    <dgm:cxn modelId="{9D1784BB-C5DF-47F5-B580-71BF40E45870}" type="presParOf" srcId="{1F168194-5CF0-455C-A787-4689A6B44700}" destId="{CC0A0FFD-A00B-4FFF-8550-263BD4E3EB0D}" srcOrd="1" destOrd="0" presId="urn:microsoft.com/office/officeart/2005/8/layout/pyramid2"/>
    <dgm:cxn modelId="{E1F75EC3-6D34-4F3D-997B-0D3A6ECA6430}" type="presParOf" srcId="{1F168194-5CF0-455C-A787-4689A6B44700}" destId="{5B7B5FEA-79E8-4575-8910-314C1908D251}" srcOrd="2" destOrd="0" presId="urn:microsoft.com/office/officeart/2005/8/layout/pyramid2"/>
    <dgm:cxn modelId="{E7AF8D04-8C41-4536-A624-BA3EEB0E9156}" type="presParOf" srcId="{1F168194-5CF0-455C-A787-4689A6B44700}" destId="{B0D52DF8-F38B-4096-9378-C2F3BE0DDF29}" srcOrd="3" destOrd="0" presId="urn:microsoft.com/office/officeart/2005/8/layout/pyramid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D3C0577-5694-49EF-9F05-3DBE385F0B67}" type="doc">
      <dgm:prSet loTypeId="urn:microsoft.com/office/officeart/2005/8/layout/pyramid2" loCatId="list" qsTypeId="urn:microsoft.com/office/officeart/2005/8/quickstyle/3d9" qsCatId="3D" csTypeId="urn:microsoft.com/office/officeart/2005/8/colors/accent3_1" csCatId="accent3" phldr="1"/>
      <dgm:spPr/>
      <dgm:t>
        <a:bodyPr/>
        <a:lstStyle/>
        <a:p>
          <a:endParaRPr lang="ru-RU"/>
        </a:p>
      </dgm:t>
    </dgm:pt>
    <dgm:pt modelId="{A14F7008-6065-4AB8-B359-BFE0821E1B83}">
      <dgm:prSet custT="1"/>
      <dgm:spPr/>
      <dgm:t>
        <a:bodyPr/>
        <a:lstStyle/>
        <a:p>
          <a:r>
            <a:rPr lang="ru-RU" sz="1400" b="1" i="1"/>
            <a:t>Организация сбора и вывоза ТКО обеспечит отсутствие несанкционированных размещений отходов (несанкционированных свалок)</a:t>
          </a:r>
          <a:endParaRPr lang="ru-RU" sz="1400" b="1" i="1" dirty="0">
            <a:effectLst/>
          </a:endParaRPr>
        </a:p>
      </dgm:t>
    </dgm:pt>
    <dgm:pt modelId="{CB0E1C4F-5D92-4888-8B33-07ED4CFAE852}" type="parTrans" cxnId="{20BFFDB8-4A14-4FA6-AA18-F9026FF780CE}">
      <dgm:prSet/>
      <dgm:spPr/>
      <dgm:t>
        <a:bodyPr/>
        <a:lstStyle/>
        <a:p>
          <a:endParaRPr lang="ru-RU"/>
        </a:p>
      </dgm:t>
    </dgm:pt>
    <dgm:pt modelId="{36EEB5CE-5A66-4EED-8356-5D3CEBD59068}" type="sibTrans" cxnId="{20BFFDB8-4A14-4FA6-AA18-F9026FF780CE}">
      <dgm:prSet/>
      <dgm:spPr/>
      <dgm:t>
        <a:bodyPr/>
        <a:lstStyle/>
        <a:p>
          <a:endParaRPr lang="ru-RU"/>
        </a:p>
      </dgm:t>
    </dgm:pt>
    <dgm:pt modelId="{D6820E6B-7727-404C-AA1A-107399777359}">
      <dgm:prSet phldrT="[Текст]" custT="1"/>
      <dgm:spPr/>
      <dgm:t>
        <a:bodyPr/>
        <a:lstStyle/>
        <a:p>
          <a:r>
            <a:rPr lang="ru-RU" sz="1400" b="1" i="1" dirty="0"/>
            <a:t>Будет способствовать  достижению    экологически      безопасного    обращения   с  отходами  и  защищенности  населения  от экологической опасности</a:t>
          </a:r>
          <a:endParaRPr lang="ru-RU" sz="1400" b="1" i="1" dirty="0">
            <a:effectLst>
              <a:outerShdw blurRad="38100" dist="38100" dir="2700000" algn="tl">
                <a:srgbClr val="000000">
                  <a:alpha val="43137"/>
                </a:srgbClr>
              </a:outerShdw>
            </a:effectLst>
          </a:endParaRPr>
        </a:p>
      </dgm:t>
    </dgm:pt>
    <dgm:pt modelId="{1F6ECEE6-D810-4292-A0F8-F1FD801B1CA5}" type="parTrans" cxnId="{7C4CA118-2478-4D33-A6B0-5702EF0D3D07}">
      <dgm:prSet/>
      <dgm:spPr/>
      <dgm:t>
        <a:bodyPr/>
        <a:lstStyle/>
        <a:p>
          <a:endParaRPr lang="ru-RU"/>
        </a:p>
      </dgm:t>
    </dgm:pt>
    <dgm:pt modelId="{7B5F20D3-0C55-4A9B-8B89-B355CF2BD615}" type="sibTrans" cxnId="{7C4CA118-2478-4D33-A6B0-5702EF0D3D07}">
      <dgm:prSet/>
      <dgm:spPr/>
      <dgm:t>
        <a:bodyPr/>
        <a:lstStyle/>
        <a:p>
          <a:endParaRPr lang="ru-RU"/>
        </a:p>
      </dgm:t>
    </dgm:pt>
    <dgm:pt modelId="{62BED19B-149E-46C8-B991-288F0B7C7FD9}" type="pres">
      <dgm:prSet presAssocID="{CD3C0577-5694-49EF-9F05-3DBE385F0B67}" presName="compositeShape" presStyleCnt="0">
        <dgm:presLayoutVars>
          <dgm:dir/>
          <dgm:resizeHandles/>
        </dgm:presLayoutVars>
      </dgm:prSet>
      <dgm:spPr/>
      <dgm:t>
        <a:bodyPr/>
        <a:lstStyle/>
        <a:p>
          <a:endParaRPr lang="ru-RU"/>
        </a:p>
      </dgm:t>
    </dgm:pt>
    <dgm:pt modelId="{A6C4553C-94FC-46DA-AEAB-C92C31CABDBE}" type="pres">
      <dgm:prSet presAssocID="{CD3C0577-5694-49EF-9F05-3DBE385F0B67}" presName="pyramid" presStyleLbl="node1" presStyleIdx="0" presStyleCnt="1" custLinFactNeighborX="1721" custLinFactNeighborY="-1255"/>
      <dgm:spPr>
        <a:solidFill>
          <a:srgbClr val="00FF00"/>
        </a:solidFill>
      </dgm:spPr>
    </dgm:pt>
    <dgm:pt modelId="{1F168194-5CF0-455C-A787-4689A6B44700}" type="pres">
      <dgm:prSet presAssocID="{CD3C0577-5694-49EF-9F05-3DBE385F0B67}" presName="theList" presStyleCnt="0"/>
      <dgm:spPr/>
    </dgm:pt>
    <dgm:pt modelId="{BDB6E1C0-A83C-41FB-92F3-0AF399D65D48}" type="pres">
      <dgm:prSet presAssocID="{A14F7008-6065-4AB8-B359-BFE0821E1B83}" presName="aNode" presStyleLbl="fgAcc1" presStyleIdx="0" presStyleCnt="2" custScaleX="249174">
        <dgm:presLayoutVars>
          <dgm:bulletEnabled val="1"/>
        </dgm:presLayoutVars>
      </dgm:prSet>
      <dgm:spPr/>
      <dgm:t>
        <a:bodyPr/>
        <a:lstStyle/>
        <a:p>
          <a:endParaRPr lang="ru-RU"/>
        </a:p>
      </dgm:t>
    </dgm:pt>
    <dgm:pt modelId="{CC0A0FFD-A00B-4FFF-8550-263BD4E3EB0D}" type="pres">
      <dgm:prSet presAssocID="{A14F7008-6065-4AB8-B359-BFE0821E1B83}" presName="aSpace" presStyleCnt="0"/>
      <dgm:spPr/>
    </dgm:pt>
    <dgm:pt modelId="{5B7B5FEA-79E8-4575-8910-314C1908D251}" type="pres">
      <dgm:prSet presAssocID="{D6820E6B-7727-404C-AA1A-107399777359}" presName="aNode" presStyleLbl="fgAcc1" presStyleIdx="1" presStyleCnt="2" custScaleX="250498" custLinFactNeighborX="2856" custLinFactNeighborY="-17225">
        <dgm:presLayoutVars>
          <dgm:bulletEnabled val="1"/>
        </dgm:presLayoutVars>
      </dgm:prSet>
      <dgm:spPr/>
      <dgm:t>
        <a:bodyPr/>
        <a:lstStyle/>
        <a:p>
          <a:endParaRPr lang="ru-RU"/>
        </a:p>
      </dgm:t>
    </dgm:pt>
    <dgm:pt modelId="{B0D52DF8-F38B-4096-9378-C2F3BE0DDF29}" type="pres">
      <dgm:prSet presAssocID="{D6820E6B-7727-404C-AA1A-107399777359}" presName="aSpace" presStyleCnt="0"/>
      <dgm:spPr/>
    </dgm:pt>
  </dgm:ptLst>
  <dgm:cxnLst>
    <dgm:cxn modelId="{7C4CA118-2478-4D33-A6B0-5702EF0D3D07}" srcId="{CD3C0577-5694-49EF-9F05-3DBE385F0B67}" destId="{D6820E6B-7727-404C-AA1A-107399777359}" srcOrd="1" destOrd="0" parTransId="{1F6ECEE6-D810-4292-A0F8-F1FD801B1CA5}" sibTransId="{7B5F20D3-0C55-4A9B-8B89-B355CF2BD615}"/>
    <dgm:cxn modelId="{1C1B90BC-3A0C-49AC-B5DC-621EE81B5341}" type="presOf" srcId="{CD3C0577-5694-49EF-9F05-3DBE385F0B67}" destId="{62BED19B-149E-46C8-B991-288F0B7C7FD9}" srcOrd="0" destOrd="0" presId="urn:microsoft.com/office/officeart/2005/8/layout/pyramid2"/>
    <dgm:cxn modelId="{20BFFDB8-4A14-4FA6-AA18-F9026FF780CE}" srcId="{CD3C0577-5694-49EF-9F05-3DBE385F0B67}" destId="{A14F7008-6065-4AB8-B359-BFE0821E1B83}" srcOrd="0" destOrd="0" parTransId="{CB0E1C4F-5D92-4888-8B33-07ED4CFAE852}" sibTransId="{36EEB5CE-5A66-4EED-8356-5D3CEBD59068}"/>
    <dgm:cxn modelId="{AFC6ECE3-FF5F-4765-8364-CC4C6097635B}" type="presOf" srcId="{A14F7008-6065-4AB8-B359-BFE0821E1B83}" destId="{BDB6E1C0-A83C-41FB-92F3-0AF399D65D48}" srcOrd="0" destOrd="0" presId="urn:microsoft.com/office/officeart/2005/8/layout/pyramid2"/>
    <dgm:cxn modelId="{1FDB94D3-7A7C-47A5-8B74-20D17DD0676B}" type="presOf" srcId="{D6820E6B-7727-404C-AA1A-107399777359}" destId="{5B7B5FEA-79E8-4575-8910-314C1908D251}" srcOrd="0" destOrd="0" presId="urn:microsoft.com/office/officeart/2005/8/layout/pyramid2"/>
    <dgm:cxn modelId="{298DD4E7-5E6A-4AA8-9691-50DFD1351E10}" type="presParOf" srcId="{62BED19B-149E-46C8-B991-288F0B7C7FD9}" destId="{A6C4553C-94FC-46DA-AEAB-C92C31CABDBE}" srcOrd="0" destOrd="0" presId="urn:microsoft.com/office/officeart/2005/8/layout/pyramid2"/>
    <dgm:cxn modelId="{A52FE9F4-5A60-4389-AB1D-A36B04DA910F}" type="presParOf" srcId="{62BED19B-149E-46C8-B991-288F0B7C7FD9}" destId="{1F168194-5CF0-455C-A787-4689A6B44700}" srcOrd="1" destOrd="0" presId="urn:microsoft.com/office/officeart/2005/8/layout/pyramid2"/>
    <dgm:cxn modelId="{E85C27D7-0135-4EDC-AC29-21427D856A39}" type="presParOf" srcId="{1F168194-5CF0-455C-A787-4689A6B44700}" destId="{BDB6E1C0-A83C-41FB-92F3-0AF399D65D48}" srcOrd="0" destOrd="0" presId="urn:microsoft.com/office/officeart/2005/8/layout/pyramid2"/>
    <dgm:cxn modelId="{C05AC15D-6807-43D4-8952-AEF232D6D740}" type="presParOf" srcId="{1F168194-5CF0-455C-A787-4689A6B44700}" destId="{CC0A0FFD-A00B-4FFF-8550-263BD4E3EB0D}" srcOrd="1" destOrd="0" presId="urn:microsoft.com/office/officeart/2005/8/layout/pyramid2"/>
    <dgm:cxn modelId="{8D3E067E-02C2-4404-BCBF-F0B3B39779C6}" type="presParOf" srcId="{1F168194-5CF0-455C-A787-4689A6B44700}" destId="{5B7B5FEA-79E8-4575-8910-314C1908D251}" srcOrd="2" destOrd="0" presId="urn:microsoft.com/office/officeart/2005/8/layout/pyramid2"/>
    <dgm:cxn modelId="{D8048F04-9856-44C5-84A1-174C2E4100B3}" type="presParOf" srcId="{1F168194-5CF0-455C-A787-4689A6B44700}" destId="{B0D52DF8-F38B-4096-9378-C2F3BE0DDF29}" srcOrd="3" destOrd="0" presId="urn:microsoft.com/office/officeart/2005/8/layout/pyramid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D3C0577-5694-49EF-9F05-3DBE385F0B67}" type="doc">
      <dgm:prSet loTypeId="urn:microsoft.com/office/officeart/2005/8/layout/pyramid2" loCatId="list" qsTypeId="urn:microsoft.com/office/officeart/2005/8/quickstyle/simple1" qsCatId="simple" csTypeId="urn:microsoft.com/office/officeart/2005/8/colors/accent1_2" csCatId="accent1" phldr="1"/>
      <dgm:spPr/>
    </dgm:pt>
    <dgm:pt modelId="{A14F7008-6065-4AB8-B359-BFE0821E1B83}">
      <dgm:prSet custT="1"/>
      <dgm:spPr>
        <a:gradFill flip="none" rotWithShape="0">
          <a:gsLst>
            <a:gs pos="0">
              <a:srgbClr val="00FFCC">
                <a:shade val="30000"/>
                <a:satMod val="115000"/>
              </a:srgbClr>
            </a:gs>
            <a:gs pos="50000">
              <a:srgbClr val="00FFCC">
                <a:shade val="67500"/>
                <a:satMod val="115000"/>
              </a:srgbClr>
            </a:gs>
            <a:gs pos="100000">
              <a:srgbClr val="00FFCC">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sz="1100" b="1" i="1" dirty="0">
              <a:solidFill>
                <a:srgbClr val="993300"/>
              </a:solidFill>
            </a:rPr>
            <a:t>Определение обязательства по уровню содержания автомобильных дорог общего пользования и перспективам их развития</a:t>
          </a:r>
          <a:endParaRPr lang="ru-RU" sz="1100" b="1" i="1" dirty="0">
            <a:effectLst/>
          </a:endParaRPr>
        </a:p>
      </dgm:t>
    </dgm:pt>
    <dgm:pt modelId="{CB0E1C4F-5D92-4888-8B33-07ED4CFAE852}" type="parTrans" cxnId="{20BFFDB8-4A14-4FA6-AA18-F9026FF780CE}">
      <dgm:prSet/>
      <dgm:spPr/>
      <dgm:t>
        <a:bodyPr/>
        <a:lstStyle/>
        <a:p>
          <a:endParaRPr lang="ru-RU"/>
        </a:p>
      </dgm:t>
    </dgm:pt>
    <dgm:pt modelId="{36EEB5CE-5A66-4EED-8356-5D3CEBD59068}" type="sibTrans" cxnId="{20BFFDB8-4A14-4FA6-AA18-F9026FF780CE}">
      <dgm:prSet/>
      <dgm:spPr/>
      <dgm:t>
        <a:bodyPr/>
        <a:lstStyle/>
        <a:p>
          <a:endParaRPr lang="ru-RU"/>
        </a:p>
      </dgm:t>
    </dgm:pt>
    <dgm:pt modelId="{D6820E6B-7727-404C-AA1A-107399777359}">
      <dgm:prSet phldrT="[Текст]" custT="1"/>
      <dgm:spPr>
        <a:gradFill flip="none" rotWithShape="0">
          <a:gsLst>
            <a:gs pos="0">
              <a:srgbClr val="FFCCFF">
                <a:shade val="30000"/>
                <a:satMod val="115000"/>
              </a:srgbClr>
            </a:gs>
            <a:gs pos="50000">
              <a:srgbClr val="FFCCFF">
                <a:shade val="67500"/>
                <a:satMod val="115000"/>
              </a:srgbClr>
            </a:gs>
            <a:gs pos="100000">
              <a:srgbClr val="FFCCFF">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sz="1100" b="1" i="1" dirty="0">
              <a:solidFill>
                <a:srgbClr val="993300"/>
              </a:solidFill>
            </a:rPr>
            <a:t>Установление необходимых видов и объемов дорожных работ, источников и размеров их финансирования для выполнения взятых обязательств</a:t>
          </a:r>
          <a:endParaRPr lang="ru-RU" sz="1100" b="1" i="1" dirty="0">
            <a:effectLst>
              <a:outerShdw blurRad="38100" dist="38100" dir="2700000" algn="tl">
                <a:srgbClr val="000000">
                  <a:alpha val="43137"/>
                </a:srgbClr>
              </a:outerShdw>
            </a:effectLst>
          </a:endParaRPr>
        </a:p>
      </dgm:t>
    </dgm:pt>
    <dgm:pt modelId="{1F6ECEE6-D810-4292-A0F8-F1FD801B1CA5}" type="parTrans" cxnId="{7C4CA118-2478-4D33-A6B0-5702EF0D3D07}">
      <dgm:prSet/>
      <dgm:spPr/>
      <dgm:t>
        <a:bodyPr/>
        <a:lstStyle/>
        <a:p>
          <a:endParaRPr lang="ru-RU"/>
        </a:p>
      </dgm:t>
    </dgm:pt>
    <dgm:pt modelId="{7B5F20D3-0C55-4A9B-8B89-B355CF2BD615}" type="sibTrans" cxnId="{7C4CA118-2478-4D33-A6B0-5702EF0D3D07}">
      <dgm:prSet/>
      <dgm:spPr/>
      <dgm:t>
        <a:bodyPr/>
        <a:lstStyle/>
        <a:p>
          <a:endParaRPr lang="ru-RU"/>
        </a:p>
      </dgm:t>
    </dgm:pt>
    <dgm:pt modelId="{CBB14886-B918-4E43-A9E4-C477E00161A3}">
      <dgm:prSet phldrT="[Текст]" custT="1"/>
      <dgm:spPr>
        <a:gradFill flip="none" rotWithShape="0">
          <a:gsLst>
            <a:gs pos="0">
              <a:srgbClr val="9999FF">
                <a:shade val="30000"/>
                <a:satMod val="115000"/>
              </a:srgbClr>
            </a:gs>
            <a:gs pos="50000">
              <a:srgbClr val="9999FF">
                <a:shade val="67500"/>
                <a:satMod val="115000"/>
              </a:srgbClr>
            </a:gs>
            <a:gs pos="100000">
              <a:srgbClr val="9999FF">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sz="1050" b="1" i="1" dirty="0">
              <a:solidFill>
                <a:schemeClr val="tx1"/>
              </a:solidFill>
            </a:rPr>
            <a:t>Формирование расходных обязательств по программным задачам, сконцентрировав финансовые ресурсы на реализации приоритетных направлений развития дорожного хозяйства</a:t>
          </a:r>
          <a:endParaRPr lang="ru-RU" sz="1050" b="1" i="1" dirty="0">
            <a:solidFill>
              <a:schemeClr val="tx1"/>
            </a:solidFill>
            <a:effectLst>
              <a:outerShdw blurRad="38100" dist="38100" dir="2700000" algn="tl">
                <a:srgbClr val="000000">
                  <a:alpha val="43137"/>
                </a:srgbClr>
              </a:outerShdw>
            </a:effectLst>
          </a:endParaRPr>
        </a:p>
      </dgm:t>
    </dgm:pt>
    <dgm:pt modelId="{E0AD84C8-0C96-4993-BA38-1DEF5BBCC370}" type="parTrans" cxnId="{9DAFA1AB-0257-4F4A-B16E-D5A333DE80FA}">
      <dgm:prSet/>
      <dgm:spPr/>
      <dgm:t>
        <a:bodyPr/>
        <a:lstStyle/>
        <a:p>
          <a:endParaRPr lang="ru-RU"/>
        </a:p>
      </dgm:t>
    </dgm:pt>
    <dgm:pt modelId="{740E76B8-8B99-4B78-A3F9-7016FF0991DE}" type="sibTrans" cxnId="{9DAFA1AB-0257-4F4A-B16E-D5A333DE80FA}">
      <dgm:prSet/>
      <dgm:spPr/>
      <dgm:t>
        <a:bodyPr/>
        <a:lstStyle/>
        <a:p>
          <a:endParaRPr lang="ru-RU"/>
        </a:p>
      </dgm:t>
    </dgm:pt>
    <dgm:pt modelId="{C9230015-614C-41FD-A751-D327C5B1032C}">
      <dgm:prSet phldrT="[Текст]" custT="1"/>
      <dgm:spPr>
        <a:gradFill flip="none" rotWithShape="0">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sz="1100" b="1" i="1" dirty="0">
              <a:solidFill>
                <a:srgbClr val="993300"/>
              </a:solidFill>
            </a:rPr>
            <a:t>Разработка системы мониторинга и оценки эффективности работы органов управления автомобильными дорогами</a:t>
          </a:r>
          <a:endParaRPr lang="ru-RU" sz="1100" b="1" i="1" dirty="0">
            <a:effectLst>
              <a:outerShdw blurRad="38100" dist="38100" dir="2700000" algn="tl">
                <a:srgbClr val="000000">
                  <a:alpha val="43137"/>
                </a:srgbClr>
              </a:outerShdw>
            </a:effectLst>
          </a:endParaRPr>
        </a:p>
      </dgm:t>
    </dgm:pt>
    <dgm:pt modelId="{7EE0254A-7901-485E-BEEA-68825B79E2E8}" type="parTrans" cxnId="{2B670FA7-FF18-4B96-81AA-D4D12C51E901}">
      <dgm:prSet/>
      <dgm:spPr/>
      <dgm:t>
        <a:bodyPr/>
        <a:lstStyle/>
        <a:p>
          <a:endParaRPr lang="ru-RU"/>
        </a:p>
      </dgm:t>
    </dgm:pt>
    <dgm:pt modelId="{A70AEBDB-2013-4226-9697-91E7F1BCE9CE}" type="sibTrans" cxnId="{2B670FA7-FF18-4B96-81AA-D4D12C51E901}">
      <dgm:prSet/>
      <dgm:spPr/>
      <dgm:t>
        <a:bodyPr/>
        <a:lstStyle/>
        <a:p>
          <a:endParaRPr lang="ru-RU"/>
        </a:p>
      </dgm:t>
    </dgm:pt>
    <dgm:pt modelId="{62BED19B-149E-46C8-B991-288F0B7C7FD9}" type="pres">
      <dgm:prSet presAssocID="{CD3C0577-5694-49EF-9F05-3DBE385F0B67}" presName="compositeShape" presStyleCnt="0">
        <dgm:presLayoutVars>
          <dgm:dir/>
          <dgm:resizeHandles/>
        </dgm:presLayoutVars>
      </dgm:prSet>
      <dgm:spPr/>
    </dgm:pt>
    <dgm:pt modelId="{A6C4553C-94FC-46DA-AEAB-C92C31CABDBE}" type="pres">
      <dgm:prSet presAssocID="{CD3C0577-5694-49EF-9F05-3DBE385F0B67}" presName="pyramid" presStyleLbl="node1" presStyleIdx="0" presStyleCnt="1" custLinFactNeighborX="1721" custLinFactNeighborY="-1255"/>
      <dgm:spPr>
        <a:gradFill rotWithShape="0">
          <a:gsLst>
            <a:gs pos="0">
              <a:srgbClr val="FF99CC"/>
            </a:gs>
            <a:gs pos="50000">
              <a:srgbClr val="FFFF00"/>
            </a:gs>
            <a:gs pos="100000">
              <a:srgbClr val="00FFCC"/>
            </a:gs>
          </a:gsLst>
          <a:lin ang="81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1F168194-5CF0-455C-A787-4689A6B44700}" type="pres">
      <dgm:prSet presAssocID="{CD3C0577-5694-49EF-9F05-3DBE385F0B67}" presName="theList" presStyleCnt="0"/>
      <dgm:spPr/>
    </dgm:pt>
    <dgm:pt modelId="{BDB6E1C0-A83C-41FB-92F3-0AF399D65D48}" type="pres">
      <dgm:prSet presAssocID="{A14F7008-6065-4AB8-B359-BFE0821E1B83}" presName="aNode" presStyleLbl="fgAcc1" presStyleIdx="0" presStyleCnt="4" custScaleX="178731">
        <dgm:presLayoutVars>
          <dgm:bulletEnabled val="1"/>
        </dgm:presLayoutVars>
      </dgm:prSet>
      <dgm:spPr/>
      <dgm:t>
        <a:bodyPr/>
        <a:lstStyle/>
        <a:p>
          <a:endParaRPr lang="ru-RU"/>
        </a:p>
      </dgm:t>
    </dgm:pt>
    <dgm:pt modelId="{CC0A0FFD-A00B-4FFF-8550-263BD4E3EB0D}" type="pres">
      <dgm:prSet presAssocID="{A14F7008-6065-4AB8-B359-BFE0821E1B83}" presName="aSpace" presStyleCnt="0"/>
      <dgm:spPr/>
    </dgm:pt>
    <dgm:pt modelId="{5B7B5FEA-79E8-4575-8910-314C1908D251}" type="pres">
      <dgm:prSet presAssocID="{D6820E6B-7727-404C-AA1A-107399777359}" presName="aNode" presStyleLbl="fgAcc1" presStyleIdx="1" presStyleCnt="4" custScaleX="200952" custLinFactNeighborX="2856" custLinFactNeighborY="-17225">
        <dgm:presLayoutVars>
          <dgm:bulletEnabled val="1"/>
        </dgm:presLayoutVars>
      </dgm:prSet>
      <dgm:spPr/>
      <dgm:t>
        <a:bodyPr/>
        <a:lstStyle/>
        <a:p>
          <a:endParaRPr lang="ru-RU"/>
        </a:p>
      </dgm:t>
    </dgm:pt>
    <dgm:pt modelId="{B0D52DF8-F38B-4096-9378-C2F3BE0DDF29}" type="pres">
      <dgm:prSet presAssocID="{D6820E6B-7727-404C-AA1A-107399777359}" presName="aSpace" presStyleCnt="0"/>
      <dgm:spPr/>
    </dgm:pt>
    <dgm:pt modelId="{156F8F62-665D-473E-9427-1608EF5F652C}" type="pres">
      <dgm:prSet presAssocID="{CBB14886-B918-4E43-A9E4-C477E00161A3}" presName="aNode" presStyleLbl="fgAcc1" presStyleIdx="2" presStyleCnt="4" custScaleX="222698">
        <dgm:presLayoutVars>
          <dgm:bulletEnabled val="1"/>
        </dgm:presLayoutVars>
      </dgm:prSet>
      <dgm:spPr/>
      <dgm:t>
        <a:bodyPr/>
        <a:lstStyle/>
        <a:p>
          <a:endParaRPr lang="ru-RU"/>
        </a:p>
      </dgm:t>
    </dgm:pt>
    <dgm:pt modelId="{58C6D8B7-3AE5-4647-A8C7-3005BC36DC0B}" type="pres">
      <dgm:prSet presAssocID="{CBB14886-B918-4E43-A9E4-C477E00161A3}" presName="aSpace" presStyleCnt="0"/>
      <dgm:spPr/>
    </dgm:pt>
    <dgm:pt modelId="{6F7DC730-2E9F-43AF-8AF8-0DD2D5FBFCA2}" type="pres">
      <dgm:prSet presAssocID="{C9230015-614C-41FD-A751-D327C5B1032C}" presName="aNode" presStyleLbl="fgAcc1" presStyleIdx="3" presStyleCnt="4" custScaleX="248568">
        <dgm:presLayoutVars>
          <dgm:bulletEnabled val="1"/>
        </dgm:presLayoutVars>
      </dgm:prSet>
      <dgm:spPr/>
      <dgm:t>
        <a:bodyPr/>
        <a:lstStyle/>
        <a:p>
          <a:endParaRPr lang="ru-RU"/>
        </a:p>
      </dgm:t>
    </dgm:pt>
    <dgm:pt modelId="{CBC392F5-5A3E-469A-B1D0-71138E567391}" type="pres">
      <dgm:prSet presAssocID="{C9230015-614C-41FD-A751-D327C5B1032C}" presName="aSpace" presStyleCnt="0"/>
      <dgm:spPr/>
    </dgm:pt>
  </dgm:ptLst>
  <dgm:cxnLst>
    <dgm:cxn modelId="{1BE7A305-A45F-427B-8E12-46F2085B94BE}" type="presOf" srcId="{CBB14886-B918-4E43-A9E4-C477E00161A3}" destId="{156F8F62-665D-473E-9427-1608EF5F652C}" srcOrd="0" destOrd="0" presId="urn:microsoft.com/office/officeart/2005/8/layout/pyramid2"/>
    <dgm:cxn modelId="{EBF81D00-B4BD-4302-AB59-C11593A9B88A}" type="presOf" srcId="{A14F7008-6065-4AB8-B359-BFE0821E1B83}" destId="{BDB6E1C0-A83C-41FB-92F3-0AF399D65D48}" srcOrd="0" destOrd="0" presId="urn:microsoft.com/office/officeart/2005/8/layout/pyramid2"/>
    <dgm:cxn modelId="{7C4CA118-2478-4D33-A6B0-5702EF0D3D07}" srcId="{CD3C0577-5694-49EF-9F05-3DBE385F0B67}" destId="{D6820E6B-7727-404C-AA1A-107399777359}" srcOrd="1" destOrd="0" parTransId="{1F6ECEE6-D810-4292-A0F8-F1FD801B1CA5}" sibTransId="{7B5F20D3-0C55-4A9B-8B89-B355CF2BD615}"/>
    <dgm:cxn modelId="{F60EC2EF-9EB4-4BB5-AF3F-AA7D63906BEE}" type="presOf" srcId="{C9230015-614C-41FD-A751-D327C5B1032C}" destId="{6F7DC730-2E9F-43AF-8AF8-0DD2D5FBFCA2}" srcOrd="0" destOrd="0" presId="urn:microsoft.com/office/officeart/2005/8/layout/pyramid2"/>
    <dgm:cxn modelId="{20BFFDB8-4A14-4FA6-AA18-F9026FF780CE}" srcId="{CD3C0577-5694-49EF-9F05-3DBE385F0B67}" destId="{A14F7008-6065-4AB8-B359-BFE0821E1B83}" srcOrd="0" destOrd="0" parTransId="{CB0E1C4F-5D92-4888-8B33-07ED4CFAE852}" sibTransId="{36EEB5CE-5A66-4EED-8356-5D3CEBD59068}"/>
    <dgm:cxn modelId="{9DAFA1AB-0257-4F4A-B16E-D5A333DE80FA}" srcId="{CD3C0577-5694-49EF-9F05-3DBE385F0B67}" destId="{CBB14886-B918-4E43-A9E4-C477E00161A3}" srcOrd="2" destOrd="0" parTransId="{E0AD84C8-0C96-4993-BA38-1DEF5BBCC370}" sibTransId="{740E76B8-8B99-4B78-A3F9-7016FF0991DE}"/>
    <dgm:cxn modelId="{A8B3AB63-7A29-45CF-8303-2CACFB5A429A}" type="presOf" srcId="{D6820E6B-7727-404C-AA1A-107399777359}" destId="{5B7B5FEA-79E8-4575-8910-314C1908D251}" srcOrd="0" destOrd="0" presId="urn:microsoft.com/office/officeart/2005/8/layout/pyramid2"/>
    <dgm:cxn modelId="{2B670FA7-FF18-4B96-81AA-D4D12C51E901}" srcId="{CD3C0577-5694-49EF-9F05-3DBE385F0B67}" destId="{C9230015-614C-41FD-A751-D327C5B1032C}" srcOrd="3" destOrd="0" parTransId="{7EE0254A-7901-485E-BEEA-68825B79E2E8}" sibTransId="{A70AEBDB-2013-4226-9697-91E7F1BCE9CE}"/>
    <dgm:cxn modelId="{1EC38A1F-8204-44AB-B881-B002F7AA11C9}" type="presOf" srcId="{CD3C0577-5694-49EF-9F05-3DBE385F0B67}" destId="{62BED19B-149E-46C8-B991-288F0B7C7FD9}" srcOrd="0" destOrd="0" presId="urn:microsoft.com/office/officeart/2005/8/layout/pyramid2"/>
    <dgm:cxn modelId="{30BFE80F-B1C3-4A8F-9C73-092565059D0C}" type="presParOf" srcId="{62BED19B-149E-46C8-B991-288F0B7C7FD9}" destId="{A6C4553C-94FC-46DA-AEAB-C92C31CABDBE}" srcOrd="0" destOrd="0" presId="urn:microsoft.com/office/officeart/2005/8/layout/pyramid2"/>
    <dgm:cxn modelId="{7FCEFEBD-9B9E-4146-B52B-C463F63F7431}" type="presParOf" srcId="{62BED19B-149E-46C8-B991-288F0B7C7FD9}" destId="{1F168194-5CF0-455C-A787-4689A6B44700}" srcOrd="1" destOrd="0" presId="urn:microsoft.com/office/officeart/2005/8/layout/pyramid2"/>
    <dgm:cxn modelId="{B44B9F04-306A-4AA8-872E-4B79D81AFF32}" type="presParOf" srcId="{1F168194-5CF0-455C-A787-4689A6B44700}" destId="{BDB6E1C0-A83C-41FB-92F3-0AF399D65D48}" srcOrd="0" destOrd="0" presId="urn:microsoft.com/office/officeart/2005/8/layout/pyramid2"/>
    <dgm:cxn modelId="{9DE1630A-8A3D-4002-911F-5632A7069D5B}" type="presParOf" srcId="{1F168194-5CF0-455C-A787-4689A6B44700}" destId="{CC0A0FFD-A00B-4FFF-8550-263BD4E3EB0D}" srcOrd="1" destOrd="0" presId="urn:microsoft.com/office/officeart/2005/8/layout/pyramid2"/>
    <dgm:cxn modelId="{7D1F1A16-61DC-4839-A6E3-AD4759A1157B}" type="presParOf" srcId="{1F168194-5CF0-455C-A787-4689A6B44700}" destId="{5B7B5FEA-79E8-4575-8910-314C1908D251}" srcOrd="2" destOrd="0" presId="urn:microsoft.com/office/officeart/2005/8/layout/pyramid2"/>
    <dgm:cxn modelId="{26F52566-3B86-45B6-970F-E300BA708A3F}" type="presParOf" srcId="{1F168194-5CF0-455C-A787-4689A6B44700}" destId="{B0D52DF8-F38B-4096-9378-C2F3BE0DDF29}" srcOrd="3" destOrd="0" presId="urn:microsoft.com/office/officeart/2005/8/layout/pyramid2"/>
    <dgm:cxn modelId="{57751D1F-9F92-49CA-BD39-A1273DC45A05}" type="presParOf" srcId="{1F168194-5CF0-455C-A787-4689A6B44700}" destId="{156F8F62-665D-473E-9427-1608EF5F652C}" srcOrd="4" destOrd="0" presId="urn:microsoft.com/office/officeart/2005/8/layout/pyramid2"/>
    <dgm:cxn modelId="{33F86A73-81E4-44AF-9C4D-C83714D59B85}" type="presParOf" srcId="{1F168194-5CF0-455C-A787-4689A6B44700}" destId="{58C6D8B7-3AE5-4647-A8C7-3005BC36DC0B}" srcOrd="5" destOrd="0" presId="urn:microsoft.com/office/officeart/2005/8/layout/pyramid2"/>
    <dgm:cxn modelId="{3D1DD038-170B-483F-B15A-73FF8404E9AB}" type="presParOf" srcId="{1F168194-5CF0-455C-A787-4689A6B44700}" destId="{6F7DC730-2E9F-43AF-8AF8-0DD2D5FBFCA2}" srcOrd="6" destOrd="0" presId="urn:microsoft.com/office/officeart/2005/8/layout/pyramid2"/>
    <dgm:cxn modelId="{AAC6E575-F830-4A04-ABD3-1B809E9FEA49}" type="presParOf" srcId="{1F168194-5CF0-455C-A787-4689A6B44700}" destId="{CBC392F5-5A3E-469A-B1D0-71138E567391}" srcOrd="7" destOrd="0" presId="urn:microsoft.com/office/officeart/2005/8/layout/pyramid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D3C0577-5694-49EF-9F05-3DBE385F0B67}" type="doc">
      <dgm:prSet loTypeId="urn:microsoft.com/office/officeart/2005/8/layout/pyramid2" loCatId="list" qsTypeId="urn:microsoft.com/office/officeart/2005/8/quickstyle/simple1" qsCatId="simple" csTypeId="urn:microsoft.com/office/officeart/2005/8/colors/accent1_2" csCatId="accent1" phldr="1"/>
      <dgm:spPr/>
    </dgm:pt>
    <dgm:pt modelId="{A14F7008-6065-4AB8-B359-BFE0821E1B83}">
      <dgm:prSet custT="1"/>
      <dgm:spPr>
        <a:gradFill flip="none" rotWithShape="0">
          <a:gsLst>
            <a:gs pos="0">
              <a:srgbClr val="00FFCC">
                <a:shade val="30000"/>
                <a:satMod val="115000"/>
              </a:srgbClr>
            </a:gs>
            <a:gs pos="50000">
              <a:srgbClr val="00FFCC">
                <a:shade val="67500"/>
                <a:satMod val="115000"/>
              </a:srgbClr>
            </a:gs>
            <a:gs pos="100000">
              <a:srgbClr val="00FFCC">
                <a:shade val="100000"/>
                <a:satMod val="115000"/>
              </a:srgbClr>
            </a:gs>
          </a:gsLst>
          <a:lin ang="162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ru-RU" sz="800" dirty="0">
              <a:solidFill>
                <a:schemeClr val="bg2"/>
              </a:solidFill>
            </a:rPr>
            <a:t>Ликвидация источников экологической опасности, как объектов размещения производственных отходов – бардяные пруды </a:t>
          </a:r>
        </a:p>
        <a:p>
          <a:r>
            <a:rPr lang="ru-RU" sz="800" dirty="0">
              <a:solidFill>
                <a:schemeClr val="bg2"/>
              </a:solidFill>
            </a:rPr>
            <a:t>п. Петровский и городскую свалку</a:t>
          </a:r>
          <a:endParaRPr lang="ru-RU" sz="800" i="1" dirty="0">
            <a:solidFill>
              <a:schemeClr val="bg2"/>
            </a:solidFill>
            <a:effectLst/>
          </a:endParaRPr>
        </a:p>
      </dgm:t>
    </dgm:pt>
    <dgm:pt modelId="{CB0E1C4F-5D92-4888-8B33-07ED4CFAE852}" type="parTrans" cxnId="{20BFFDB8-4A14-4FA6-AA18-F9026FF780CE}">
      <dgm:prSet/>
      <dgm:spPr/>
      <dgm:t>
        <a:bodyPr/>
        <a:lstStyle/>
        <a:p>
          <a:endParaRPr lang="ru-RU"/>
        </a:p>
      </dgm:t>
    </dgm:pt>
    <dgm:pt modelId="{36EEB5CE-5A66-4EED-8356-5D3CEBD59068}" type="sibTrans" cxnId="{20BFFDB8-4A14-4FA6-AA18-F9026FF780CE}">
      <dgm:prSet/>
      <dgm:spPr/>
      <dgm:t>
        <a:bodyPr/>
        <a:lstStyle/>
        <a:p>
          <a:endParaRPr lang="ru-RU"/>
        </a:p>
      </dgm:t>
    </dgm:pt>
    <dgm:pt modelId="{D6820E6B-7727-404C-AA1A-107399777359}">
      <dgm:prSet phldrT="[Текст]" custT="1"/>
      <dgm:spPr>
        <a:gradFill flip="none" rotWithShape="0">
          <a:gsLst>
            <a:gs pos="0">
              <a:srgbClr val="FFCCFF">
                <a:shade val="30000"/>
                <a:satMod val="115000"/>
              </a:srgbClr>
            </a:gs>
            <a:gs pos="50000">
              <a:srgbClr val="FFCCFF">
                <a:shade val="67500"/>
                <a:satMod val="115000"/>
              </a:srgbClr>
            </a:gs>
            <a:gs pos="100000">
              <a:srgbClr val="FFCCFF">
                <a:shade val="100000"/>
                <a:satMod val="115000"/>
              </a:srgbClr>
            </a:gs>
          </a:gsLst>
          <a:lin ang="162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ru-RU" sz="1000" dirty="0">
              <a:solidFill>
                <a:srgbClr val="800080"/>
              </a:solidFill>
            </a:rPr>
            <a:t>Разработка проекта и начало строительства полигона для размещения отходов Гаврилово-Посадского района</a:t>
          </a:r>
          <a:endParaRPr lang="ru-RU" sz="1000" i="1" dirty="0">
            <a:effectLst>
              <a:outerShdw blurRad="38100" dist="38100" dir="2700000" algn="tl">
                <a:srgbClr val="000000">
                  <a:alpha val="43137"/>
                </a:srgbClr>
              </a:outerShdw>
            </a:effectLst>
          </a:endParaRPr>
        </a:p>
      </dgm:t>
    </dgm:pt>
    <dgm:pt modelId="{1F6ECEE6-D810-4292-A0F8-F1FD801B1CA5}" type="parTrans" cxnId="{7C4CA118-2478-4D33-A6B0-5702EF0D3D07}">
      <dgm:prSet/>
      <dgm:spPr/>
      <dgm:t>
        <a:bodyPr/>
        <a:lstStyle/>
        <a:p>
          <a:endParaRPr lang="ru-RU"/>
        </a:p>
      </dgm:t>
    </dgm:pt>
    <dgm:pt modelId="{7B5F20D3-0C55-4A9B-8B89-B355CF2BD615}" type="sibTrans" cxnId="{7C4CA118-2478-4D33-A6B0-5702EF0D3D07}">
      <dgm:prSet/>
      <dgm:spPr/>
      <dgm:t>
        <a:bodyPr/>
        <a:lstStyle/>
        <a:p>
          <a:endParaRPr lang="ru-RU"/>
        </a:p>
      </dgm:t>
    </dgm:pt>
    <dgm:pt modelId="{CBB14886-B918-4E43-A9E4-C477E00161A3}">
      <dgm:prSet phldrT="[Текст]" custT="1"/>
      <dgm:spPr>
        <a:gradFill flip="none" rotWithShape="0">
          <a:gsLst>
            <a:gs pos="0">
              <a:srgbClr val="9999FF">
                <a:shade val="30000"/>
                <a:satMod val="115000"/>
              </a:srgbClr>
            </a:gs>
            <a:gs pos="50000">
              <a:srgbClr val="9999FF">
                <a:shade val="67500"/>
                <a:satMod val="115000"/>
              </a:srgbClr>
            </a:gs>
            <a:gs pos="100000">
              <a:srgbClr val="9999FF">
                <a:shade val="100000"/>
                <a:satMod val="115000"/>
              </a:srgbClr>
            </a:gs>
          </a:gsLst>
          <a:lin ang="162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ru-RU" sz="1000" dirty="0">
              <a:solidFill>
                <a:schemeClr val="bg1">
                  <a:lumMod val="75000"/>
                </a:schemeClr>
              </a:solidFill>
            </a:rPr>
            <a:t>Создание пунктов приема ртутьсодержащих отходов</a:t>
          </a:r>
          <a:endParaRPr lang="ru-RU" sz="1000" i="1" dirty="0">
            <a:solidFill>
              <a:schemeClr val="bg1">
                <a:lumMod val="75000"/>
              </a:schemeClr>
            </a:solidFill>
            <a:effectLst>
              <a:outerShdw blurRad="38100" dist="38100" dir="2700000" algn="tl">
                <a:srgbClr val="000000">
                  <a:alpha val="43137"/>
                </a:srgbClr>
              </a:outerShdw>
            </a:effectLst>
          </a:endParaRPr>
        </a:p>
      </dgm:t>
    </dgm:pt>
    <dgm:pt modelId="{E0AD84C8-0C96-4993-BA38-1DEF5BBCC370}" type="parTrans" cxnId="{9DAFA1AB-0257-4F4A-B16E-D5A333DE80FA}">
      <dgm:prSet/>
      <dgm:spPr/>
      <dgm:t>
        <a:bodyPr/>
        <a:lstStyle/>
        <a:p>
          <a:endParaRPr lang="ru-RU"/>
        </a:p>
      </dgm:t>
    </dgm:pt>
    <dgm:pt modelId="{740E76B8-8B99-4B78-A3F9-7016FF0991DE}" type="sibTrans" cxnId="{9DAFA1AB-0257-4F4A-B16E-D5A333DE80FA}">
      <dgm:prSet/>
      <dgm:spPr/>
      <dgm:t>
        <a:bodyPr/>
        <a:lstStyle/>
        <a:p>
          <a:endParaRPr lang="ru-RU"/>
        </a:p>
      </dgm:t>
    </dgm:pt>
    <dgm:pt modelId="{C9230015-614C-41FD-A751-D327C5B1032C}">
      <dgm:prSet phldrT="[Текст]" custT="1"/>
      <dgm:spPr>
        <a:gradFill flip="none" rotWithShape="0">
          <a:gsLst>
            <a:gs pos="0">
              <a:srgbClr val="00FFFF">
                <a:shade val="30000"/>
                <a:satMod val="115000"/>
              </a:srgbClr>
            </a:gs>
            <a:gs pos="50000">
              <a:srgbClr val="00FFFF">
                <a:shade val="67500"/>
                <a:satMod val="115000"/>
              </a:srgbClr>
            </a:gs>
            <a:gs pos="100000">
              <a:srgbClr val="00FFFF">
                <a:shade val="100000"/>
                <a:satMod val="115000"/>
              </a:srgbClr>
            </a:gs>
          </a:gsLst>
          <a:lin ang="162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ru-RU" sz="1100" dirty="0">
              <a:solidFill>
                <a:srgbClr val="800080"/>
              </a:solidFill>
            </a:rPr>
            <a:t>Создание объектов озеленения и повышение экологического воспитания населения муниципального района</a:t>
          </a:r>
          <a:endParaRPr lang="ru-RU" sz="1100" i="1" dirty="0">
            <a:effectLst>
              <a:outerShdw blurRad="38100" dist="38100" dir="2700000" algn="tl">
                <a:srgbClr val="000000">
                  <a:alpha val="43137"/>
                </a:srgbClr>
              </a:outerShdw>
            </a:effectLst>
          </a:endParaRPr>
        </a:p>
      </dgm:t>
    </dgm:pt>
    <dgm:pt modelId="{7EE0254A-7901-485E-BEEA-68825B79E2E8}" type="parTrans" cxnId="{2B670FA7-FF18-4B96-81AA-D4D12C51E901}">
      <dgm:prSet/>
      <dgm:spPr/>
      <dgm:t>
        <a:bodyPr/>
        <a:lstStyle/>
        <a:p>
          <a:endParaRPr lang="ru-RU"/>
        </a:p>
      </dgm:t>
    </dgm:pt>
    <dgm:pt modelId="{A70AEBDB-2013-4226-9697-91E7F1BCE9CE}" type="sibTrans" cxnId="{2B670FA7-FF18-4B96-81AA-D4D12C51E901}">
      <dgm:prSet/>
      <dgm:spPr/>
      <dgm:t>
        <a:bodyPr/>
        <a:lstStyle/>
        <a:p>
          <a:endParaRPr lang="ru-RU"/>
        </a:p>
      </dgm:t>
    </dgm:pt>
    <dgm:pt modelId="{D3F3D011-ED1E-4368-BCF3-44C6E2D1DD6F}">
      <dgm:prSet phldrT="[Текст]" custT="1"/>
      <dgm:spPr>
        <a:gradFill flip="none" rotWithShape="0">
          <a:gsLst>
            <a:gs pos="0">
              <a:srgbClr val="FF9999">
                <a:shade val="30000"/>
                <a:satMod val="115000"/>
              </a:srgbClr>
            </a:gs>
            <a:gs pos="50000">
              <a:srgbClr val="FF9999">
                <a:shade val="67500"/>
                <a:satMod val="115000"/>
              </a:srgbClr>
            </a:gs>
            <a:gs pos="100000">
              <a:srgbClr val="FF9999">
                <a:shade val="100000"/>
                <a:satMod val="115000"/>
              </a:srgbClr>
            </a:gs>
          </a:gsLst>
          <a:lin ang="162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ru-RU" sz="1000" dirty="0">
              <a:solidFill>
                <a:schemeClr val="tx1"/>
              </a:solidFill>
            </a:rPr>
            <a:t>Сохранение особо охраняемых природных территорий местного значения</a:t>
          </a:r>
          <a:endParaRPr lang="ru-RU" sz="1000" i="1" dirty="0">
            <a:solidFill>
              <a:schemeClr val="tx1"/>
            </a:solidFill>
            <a:effectLst>
              <a:outerShdw blurRad="38100" dist="38100" dir="2700000" algn="tl">
                <a:srgbClr val="000000">
                  <a:alpha val="43137"/>
                </a:srgbClr>
              </a:outerShdw>
            </a:effectLst>
          </a:endParaRPr>
        </a:p>
      </dgm:t>
    </dgm:pt>
    <dgm:pt modelId="{0B15215C-BEA1-4404-884B-0CDF09E14797}" type="parTrans" cxnId="{F55A6542-20E7-46BF-BC49-B065483DEF5C}">
      <dgm:prSet/>
      <dgm:spPr/>
      <dgm:t>
        <a:bodyPr/>
        <a:lstStyle/>
        <a:p>
          <a:endParaRPr lang="ru-RU"/>
        </a:p>
      </dgm:t>
    </dgm:pt>
    <dgm:pt modelId="{2888445A-D22E-45AE-A454-E3A9D304789F}" type="sibTrans" cxnId="{F55A6542-20E7-46BF-BC49-B065483DEF5C}">
      <dgm:prSet/>
      <dgm:spPr/>
      <dgm:t>
        <a:bodyPr/>
        <a:lstStyle/>
        <a:p>
          <a:endParaRPr lang="ru-RU"/>
        </a:p>
      </dgm:t>
    </dgm:pt>
    <dgm:pt modelId="{E4ED56C6-5A7C-4ADE-8C67-957BCB83CDE7}">
      <dgm:prSet phldrT="[Текст]" custT="1"/>
      <dgm:spPr>
        <a:gradFill flip="none" rotWithShape="0">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ru-RU" sz="1000" dirty="0">
              <a:solidFill>
                <a:schemeClr val="tx1"/>
              </a:solidFill>
            </a:rPr>
            <a:t>Проведение комплекса лесоустроительных работ по городским лесам, закрепление на местности границ местоположения</a:t>
          </a:r>
          <a:endParaRPr lang="ru-RU" sz="1000" i="1" dirty="0">
            <a:solidFill>
              <a:schemeClr val="tx1"/>
            </a:solidFill>
            <a:effectLst>
              <a:outerShdw blurRad="38100" dist="38100" dir="2700000" algn="tl">
                <a:srgbClr val="000000">
                  <a:alpha val="43137"/>
                </a:srgbClr>
              </a:outerShdw>
            </a:effectLst>
          </a:endParaRPr>
        </a:p>
      </dgm:t>
    </dgm:pt>
    <dgm:pt modelId="{C1E20CB3-C87C-4620-8B96-D6537F6781FE}" type="parTrans" cxnId="{9CD11108-482F-43D7-BADD-2CF6AF5AE744}">
      <dgm:prSet/>
      <dgm:spPr/>
      <dgm:t>
        <a:bodyPr/>
        <a:lstStyle/>
        <a:p>
          <a:endParaRPr lang="ru-RU"/>
        </a:p>
      </dgm:t>
    </dgm:pt>
    <dgm:pt modelId="{BBBE581B-D5D3-4E53-85E5-AF3A460571DC}" type="sibTrans" cxnId="{9CD11108-482F-43D7-BADD-2CF6AF5AE744}">
      <dgm:prSet/>
      <dgm:spPr/>
      <dgm:t>
        <a:bodyPr/>
        <a:lstStyle/>
        <a:p>
          <a:endParaRPr lang="ru-RU"/>
        </a:p>
      </dgm:t>
    </dgm:pt>
    <dgm:pt modelId="{62BED19B-149E-46C8-B991-288F0B7C7FD9}" type="pres">
      <dgm:prSet presAssocID="{CD3C0577-5694-49EF-9F05-3DBE385F0B67}" presName="compositeShape" presStyleCnt="0">
        <dgm:presLayoutVars>
          <dgm:dir/>
          <dgm:resizeHandles/>
        </dgm:presLayoutVars>
      </dgm:prSet>
      <dgm:spPr/>
    </dgm:pt>
    <dgm:pt modelId="{A6C4553C-94FC-46DA-AEAB-C92C31CABDBE}" type="pres">
      <dgm:prSet presAssocID="{CD3C0577-5694-49EF-9F05-3DBE385F0B67}" presName="pyramid" presStyleLbl="node1" presStyleIdx="0" presStyleCnt="1" custLinFactNeighborX="3960" custLinFactNeighborY="959"/>
      <dgm:spPr>
        <a:gradFill flip="none" rotWithShape="1">
          <a:gsLst>
            <a:gs pos="0">
              <a:srgbClr val="FF99CC"/>
            </a:gs>
            <a:gs pos="50000">
              <a:srgbClr val="FFFF00"/>
            </a:gs>
            <a:gs pos="100000">
              <a:srgbClr val="00FFCC"/>
            </a:gs>
          </a:gsLst>
          <a:lin ang="135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1F168194-5CF0-455C-A787-4689A6B44700}" type="pres">
      <dgm:prSet presAssocID="{CD3C0577-5694-49EF-9F05-3DBE385F0B67}" presName="theList" presStyleCnt="0"/>
      <dgm:spPr/>
    </dgm:pt>
    <dgm:pt modelId="{BDB6E1C0-A83C-41FB-92F3-0AF399D65D48}" type="pres">
      <dgm:prSet presAssocID="{A14F7008-6065-4AB8-B359-BFE0821E1B83}" presName="aNode" presStyleLbl="fgAcc1" presStyleIdx="0" presStyleCnt="6" custScaleX="132502">
        <dgm:presLayoutVars>
          <dgm:bulletEnabled val="1"/>
        </dgm:presLayoutVars>
      </dgm:prSet>
      <dgm:spPr/>
      <dgm:t>
        <a:bodyPr/>
        <a:lstStyle/>
        <a:p>
          <a:endParaRPr lang="ru-RU"/>
        </a:p>
      </dgm:t>
    </dgm:pt>
    <dgm:pt modelId="{CC0A0FFD-A00B-4FFF-8550-263BD4E3EB0D}" type="pres">
      <dgm:prSet presAssocID="{A14F7008-6065-4AB8-B359-BFE0821E1B83}" presName="aSpace" presStyleCnt="0"/>
      <dgm:spPr/>
    </dgm:pt>
    <dgm:pt modelId="{5B7B5FEA-79E8-4575-8910-314C1908D251}" type="pres">
      <dgm:prSet presAssocID="{D6820E6B-7727-404C-AA1A-107399777359}" presName="aNode" presStyleLbl="fgAcc1" presStyleIdx="1" presStyleCnt="6" custScaleX="162576" custLinFactNeighborX="2856" custLinFactNeighborY="-17225">
        <dgm:presLayoutVars>
          <dgm:bulletEnabled val="1"/>
        </dgm:presLayoutVars>
      </dgm:prSet>
      <dgm:spPr/>
      <dgm:t>
        <a:bodyPr/>
        <a:lstStyle/>
        <a:p>
          <a:endParaRPr lang="ru-RU"/>
        </a:p>
      </dgm:t>
    </dgm:pt>
    <dgm:pt modelId="{B0D52DF8-F38B-4096-9378-C2F3BE0DDF29}" type="pres">
      <dgm:prSet presAssocID="{D6820E6B-7727-404C-AA1A-107399777359}" presName="aSpace" presStyleCnt="0"/>
      <dgm:spPr/>
    </dgm:pt>
    <dgm:pt modelId="{156F8F62-665D-473E-9427-1608EF5F652C}" type="pres">
      <dgm:prSet presAssocID="{CBB14886-B918-4E43-A9E4-C477E00161A3}" presName="aNode" presStyleLbl="fgAcc1" presStyleIdx="2" presStyleCnt="6" custScaleX="182781">
        <dgm:presLayoutVars>
          <dgm:bulletEnabled val="1"/>
        </dgm:presLayoutVars>
      </dgm:prSet>
      <dgm:spPr/>
      <dgm:t>
        <a:bodyPr/>
        <a:lstStyle/>
        <a:p>
          <a:endParaRPr lang="ru-RU"/>
        </a:p>
      </dgm:t>
    </dgm:pt>
    <dgm:pt modelId="{58C6D8B7-3AE5-4647-A8C7-3005BC36DC0B}" type="pres">
      <dgm:prSet presAssocID="{CBB14886-B918-4E43-A9E4-C477E00161A3}" presName="aSpace" presStyleCnt="0"/>
      <dgm:spPr/>
    </dgm:pt>
    <dgm:pt modelId="{6F7DC730-2E9F-43AF-8AF8-0DD2D5FBFCA2}" type="pres">
      <dgm:prSet presAssocID="{C9230015-614C-41FD-A751-D327C5B1032C}" presName="aNode" presStyleLbl="fgAcc1" presStyleIdx="3" presStyleCnt="6" custScaleX="201493" custScaleY="113630">
        <dgm:presLayoutVars>
          <dgm:bulletEnabled val="1"/>
        </dgm:presLayoutVars>
      </dgm:prSet>
      <dgm:spPr/>
      <dgm:t>
        <a:bodyPr/>
        <a:lstStyle/>
        <a:p>
          <a:endParaRPr lang="ru-RU"/>
        </a:p>
      </dgm:t>
    </dgm:pt>
    <dgm:pt modelId="{CBC392F5-5A3E-469A-B1D0-71138E567391}" type="pres">
      <dgm:prSet presAssocID="{C9230015-614C-41FD-A751-D327C5B1032C}" presName="aSpace" presStyleCnt="0"/>
      <dgm:spPr/>
    </dgm:pt>
    <dgm:pt modelId="{DA64F6A1-DBF2-47D9-BADE-E95E6D51365F}" type="pres">
      <dgm:prSet presAssocID="{D3F3D011-ED1E-4368-BCF3-44C6E2D1DD6F}" presName="aNode" presStyleLbl="fgAcc1" presStyleIdx="4" presStyleCnt="6" custScaleX="222206">
        <dgm:presLayoutVars>
          <dgm:bulletEnabled val="1"/>
        </dgm:presLayoutVars>
      </dgm:prSet>
      <dgm:spPr/>
      <dgm:t>
        <a:bodyPr/>
        <a:lstStyle/>
        <a:p>
          <a:endParaRPr lang="ru-RU"/>
        </a:p>
      </dgm:t>
    </dgm:pt>
    <dgm:pt modelId="{F0CE1DEA-0761-4C72-96CE-D7C5EB4D3BB2}" type="pres">
      <dgm:prSet presAssocID="{D3F3D011-ED1E-4368-BCF3-44C6E2D1DD6F}" presName="aSpace" presStyleCnt="0"/>
      <dgm:spPr/>
    </dgm:pt>
    <dgm:pt modelId="{9BA182DB-BC84-46BA-B740-513D7565FF8D}" type="pres">
      <dgm:prSet presAssocID="{E4ED56C6-5A7C-4ADE-8C67-957BCB83CDE7}" presName="aNode" presStyleLbl="fgAcc1" presStyleIdx="5" presStyleCnt="6" custScaleX="245077">
        <dgm:presLayoutVars>
          <dgm:bulletEnabled val="1"/>
        </dgm:presLayoutVars>
      </dgm:prSet>
      <dgm:spPr/>
      <dgm:t>
        <a:bodyPr/>
        <a:lstStyle/>
        <a:p>
          <a:endParaRPr lang="ru-RU"/>
        </a:p>
      </dgm:t>
    </dgm:pt>
    <dgm:pt modelId="{54913C57-7C6A-48F7-AE8B-4CD259682DE1}" type="pres">
      <dgm:prSet presAssocID="{E4ED56C6-5A7C-4ADE-8C67-957BCB83CDE7}" presName="aSpace" presStyleCnt="0"/>
      <dgm:spPr/>
    </dgm:pt>
  </dgm:ptLst>
  <dgm:cxnLst>
    <dgm:cxn modelId="{7C4CA118-2478-4D33-A6B0-5702EF0D3D07}" srcId="{CD3C0577-5694-49EF-9F05-3DBE385F0B67}" destId="{D6820E6B-7727-404C-AA1A-107399777359}" srcOrd="1" destOrd="0" parTransId="{1F6ECEE6-D810-4292-A0F8-F1FD801B1CA5}" sibTransId="{7B5F20D3-0C55-4A9B-8B89-B355CF2BD615}"/>
    <dgm:cxn modelId="{63A6244A-53B5-4082-926B-3A4D01BE3522}" type="presOf" srcId="{D6820E6B-7727-404C-AA1A-107399777359}" destId="{5B7B5FEA-79E8-4575-8910-314C1908D251}" srcOrd="0" destOrd="0" presId="urn:microsoft.com/office/officeart/2005/8/layout/pyramid2"/>
    <dgm:cxn modelId="{20BFFDB8-4A14-4FA6-AA18-F9026FF780CE}" srcId="{CD3C0577-5694-49EF-9F05-3DBE385F0B67}" destId="{A14F7008-6065-4AB8-B359-BFE0821E1B83}" srcOrd="0" destOrd="0" parTransId="{CB0E1C4F-5D92-4888-8B33-07ED4CFAE852}" sibTransId="{36EEB5CE-5A66-4EED-8356-5D3CEBD59068}"/>
    <dgm:cxn modelId="{57D634B3-129F-4B2F-944F-BA6BD93D6F61}" type="presOf" srcId="{E4ED56C6-5A7C-4ADE-8C67-957BCB83CDE7}" destId="{9BA182DB-BC84-46BA-B740-513D7565FF8D}" srcOrd="0" destOrd="0" presId="urn:microsoft.com/office/officeart/2005/8/layout/pyramid2"/>
    <dgm:cxn modelId="{64E63257-6684-4391-A1A5-F2D9ED543140}" type="presOf" srcId="{CBB14886-B918-4E43-A9E4-C477E00161A3}" destId="{156F8F62-665D-473E-9427-1608EF5F652C}" srcOrd="0" destOrd="0" presId="urn:microsoft.com/office/officeart/2005/8/layout/pyramid2"/>
    <dgm:cxn modelId="{9DAFA1AB-0257-4F4A-B16E-D5A333DE80FA}" srcId="{CD3C0577-5694-49EF-9F05-3DBE385F0B67}" destId="{CBB14886-B918-4E43-A9E4-C477E00161A3}" srcOrd="2" destOrd="0" parTransId="{E0AD84C8-0C96-4993-BA38-1DEF5BBCC370}" sibTransId="{740E76B8-8B99-4B78-A3F9-7016FF0991DE}"/>
    <dgm:cxn modelId="{F55A6542-20E7-46BF-BC49-B065483DEF5C}" srcId="{CD3C0577-5694-49EF-9F05-3DBE385F0B67}" destId="{D3F3D011-ED1E-4368-BCF3-44C6E2D1DD6F}" srcOrd="4" destOrd="0" parTransId="{0B15215C-BEA1-4404-884B-0CDF09E14797}" sibTransId="{2888445A-D22E-45AE-A454-E3A9D304789F}"/>
    <dgm:cxn modelId="{A6E8A84C-61E0-400B-92BB-21CDA41F9690}" type="presOf" srcId="{D3F3D011-ED1E-4368-BCF3-44C6E2D1DD6F}" destId="{DA64F6A1-DBF2-47D9-BADE-E95E6D51365F}" srcOrd="0" destOrd="0" presId="urn:microsoft.com/office/officeart/2005/8/layout/pyramid2"/>
    <dgm:cxn modelId="{FFF0E28F-B877-40B6-A766-69CD0B33E5BA}" type="presOf" srcId="{A14F7008-6065-4AB8-B359-BFE0821E1B83}" destId="{BDB6E1C0-A83C-41FB-92F3-0AF399D65D48}" srcOrd="0" destOrd="0" presId="urn:microsoft.com/office/officeart/2005/8/layout/pyramid2"/>
    <dgm:cxn modelId="{2B670FA7-FF18-4B96-81AA-D4D12C51E901}" srcId="{CD3C0577-5694-49EF-9F05-3DBE385F0B67}" destId="{C9230015-614C-41FD-A751-D327C5B1032C}" srcOrd="3" destOrd="0" parTransId="{7EE0254A-7901-485E-BEEA-68825B79E2E8}" sibTransId="{A70AEBDB-2013-4226-9697-91E7F1BCE9CE}"/>
    <dgm:cxn modelId="{9CD11108-482F-43D7-BADD-2CF6AF5AE744}" srcId="{CD3C0577-5694-49EF-9F05-3DBE385F0B67}" destId="{E4ED56C6-5A7C-4ADE-8C67-957BCB83CDE7}" srcOrd="5" destOrd="0" parTransId="{C1E20CB3-C87C-4620-8B96-D6537F6781FE}" sibTransId="{BBBE581B-D5D3-4E53-85E5-AF3A460571DC}"/>
    <dgm:cxn modelId="{D16C7029-7428-439E-9212-DE920A85275E}" type="presOf" srcId="{CD3C0577-5694-49EF-9F05-3DBE385F0B67}" destId="{62BED19B-149E-46C8-B991-288F0B7C7FD9}" srcOrd="0" destOrd="0" presId="urn:microsoft.com/office/officeart/2005/8/layout/pyramid2"/>
    <dgm:cxn modelId="{EE14F9A9-58A2-4A5A-BA5E-50CB3C8A483B}" type="presOf" srcId="{C9230015-614C-41FD-A751-D327C5B1032C}" destId="{6F7DC730-2E9F-43AF-8AF8-0DD2D5FBFCA2}" srcOrd="0" destOrd="0" presId="urn:microsoft.com/office/officeart/2005/8/layout/pyramid2"/>
    <dgm:cxn modelId="{98770E65-7823-4BF1-98B9-F192FF12F48C}" type="presParOf" srcId="{62BED19B-149E-46C8-B991-288F0B7C7FD9}" destId="{A6C4553C-94FC-46DA-AEAB-C92C31CABDBE}" srcOrd="0" destOrd="0" presId="urn:microsoft.com/office/officeart/2005/8/layout/pyramid2"/>
    <dgm:cxn modelId="{3D7AA20F-5EB9-4517-A84C-0B9292C98F6D}" type="presParOf" srcId="{62BED19B-149E-46C8-B991-288F0B7C7FD9}" destId="{1F168194-5CF0-455C-A787-4689A6B44700}" srcOrd="1" destOrd="0" presId="urn:microsoft.com/office/officeart/2005/8/layout/pyramid2"/>
    <dgm:cxn modelId="{B98223DE-C680-4E7A-A96A-AED12C3D4594}" type="presParOf" srcId="{1F168194-5CF0-455C-A787-4689A6B44700}" destId="{BDB6E1C0-A83C-41FB-92F3-0AF399D65D48}" srcOrd="0" destOrd="0" presId="urn:microsoft.com/office/officeart/2005/8/layout/pyramid2"/>
    <dgm:cxn modelId="{9A2A89C0-D839-4A28-9397-A3F9DB192C11}" type="presParOf" srcId="{1F168194-5CF0-455C-A787-4689A6B44700}" destId="{CC0A0FFD-A00B-4FFF-8550-263BD4E3EB0D}" srcOrd="1" destOrd="0" presId="urn:microsoft.com/office/officeart/2005/8/layout/pyramid2"/>
    <dgm:cxn modelId="{8EB0D8BB-0C35-407D-8576-390CB898CDC0}" type="presParOf" srcId="{1F168194-5CF0-455C-A787-4689A6B44700}" destId="{5B7B5FEA-79E8-4575-8910-314C1908D251}" srcOrd="2" destOrd="0" presId="urn:microsoft.com/office/officeart/2005/8/layout/pyramid2"/>
    <dgm:cxn modelId="{0D9FB523-DEF9-4515-90FD-EDEFCBCD20DA}" type="presParOf" srcId="{1F168194-5CF0-455C-A787-4689A6B44700}" destId="{B0D52DF8-F38B-4096-9378-C2F3BE0DDF29}" srcOrd="3" destOrd="0" presId="urn:microsoft.com/office/officeart/2005/8/layout/pyramid2"/>
    <dgm:cxn modelId="{75D1BA1B-88F4-4BDA-AC05-13DC8F6F5CBD}" type="presParOf" srcId="{1F168194-5CF0-455C-A787-4689A6B44700}" destId="{156F8F62-665D-473E-9427-1608EF5F652C}" srcOrd="4" destOrd="0" presId="urn:microsoft.com/office/officeart/2005/8/layout/pyramid2"/>
    <dgm:cxn modelId="{219C00F8-CE9C-4A24-9982-6E0483DB5387}" type="presParOf" srcId="{1F168194-5CF0-455C-A787-4689A6B44700}" destId="{58C6D8B7-3AE5-4647-A8C7-3005BC36DC0B}" srcOrd="5" destOrd="0" presId="urn:microsoft.com/office/officeart/2005/8/layout/pyramid2"/>
    <dgm:cxn modelId="{0A9C9F84-F3D4-4A2D-B539-E684670C8E97}" type="presParOf" srcId="{1F168194-5CF0-455C-A787-4689A6B44700}" destId="{6F7DC730-2E9F-43AF-8AF8-0DD2D5FBFCA2}" srcOrd="6" destOrd="0" presId="urn:microsoft.com/office/officeart/2005/8/layout/pyramid2"/>
    <dgm:cxn modelId="{34441556-7C6F-4DC0-93D1-AC2B70A918D3}" type="presParOf" srcId="{1F168194-5CF0-455C-A787-4689A6B44700}" destId="{CBC392F5-5A3E-469A-B1D0-71138E567391}" srcOrd="7" destOrd="0" presId="urn:microsoft.com/office/officeart/2005/8/layout/pyramid2"/>
    <dgm:cxn modelId="{CF3FFED1-4E63-4660-BEA7-CCE3BD028F1C}" type="presParOf" srcId="{1F168194-5CF0-455C-A787-4689A6B44700}" destId="{DA64F6A1-DBF2-47D9-BADE-E95E6D51365F}" srcOrd="8" destOrd="0" presId="urn:microsoft.com/office/officeart/2005/8/layout/pyramid2"/>
    <dgm:cxn modelId="{C8BA6998-FAA7-4521-9FE2-F0E05AA68718}" type="presParOf" srcId="{1F168194-5CF0-455C-A787-4689A6B44700}" destId="{F0CE1DEA-0761-4C72-96CE-D7C5EB4D3BB2}" srcOrd="9" destOrd="0" presId="urn:microsoft.com/office/officeart/2005/8/layout/pyramid2"/>
    <dgm:cxn modelId="{4740D680-18DB-4589-9C2F-315ED17B9E83}" type="presParOf" srcId="{1F168194-5CF0-455C-A787-4689A6B44700}" destId="{9BA182DB-BC84-46BA-B740-513D7565FF8D}" srcOrd="10" destOrd="0" presId="urn:microsoft.com/office/officeart/2005/8/layout/pyramid2"/>
    <dgm:cxn modelId="{D0F56A50-90CF-41D3-B52B-F21644C27C17}" type="presParOf" srcId="{1F168194-5CF0-455C-A787-4689A6B44700}" destId="{54913C57-7C6A-48F7-AE8B-4CD259682DE1}" srcOrd="11"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D3C0577-5694-49EF-9F05-3DBE385F0B67}" type="doc">
      <dgm:prSet loTypeId="urn:microsoft.com/office/officeart/2005/8/layout/pyramid2" loCatId="list" qsTypeId="urn:microsoft.com/office/officeart/2005/8/quickstyle/simple1" qsCatId="simple" csTypeId="urn:microsoft.com/office/officeart/2005/8/colors/accent1_2" csCatId="accent1" phldr="1"/>
      <dgm:spPr/>
    </dgm:pt>
    <dgm:pt modelId="{A14F7008-6065-4AB8-B359-BFE0821E1B83}">
      <dgm:prSet custT="1"/>
      <dgm:spPr>
        <a:gradFill flip="none" rotWithShape="0">
          <a:gsLst>
            <a:gs pos="0">
              <a:srgbClr val="00FFCC">
                <a:shade val="30000"/>
                <a:satMod val="115000"/>
              </a:srgbClr>
            </a:gs>
            <a:gs pos="50000">
              <a:srgbClr val="00FFCC">
                <a:shade val="67500"/>
                <a:satMod val="115000"/>
              </a:srgbClr>
            </a:gs>
            <a:gs pos="100000">
              <a:srgbClr val="00FFCC">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sz="1000" b="1" i="1" dirty="0">
              <a:solidFill>
                <a:srgbClr val="800080"/>
              </a:solidFill>
            </a:rPr>
            <a:t>Увеличение количества субъектов малого и среднего предпринимательства </a:t>
          </a:r>
          <a:endParaRPr lang="ru-RU" sz="1000" b="1" i="1" dirty="0">
            <a:effectLst/>
          </a:endParaRPr>
        </a:p>
      </dgm:t>
    </dgm:pt>
    <dgm:pt modelId="{CB0E1C4F-5D92-4888-8B33-07ED4CFAE852}" type="parTrans" cxnId="{20BFFDB8-4A14-4FA6-AA18-F9026FF780CE}">
      <dgm:prSet/>
      <dgm:spPr/>
      <dgm:t>
        <a:bodyPr/>
        <a:lstStyle/>
        <a:p>
          <a:endParaRPr lang="ru-RU"/>
        </a:p>
      </dgm:t>
    </dgm:pt>
    <dgm:pt modelId="{36EEB5CE-5A66-4EED-8356-5D3CEBD59068}" type="sibTrans" cxnId="{20BFFDB8-4A14-4FA6-AA18-F9026FF780CE}">
      <dgm:prSet/>
      <dgm:spPr/>
      <dgm:t>
        <a:bodyPr/>
        <a:lstStyle/>
        <a:p>
          <a:endParaRPr lang="ru-RU"/>
        </a:p>
      </dgm:t>
    </dgm:pt>
    <dgm:pt modelId="{D6820E6B-7727-404C-AA1A-107399777359}">
      <dgm:prSet phldrT="[Текст]" custT="1"/>
      <dgm:spPr>
        <a:gradFill flip="none" rotWithShape="0">
          <a:gsLst>
            <a:gs pos="0">
              <a:srgbClr val="FFCCFF">
                <a:shade val="30000"/>
                <a:satMod val="115000"/>
              </a:srgbClr>
            </a:gs>
            <a:gs pos="50000">
              <a:srgbClr val="FFCCFF">
                <a:shade val="67500"/>
                <a:satMod val="115000"/>
              </a:srgbClr>
            </a:gs>
            <a:gs pos="100000">
              <a:srgbClr val="FFCCFF">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sz="1100" b="1" i="1" dirty="0">
              <a:solidFill>
                <a:srgbClr val="800080"/>
              </a:solidFill>
            </a:rPr>
            <a:t>Увеличение численности занятых в малом и среднем предпринимательстве </a:t>
          </a:r>
          <a:endParaRPr lang="ru-RU" sz="1100" b="1" i="1" dirty="0">
            <a:effectLst>
              <a:outerShdw blurRad="38100" dist="38100" dir="2700000" algn="tl">
                <a:srgbClr val="000000">
                  <a:alpha val="43137"/>
                </a:srgbClr>
              </a:outerShdw>
            </a:effectLst>
          </a:endParaRPr>
        </a:p>
      </dgm:t>
    </dgm:pt>
    <dgm:pt modelId="{1F6ECEE6-D810-4292-A0F8-F1FD801B1CA5}" type="parTrans" cxnId="{7C4CA118-2478-4D33-A6B0-5702EF0D3D07}">
      <dgm:prSet/>
      <dgm:spPr/>
      <dgm:t>
        <a:bodyPr/>
        <a:lstStyle/>
        <a:p>
          <a:endParaRPr lang="ru-RU"/>
        </a:p>
      </dgm:t>
    </dgm:pt>
    <dgm:pt modelId="{7B5F20D3-0C55-4A9B-8B89-B355CF2BD615}" type="sibTrans" cxnId="{7C4CA118-2478-4D33-A6B0-5702EF0D3D07}">
      <dgm:prSet/>
      <dgm:spPr/>
      <dgm:t>
        <a:bodyPr/>
        <a:lstStyle/>
        <a:p>
          <a:endParaRPr lang="ru-RU"/>
        </a:p>
      </dgm:t>
    </dgm:pt>
    <dgm:pt modelId="{CBB14886-B918-4E43-A9E4-C477E00161A3}">
      <dgm:prSet phldrT="[Текст]" custT="1"/>
      <dgm:spPr>
        <a:gradFill flip="none" rotWithShape="0">
          <a:gsLst>
            <a:gs pos="0">
              <a:srgbClr val="9999FF">
                <a:shade val="30000"/>
                <a:satMod val="115000"/>
              </a:srgbClr>
            </a:gs>
            <a:gs pos="50000">
              <a:srgbClr val="9999FF">
                <a:shade val="67500"/>
                <a:satMod val="115000"/>
              </a:srgbClr>
            </a:gs>
            <a:gs pos="100000">
              <a:srgbClr val="9999FF">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sz="1000" b="1" i="1" dirty="0">
              <a:solidFill>
                <a:schemeClr val="tx1"/>
              </a:solidFill>
            </a:rPr>
            <a:t>Увеличение количества субъектов малого и среднего предпринимательства, получивших муниципальную поддержку </a:t>
          </a:r>
          <a:endParaRPr lang="ru-RU" sz="1000" b="1" i="1" dirty="0">
            <a:solidFill>
              <a:schemeClr val="tx1"/>
            </a:solidFill>
            <a:effectLst>
              <a:outerShdw blurRad="38100" dist="38100" dir="2700000" algn="tl">
                <a:srgbClr val="000000">
                  <a:alpha val="43137"/>
                </a:srgbClr>
              </a:outerShdw>
            </a:effectLst>
          </a:endParaRPr>
        </a:p>
      </dgm:t>
    </dgm:pt>
    <dgm:pt modelId="{E0AD84C8-0C96-4993-BA38-1DEF5BBCC370}" type="parTrans" cxnId="{9DAFA1AB-0257-4F4A-B16E-D5A333DE80FA}">
      <dgm:prSet/>
      <dgm:spPr/>
      <dgm:t>
        <a:bodyPr/>
        <a:lstStyle/>
        <a:p>
          <a:endParaRPr lang="ru-RU"/>
        </a:p>
      </dgm:t>
    </dgm:pt>
    <dgm:pt modelId="{740E76B8-8B99-4B78-A3F9-7016FF0991DE}" type="sibTrans" cxnId="{9DAFA1AB-0257-4F4A-B16E-D5A333DE80FA}">
      <dgm:prSet/>
      <dgm:spPr/>
      <dgm:t>
        <a:bodyPr/>
        <a:lstStyle/>
        <a:p>
          <a:endParaRPr lang="ru-RU"/>
        </a:p>
      </dgm:t>
    </dgm:pt>
    <dgm:pt modelId="{C9230015-614C-41FD-A751-D327C5B1032C}">
      <dgm:prSet phldrT="[Текст]" custT="1"/>
      <dgm:spPr>
        <a:gradFill flip="none" rotWithShape="0">
          <a:gsLst>
            <a:gs pos="0">
              <a:srgbClr val="00FFFF">
                <a:shade val="30000"/>
                <a:satMod val="115000"/>
              </a:srgbClr>
            </a:gs>
            <a:gs pos="50000">
              <a:srgbClr val="00FFFF">
                <a:shade val="67500"/>
                <a:satMod val="115000"/>
              </a:srgbClr>
            </a:gs>
            <a:gs pos="100000">
              <a:srgbClr val="00FFFF">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sz="1100" b="1" i="1" dirty="0">
              <a:solidFill>
                <a:srgbClr val="800080"/>
              </a:solidFill>
            </a:rPr>
            <a:t>Увеличение количества услуг, </a:t>
          </a:r>
        </a:p>
        <a:p>
          <a:r>
            <a:rPr lang="ru-RU" sz="1100" b="1" i="1" dirty="0">
              <a:solidFill>
                <a:srgbClr val="800080"/>
              </a:solidFill>
            </a:rPr>
            <a:t>предоставляемых через МФЦ </a:t>
          </a:r>
          <a:endParaRPr lang="ru-RU" sz="1100" b="1" i="1" dirty="0">
            <a:effectLst>
              <a:outerShdw blurRad="38100" dist="38100" dir="2700000" algn="tl">
                <a:srgbClr val="000000">
                  <a:alpha val="43137"/>
                </a:srgbClr>
              </a:outerShdw>
            </a:effectLst>
          </a:endParaRPr>
        </a:p>
      </dgm:t>
    </dgm:pt>
    <dgm:pt modelId="{7EE0254A-7901-485E-BEEA-68825B79E2E8}" type="parTrans" cxnId="{2B670FA7-FF18-4B96-81AA-D4D12C51E901}">
      <dgm:prSet/>
      <dgm:spPr/>
      <dgm:t>
        <a:bodyPr/>
        <a:lstStyle/>
        <a:p>
          <a:endParaRPr lang="ru-RU"/>
        </a:p>
      </dgm:t>
    </dgm:pt>
    <dgm:pt modelId="{A70AEBDB-2013-4226-9697-91E7F1BCE9CE}" type="sibTrans" cxnId="{2B670FA7-FF18-4B96-81AA-D4D12C51E901}">
      <dgm:prSet/>
      <dgm:spPr/>
      <dgm:t>
        <a:bodyPr/>
        <a:lstStyle/>
        <a:p>
          <a:endParaRPr lang="ru-RU"/>
        </a:p>
      </dgm:t>
    </dgm:pt>
    <dgm:pt modelId="{D3F3D011-ED1E-4368-BCF3-44C6E2D1DD6F}">
      <dgm:prSet phldrT="[Текст]" custT="1"/>
      <dgm:spPr>
        <a:gradFill flip="none" rotWithShape="0">
          <a:gsLst>
            <a:gs pos="0">
              <a:srgbClr val="FF9999">
                <a:shade val="30000"/>
                <a:satMod val="115000"/>
              </a:srgbClr>
            </a:gs>
            <a:gs pos="50000">
              <a:srgbClr val="FF9999">
                <a:shade val="67500"/>
                <a:satMod val="115000"/>
              </a:srgbClr>
            </a:gs>
            <a:gs pos="100000">
              <a:srgbClr val="FF9999">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sz="1000" b="1" i="1" dirty="0">
              <a:solidFill>
                <a:srgbClr val="800080"/>
              </a:solidFill>
            </a:rPr>
            <a:t>Увеличение количества пакетов принятых документов </a:t>
          </a:r>
          <a:endParaRPr lang="ru-RU" sz="1000" b="1" i="1" dirty="0">
            <a:effectLst>
              <a:outerShdw blurRad="38100" dist="38100" dir="2700000" algn="tl">
                <a:srgbClr val="000000">
                  <a:alpha val="43137"/>
                </a:srgbClr>
              </a:outerShdw>
            </a:effectLst>
          </a:endParaRPr>
        </a:p>
      </dgm:t>
    </dgm:pt>
    <dgm:pt modelId="{0B15215C-BEA1-4404-884B-0CDF09E14797}" type="parTrans" cxnId="{F55A6542-20E7-46BF-BC49-B065483DEF5C}">
      <dgm:prSet/>
      <dgm:spPr/>
      <dgm:t>
        <a:bodyPr/>
        <a:lstStyle/>
        <a:p>
          <a:endParaRPr lang="ru-RU"/>
        </a:p>
      </dgm:t>
    </dgm:pt>
    <dgm:pt modelId="{2888445A-D22E-45AE-A454-E3A9D304789F}" type="sibTrans" cxnId="{F55A6542-20E7-46BF-BC49-B065483DEF5C}">
      <dgm:prSet/>
      <dgm:spPr/>
      <dgm:t>
        <a:bodyPr/>
        <a:lstStyle/>
        <a:p>
          <a:endParaRPr lang="ru-RU"/>
        </a:p>
      </dgm:t>
    </dgm:pt>
    <dgm:pt modelId="{E4ED56C6-5A7C-4ADE-8C67-957BCB83CDE7}">
      <dgm:prSet phldrT="[Текст]" custT="1"/>
      <dgm:spPr>
        <a:gradFill flip="none" rotWithShape="0">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sz="1000" b="1" i="1" dirty="0">
              <a:solidFill>
                <a:schemeClr val="tx1"/>
              </a:solidFill>
            </a:rPr>
            <a:t>Увеличение количества консультаций в месяц </a:t>
          </a:r>
          <a:endParaRPr lang="ru-RU" sz="1000" b="1" i="1" dirty="0">
            <a:solidFill>
              <a:schemeClr val="tx1"/>
            </a:solidFill>
            <a:effectLst>
              <a:outerShdw blurRad="38100" dist="38100" dir="2700000" algn="tl">
                <a:srgbClr val="000000">
                  <a:alpha val="43137"/>
                </a:srgbClr>
              </a:outerShdw>
            </a:effectLst>
          </a:endParaRPr>
        </a:p>
      </dgm:t>
    </dgm:pt>
    <dgm:pt modelId="{C1E20CB3-C87C-4620-8B96-D6537F6781FE}" type="parTrans" cxnId="{9CD11108-482F-43D7-BADD-2CF6AF5AE744}">
      <dgm:prSet/>
      <dgm:spPr/>
      <dgm:t>
        <a:bodyPr/>
        <a:lstStyle/>
        <a:p>
          <a:endParaRPr lang="ru-RU"/>
        </a:p>
      </dgm:t>
    </dgm:pt>
    <dgm:pt modelId="{BBBE581B-D5D3-4E53-85E5-AF3A460571DC}" type="sibTrans" cxnId="{9CD11108-482F-43D7-BADD-2CF6AF5AE744}">
      <dgm:prSet/>
      <dgm:spPr/>
      <dgm:t>
        <a:bodyPr/>
        <a:lstStyle/>
        <a:p>
          <a:endParaRPr lang="ru-RU"/>
        </a:p>
      </dgm:t>
    </dgm:pt>
    <dgm:pt modelId="{62BED19B-149E-46C8-B991-288F0B7C7FD9}" type="pres">
      <dgm:prSet presAssocID="{CD3C0577-5694-49EF-9F05-3DBE385F0B67}" presName="compositeShape" presStyleCnt="0">
        <dgm:presLayoutVars>
          <dgm:dir/>
          <dgm:resizeHandles/>
        </dgm:presLayoutVars>
      </dgm:prSet>
      <dgm:spPr/>
    </dgm:pt>
    <dgm:pt modelId="{A6C4553C-94FC-46DA-AEAB-C92C31CABDBE}" type="pres">
      <dgm:prSet presAssocID="{CD3C0577-5694-49EF-9F05-3DBE385F0B67}" presName="pyramid" presStyleLbl="node1" presStyleIdx="0" presStyleCnt="1" custLinFactNeighborX="3960" custLinFactNeighborY="959"/>
      <dgm:spPr>
        <a:gradFill flip="none" rotWithShape="1">
          <a:gsLst>
            <a:gs pos="0">
              <a:srgbClr val="FF99CC"/>
            </a:gs>
            <a:gs pos="50000">
              <a:srgbClr val="FFFF00"/>
            </a:gs>
            <a:gs pos="100000">
              <a:srgbClr val="00FFCC"/>
            </a:gs>
          </a:gsLst>
          <a:lin ang="135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1F168194-5CF0-455C-A787-4689A6B44700}" type="pres">
      <dgm:prSet presAssocID="{CD3C0577-5694-49EF-9F05-3DBE385F0B67}" presName="theList" presStyleCnt="0"/>
      <dgm:spPr/>
    </dgm:pt>
    <dgm:pt modelId="{BDB6E1C0-A83C-41FB-92F3-0AF399D65D48}" type="pres">
      <dgm:prSet presAssocID="{A14F7008-6065-4AB8-B359-BFE0821E1B83}" presName="aNode" presStyleLbl="fgAcc1" presStyleIdx="0" presStyleCnt="6" custScaleX="132502">
        <dgm:presLayoutVars>
          <dgm:bulletEnabled val="1"/>
        </dgm:presLayoutVars>
      </dgm:prSet>
      <dgm:spPr/>
      <dgm:t>
        <a:bodyPr/>
        <a:lstStyle/>
        <a:p>
          <a:endParaRPr lang="ru-RU"/>
        </a:p>
      </dgm:t>
    </dgm:pt>
    <dgm:pt modelId="{CC0A0FFD-A00B-4FFF-8550-263BD4E3EB0D}" type="pres">
      <dgm:prSet presAssocID="{A14F7008-6065-4AB8-B359-BFE0821E1B83}" presName="aSpace" presStyleCnt="0"/>
      <dgm:spPr/>
    </dgm:pt>
    <dgm:pt modelId="{5B7B5FEA-79E8-4575-8910-314C1908D251}" type="pres">
      <dgm:prSet presAssocID="{D6820E6B-7727-404C-AA1A-107399777359}" presName="aNode" presStyleLbl="fgAcc1" presStyleIdx="1" presStyleCnt="6" custScaleX="162576" custLinFactNeighborX="2856" custLinFactNeighborY="-17225">
        <dgm:presLayoutVars>
          <dgm:bulletEnabled val="1"/>
        </dgm:presLayoutVars>
      </dgm:prSet>
      <dgm:spPr/>
      <dgm:t>
        <a:bodyPr/>
        <a:lstStyle/>
        <a:p>
          <a:endParaRPr lang="ru-RU"/>
        </a:p>
      </dgm:t>
    </dgm:pt>
    <dgm:pt modelId="{B0D52DF8-F38B-4096-9378-C2F3BE0DDF29}" type="pres">
      <dgm:prSet presAssocID="{D6820E6B-7727-404C-AA1A-107399777359}" presName="aSpace" presStyleCnt="0"/>
      <dgm:spPr/>
    </dgm:pt>
    <dgm:pt modelId="{156F8F62-665D-473E-9427-1608EF5F652C}" type="pres">
      <dgm:prSet presAssocID="{CBB14886-B918-4E43-A9E4-C477E00161A3}" presName="aNode" presStyleLbl="fgAcc1" presStyleIdx="2" presStyleCnt="6" custScaleX="182781">
        <dgm:presLayoutVars>
          <dgm:bulletEnabled val="1"/>
        </dgm:presLayoutVars>
      </dgm:prSet>
      <dgm:spPr/>
      <dgm:t>
        <a:bodyPr/>
        <a:lstStyle/>
        <a:p>
          <a:endParaRPr lang="ru-RU"/>
        </a:p>
      </dgm:t>
    </dgm:pt>
    <dgm:pt modelId="{58C6D8B7-3AE5-4647-A8C7-3005BC36DC0B}" type="pres">
      <dgm:prSet presAssocID="{CBB14886-B918-4E43-A9E4-C477E00161A3}" presName="aSpace" presStyleCnt="0"/>
      <dgm:spPr/>
    </dgm:pt>
    <dgm:pt modelId="{6F7DC730-2E9F-43AF-8AF8-0DD2D5FBFCA2}" type="pres">
      <dgm:prSet presAssocID="{C9230015-614C-41FD-A751-D327C5B1032C}" presName="aNode" presStyleLbl="fgAcc1" presStyleIdx="3" presStyleCnt="6" custScaleX="201493" custScaleY="113630">
        <dgm:presLayoutVars>
          <dgm:bulletEnabled val="1"/>
        </dgm:presLayoutVars>
      </dgm:prSet>
      <dgm:spPr/>
      <dgm:t>
        <a:bodyPr/>
        <a:lstStyle/>
        <a:p>
          <a:endParaRPr lang="ru-RU"/>
        </a:p>
      </dgm:t>
    </dgm:pt>
    <dgm:pt modelId="{CBC392F5-5A3E-469A-B1D0-71138E567391}" type="pres">
      <dgm:prSet presAssocID="{C9230015-614C-41FD-A751-D327C5B1032C}" presName="aSpace" presStyleCnt="0"/>
      <dgm:spPr/>
    </dgm:pt>
    <dgm:pt modelId="{DA64F6A1-DBF2-47D9-BADE-E95E6D51365F}" type="pres">
      <dgm:prSet presAssocID="{D3F3D011-ED1E-4368-BCF3-44C6E2D1DD6F}" presName="aNode" presStyleLbl="fgAcc1" presStyleIdx="4" presStyleCnt="6" custScaleX="222206">
        <dgm:presLayoutVars>
          <dgm:bulletEnabled val="1"/>
        </dgm:presLayoutVars>
      </dgm:prSet>
      <dgm:spPr/>
      <dgm:t>
        <a:bodyPr/>
        <a:lstStyle/>
        <a:p>
          <a:endParaRPr lang="ru-RU"/>
        </a:p>
      </dgm:t>
    </dgm:pt>
    <dgm:pt modelId="{F0CE1DEA-0761-4C72-96CE-D7C5EB4D3BB2}" type="pres">
      <dgm:prSet presAssocID="{D3F3D011-ED1E-4368-BCF3-44C6E2D1DD6F}" presName="aSpace" presStyleCnt="0"/>
      <dgm:spPr/>
    </dgm:pt>
    <dgm:pt modelId="{9BA182DB-BC84-46BA-B740-513D7565FF8D}" type="pres">
      <dgm:prSet presAssocID="{E4ED56C6-5A7C-4ADE-8C67-957BCB83CDE7}" presName="aNode" presStyleLbl="fgAcc1" presStyleIdx="5" presStyleCnt="6" custScaleX="245077">
        <dgm:presLayoutVars>
          <dgm:bulletEnabled val="1"/>
        </dgm:presLayoutVars>
      </dgm:prSet>
      <dgm:spPr/>
      <dgm:t>
        <a:bodyPr/>
        <a:lstStyle/>
        <a:p>
          <a:endParaRPr lang="ru-RU"/>
        </a:p>
      </dgm:t>
    </dgm:pt>
    <dgm:pt modelId="{54913C57-7C6A-48F7-AE8B-4CD259682DE1}" type="pres">
      <dgm:prSet presAssocID="{E4ED56C6-5A7C-4ADE-8C67-957BCB83CDE7}" presName="aSpace" presStyleCnt="0"/>
      <dgm:spPr/>
    </dgm:pt>
  </dgm:ptLst>
  <dgm:cxnLst>
    <dgm:cxn modelId="{7C4CA118-2478-4D33-A6B0-5702EF0D3D07}" srcId="{CD3C0577-5694-49EF-9F05-3DBE385F0B67}" destId="{D6820E6B-7727-404C-AA1A-107399777359}" srcOrd="1" destOrd="0" parTransId="{1F6ECEE6-D810-4292-A0F8-F1FD801B1CA5}" sibTransId="{7B5F20D3-0C55-4A9B-8B89-B355CF2BD615}"/>
    <dgm:cxn modelId="{25787F76-B5FC-49A4-8964-FFDC551EAF01}" type="presOf" srcId="{E4ED56C6-5A7C-4ADE-8C67-957BCB83CDE7}" destId="{9BA182DB-BC84-46BA-B740-513D7565FF8D}" srcOrd="0" destOrd="0" presId="urn:microsoft.com/office/officeart/2005/8/layout/pyramid2"/>
    <dgm:cxn modelId="{4D04E3C8-ED0F-4917-97E1-9C6F102B6A2E}" type="presOf" srcId="{CBB14886-B918-4E43-A9E4-C477E00161A3}" destId="{156F8F62-665D-473E-9427-1608EF5F652C}" srcOrd="0" destOrd="0" presId="urn:microsoft.com/office/officeart/2005/8/layout/pyramid2"/>
    <dgm:cxn modelId="{B741A21F-C882-4E58-8D64-DACF975B7F2E}" type="presOf" srcId="{CD3C0577-5694-49EF-9F05-3DBE385F0B67}" destId="{62BED19B-149E-46C8-B991-288F0B7C7FD9}" srcOrd="0" destOrd="0" presId="urn:microsoft.com/office/officeart/2005/8/layout/pyramid2"/>
    <dgm:cxn modelId="{154CCA3E-9954-4FDF-BAC1-4535DDDB71E4}" type="presOf" srcId="{D6820E6B-7727-404C-AA1A-107399777359}" destId="{5B7B5FEA-79E8-4575-8910-314C1908D251}" srcOrd="0" destOrd="0" presId="urn:microsoft.com/office/officeart/2005/8/layout/pyramid2"/>
    <dgm:cxn modelId="{20BFFDB8-4A14-4FA6-AA18-F9026FF780CE}" srcId="{CD3C0577-5694-49EF-9F05-3DBE385F0B67}" destId="{A14F7008-6065-4AB8-B359-BFE0821E1B83}" srcOrd="0" destOrd="0" parTransId="{CB0E1C4F-5D92-4888-8B33-07ED4CFAE852}" sibTransId="{36EEB5CE-5A66-4EED-8356-5D3CEBD59068}"/>
    <dgm:cxn modelId="{2969A704-AC53-4B32-8FD3-F34D1945ED4D}" type="presOf" srcId="{D3F3D011-ED1E-4368-BCF3-44C6E2D1DD6F}" destId="{DA64F6A1-DBF2-47D9-BADE-E95E6D51365F}" srcOrd="0" destOrd="0" presId="urn:microsoft.com/office/officeart/2005/8/layout/pyramid2"/>
    <dgm:cxn modelId="{08E79698-0438-4374-8ECF-D172DE40B570}" type="presOf" srcId="{A14F7008-6065-4AB8-B359-BFE0821E1B83}" destId="{BDB6E1C0-A83C-41FB-92F3-0AF399D65D48}" srcOrd="0" destOrd="0" presId="urn:microsoft.com/office/officeart/2005/8/layout/pyramid2"/>
    <dgm:cxn modelId="{9DAFA1AB-0257-4F4A-B16E-D5A333DE80FA}" srcId="{CD3C0577-5694-49EF-9F05-3DBE385F0B67}" destId="{CBB14886-B918-4E43-A9E4-C477E00161A3}" srcOrd="2" destOrd="0" parTransId="{E0AD84C8-0C96-4993-BA38-1DEF5BBCC370}" sibTransId="{740E76B8-8B99-4B78-A3F9-7016FF0991DE}"/>
    <dgm:cxn modelId="{8E0CDEE0-02E4-47F9-80F4-DC5155F70B37}" type="presOf" srcId="{C9230015-614C-41FD-A751-D327C5B1032C}" destId="{6F7DC730-2E9F-43AF-8AF8-0DD2D5FBFCA2}" srcOrd="0" destOrd="0" presId="urn:microsoft.com/office/officeart/2005/8/layout/pyramid2"/>
    <dgm:cxn modelId="{F55A6542-20E7-46BF-BC49-B065483DEF5C}" srcId="{CD3C0577-5694-49EF-9F05-3DBE385F0B67}" destId="{D3F3D011-ED1E-4368-BCF3-44C6E2D1DD6F}" srcOrd="4" destOrd="0" parTransId="{0B15215C-BEA1-4404-884B-0CDF09E14797}" sibTransId="{2888445A-D22E-45AE-A454-E3A9D304789F}"/>
    <dgm:cxn modelId="{2B670FA7-FF18-4B96-81AA-D4D12C51E901}" srcId="{CD3C0577-5694-49EF-9F05-3DBE385F0B67}" destId="{C9230015-614C-41FD-A751-D327C5B1032C}" srcOrd="3" destOrd="0" parTransId="{7EE0254A-7901-485E-BEEA-68825B79E2E8}" sibTransId="{A70AEBDB-2013-4226-9697-91E7F1BCE9CE}"/>
    <dgm:cxn modelId="{9CD11108-482F-43D7-BADD-2CF6AF5AE744}" srcId="{CD3C0577-5694-49EF-9F05-3DBE385F0B67}" destId="{E4ED56C6-5A7C-4ADE-8C67-957BCB83CDE7}" srcOrd="5" destOrd="0" parTransId="{C1E20CB3-C87C-4620-8B96-D6537F6781FE}" sibTransId="{BBBE581B-D5D3-4E53-85E5-AF3A460571DC}"/>
    <dgm:cxn modelId="{9EEA6146-8758-46A4-B087-58BAF57B4451}" type="presParOf" srcId="{62BED19B-149E-46C8-B991-288F0B7C7FD9}" destId="{A6C4553C-94FC-46DA-AEAB-C92C31CABDBE}" srcOrd="0" destOrd="0" presId="urn:microsoft.com/office/officeart/2005/8/layout/pyramid2"/>
    <dgm:cxn modelId="{6DB8816C-A2A6-476F-BE63-8C7F09C17E9C}" type="presParOf" srcId="{62BED19B-149E-46C8-B991-288F0B7C7FD9}" destId="{1F168194-5CF0-455C-A787-4689A6B44700}" srcOrd="1" destOrd="0" presId="urn:microsoft.com/office/officeart/2005/8/layout/pyramid2"/>
    <dgm:cxn modelId="{3DD9E35E-280D-4EF7-AB02-31B8A6C2245E}" type="presParOf" srcId="{1F168194-5CF0-455C-A787-4689A6B44700}" destId="{BDB6E1C0-A83C-41FB-92F3-0AF399D65D48}" srcOrd="0" destOrd="0" presId="urn:microsoft.com/office/officeart/2005/8/layout/pyramid2"/>
    <dgm:cxn modelId="{B1210876-70D0-4B67-91B8-5099F513A536}" type="presParOf" srcId="{1F168194-5CF0-455C-A787-4689A6B44700}" destId="{CC0A0FFD-A00B-4FFF-8550-263BD4E3EB0D}" srcOrd="1" destOrd="0" presId="urn:microsoft.com/office/officeart/2005/8/layout/pyramid2"/>
    <dgm:cxn modelId="{9C70F6C3-5379-46A2-BD66-D3FAEDD80CDA}" type="presParOf" srcId="{1F168194-5CF0-455C-A787-4689A6B44700}" destId="{5B7B5FEA-79E8-4575-8910-314C1908D251}" srcOrd="2" destOrd="0" presId="urn:microsoft.com/office/officeart/2005/8/layout/pyramid2"/>
    <dgm:cxn modelId="{43304B9A-7163-4159-B150-B53F7B7200E2}" type="presParOf" srcId="{1F168194-5CF0-455C-A787-4689A6B44700}" destId="{B0D52DF8-F38B-4096-9378-C2F3BE0DDF29}" srcOrd="3" destOrd="0" presId="urn:microsoft.com/office/officeart/2005/8/layout/pyramid2"/>
    <dgm:cxn modelId="{628DB634-635A-4FCC-9DE3-2481F4B0CC51}" type="presParOf" srcId="{1F168194-5CF0-455C-A787-4689A6B44700}" destId="{156F8F62-665D-473E-9427-1608EF5F652C}" srcOrd="4" destOrd="0" presId="urn:microsoft.com/office/officeart/2005/8/layout/pyramid2"/>
    <dgm:cxn modelId="{31CFFBB9-6FD6-4B50-BED7-1A1EF45DCC29}" type="presParOf" srcId="{1F168194-5CF0-455C-A787-4689A6B44700}" destId="{58C6D8B7-3AE5-4647-A8C7-3005BC36DC0B}" srcOrd="5" destOrd="0" presId="urn:microsoft.com/office/officeart/2005/8/layout/pyramid2"/>
    <dgm:cxn modelId="{4451DA44-D46A-4208-90AC-22716C668789}" type="presParOf" srcId="{1F168194-5CF0-455C-A787-4689A6B44700}" destId="{6F7DC730-2E9F-43AF-8AF8-0DD2D5FBFCA2}" srcOrd="6" destOrd="0" presId="urn:microsoft.com/office/officeart/2005/8/layout/pyramid2"/>
    <dgm:cxn modelId="{1202EABD-9E4A-4964-AAEC-77D56F58A0CE}" type="presParOf" srcId="{1F168194-5CF0-455C-A787-4689A6B44700}" destId="{CBC392F5-5A3E-469A-B1D0-71138E567391}" srcOrd="7" destOrd="0" presId="urn:microsoft.com/office/officeart/2005/8/layout/pyramid2"/>
    <dgm:cxn modelId="{7FD68A16-7D3D-4736-B460-774218B578F5}" type="presParOf" srcId="{1F168194-5CF0-455C-A787-4689A6B44700}" destId="{DA64F6A1-DBF2-47D9-BADE-E95E6D51365F}" srcOrd="8" destOrd="0" presId="urn:microsoft.com/office/officeart/2005/8/layout/pyramid2"/>
    <dgm:cxn modelId="{7E091998-86B0-4E26-8076-16027258DE06}" type="presParOf" srcId="{1F168194-5CF0-455C-A787-4689A6B44700}" destId="{F0CE1DEA-0761-4C72-96CE-D7C5EB4D3BB2}" srcOrd="9" destOrd="0" presId="urn:microsoft.com/office/officeart/2005/8/layout/pyramid2"/>
    <dgm:cxn modelId="{D8FC08BE-71D2-4B96-9619-7412DC1805D8}" type="presParOf" srcId="{1F168194-5CF0-455C-A787-4689A6B44700}" destId="{9BA182DB-BC84-46BA-B740-513D7565FF8D}" srcOrd="10" destOrd="0" presId="urn:microsoft.com/office/officeart/2005/8/layout/pyramid2"/>
    <dgm:cxn modelId="{3A68770C-ED4D-4F10-99D3-26C40BD1F634}" type="presParOf" srcId="{1F168194-5CF0-455C-A787-4689A6B44700}" destId="{54913C57-7C6A-48F7-AE8B-4CD259682DE1}" srcOrd="11"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7460C75-983F-45BF-B696-BD81CDC580BF}" type="doc">
      <dgm:prSet loTypeId="urn:microsoft.com/office/officeart/2005/8/layout/hProcess9" loCatId="process" qsTypeId="urn:microsoft.com/office/officeart/2005/8/quickstyle/simple1" qsCatId="simple" csTypeId="urn:microsoft.com/office/officeart/2005/8/colors/accent1_2" csCatId="accent1" phldr="1"/>
      <dgm:spPr/>
    </dgm:pt>
    <dgm:pt modelId="{97C6B4A3-7A61-4D8D-A3A8-939FE7D00ADE}">
      <dgm:prSet phldrT="[Текст]" custT="1"/>
      <dgm:spPr>
        <a:gradFill flip="none" rotWithShape="0">
          <a:gsLst>
            <a:gs pos="0">
              <a:srgbClr val="FFFF00">
                <a:shade val="30000"/>
                <a:satMod val="115000"/>
              </a:srgbClr>
            </a:gs>
            <a:gs pos="50000">
              <a:srgbClr val="FFFF00">
                <a:shade val="67500"/>
                <a:satMod val="115000"/>
              </a:srgbClr>
            </a:gs>
            <a:gs pos="100000">
              <a:srgbClr val="FFFF00">
                <a:shade val="100000"/>
                <a:satMod val="115000"/>
              </a:srgbClr>
            </a:gs>
          </a:gsLst>
          <a:lin ang="108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ru-RU" sz="1000" b="1" i="1" dirty="0">
              <a:solidFill>
                <a:srgbClr val="C00000"/>
              </a:solidFill>
            </a:rPr>
            <a:t>Муниципальная программа формируется за счет специальной подпрограммы «Устойчивое развитие сельских территорий Гаврилово-Посадского муниципального района».</a:t>
          </a:r>
        </a:p>
      </dgm:t>
    </dgm:pt>
    <dgm:pt modelId="{FBEA67B9-C730-40C8-AC0B-542205DD37A5}" type="parTrans" cxnId="{9660FD5B-1BF8-4FC4-895B-387BC370B99F}">
      <dgm:prSet/>
      <dgm:spPr/>
      <dgm:t>
        <a:bodyPr/>
        <a:lstStyle/>
        <a:p>
          <a:endParaRPr lang="ru-RU"/>
        </a:p>
      </dgm:t>
    </dgm:pt>
    <dgm:pt modelId="{F79E60EC-D945-4B57-BF54-C5739BF8615F}" type="sibTrans" cxnId="{9660FD5B-1BF8-4FC4-895B-387BC370B99F}">
      <dgm:prSet/>
      <dgm:spPr/>
      <dgm:t>
        <a:bodyPr/>
        <a:lstStyle/>
        <a:p>
          <a:endParaRPr lang="ru-RU"/>
        </a:p>
      </dgm:t>
    </dgm:pt>
    <dgm:pt modelId="{1CAA29D5-DD32-4F6F-9050-809CC24E2634}">
      <dgm:prSet phldrT="[Текст]" custT="1"/>
      <dgm:spPr>
        <a:gradFill flip="none" rotWithShape="0">
          <a:gsLst>
            <a:gs pos="0">
              <a:srgbClr val="00FF00">
                <a:shade val="30000"/>
                <a:satMod val="115000"/>
              </a:srgbClr>
            </a:gs>
            <a:gs pos="50000">
              <a:srgbClr val="00FF00">
                <a:shade val="67500"/>
                <a:satMod val="115000"/>
              </a:srgbClr>
            </a:gs>
            <a:gs pos="100000">
              <a:srgbClr val="00FF00">
                <a:shade val="100000"/>
                <a:satMod val="115000"/>
              </a:srgbClr>
            </a:gs>
          </a:gsLst>
          <a:lin ang="108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ru-RU" sz="850" b="1" i="1" dirty="0">
              <a:solidFill>
                <a:schemeClr val="bg1">
                  <a:lumMod val="75000"/>
                </a:schemeClr>
              </a:solidFill>
            </a:rPr>
            <a:t>Основной прирост будет получен за счет роста продуктивности скота на основе улучшения породного состава.</a:t>
          </a:r>
        </a:p>
      </dgm:t>
    </dgm:pt>
    <dgm:pt modelId="{1C68C867-9228-4385-A45C-91FE67C46BF8}" type="parTrans" cxnId="{D358BEB0-20FB-4CD7-AD75-12BA237B9A4C}">
      <dgm:prSet/>
      <dgm:spPr/>
      <dgm:t>
        <a:bodyPr/>
        <a:lstStyle/>
        <a:p>
          <a:endParaRPr lang="ru-RU"/>
        </a:p>
      </dgm:t>
    </dgm:pt>
    <dgm:pt modelId="{05F38B9C-1A12-4833-BE1A-81A9F4E75C9B}" type="sibTrans" cxnId="{D358BEB0-20FB-4CD7-AD75-12BA237B9A4C}">
      <dgm:prSet/>
      <dgm:spPr/>
      <dgm:t>
        <a:bodyPr/>
        <a:lstStyle/>
        <a:p>
          <a:endParaRPr lang="ru-RU"/>
        </a:p>
      </dgm:t>
    </dgm:pt>
    <dgm:pt modelId="{5A0BB0EB-0B38-43B6-BA3B-C44A932EDC22}">
      <dgm:prSet phldrT="[Текст]" custT="1"/>
      <dgm:spPr>
        <a:gradFill flip="none" rotWithShape="0">
          <a:gsLst>
            <a:gs pos="0">
              <a:srgbClr val="FF66CC">
                <a:shade val="30000"/>
                <a:satMod val="115000"/>
              </a:srgbClr>
            </a:gs>
            <a:gs pos="50000">
              <a:srgbClr val="FF66CC">
                <a:shade val="67500"/>
                <a:satMod val="115000"/>
              </a:srgbClr>
            </a:gs>
            <a:gs pos="100000">
              <a:srgbClr val="FF66CC">
                <a:shade val="100000"/>
                <a:satMod val="115000"/>
              </a:srgbClr>
            </a:gs>
          </a:gsLst>
          <a:lin ang="108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ru-RU" sz="760" b="1" i="1" dirty="0">
              <a:effectLst/>
            </a:rPr>
            <a:t>Валовой сбор зерна повысится и этому будут способствовать меры по улучшению использования земель сельскохозяйственного назначения, обеспечению развития элитного семеноводства.</a:t>
          </a:r>
        </a:p>
      </dgm:t>
    </dgm:pt>
    <dgm:pt modelId="{2E116E66-A8A6-43F2-A486-10EEBC056D6B}" type="parTrans" cxnId="{4F38C357-E1C5-4088-8880-D8A3CCAE95D7}">
      <dgm:prSet/>
      <dgm:spPr/>
      <dgm:t>
        <a:bodyPr/>
        <a:lstStyle/>
        <a:p>
          <a:endParaRPr lang="ru-RU"/>
        </a:p>
      </dgm:t>
    </dgm:pt>
    <dgm:pt modelId="{96103A6C-F064-4866-83CB-A6D2DA4938DC}" type="sibTrans" cxnId="{4F38C357-E1C5-4088-8880-D8A3CCAE95D7}">
      <dgm:prSet/>
      <dgm:spPr/>
      <dgm:t>
        <a:bodyPr/>
        <a:lstStyle/>
        <a:p>
          <a:endParaRPr lang="ru-RU"/>
        </a:p>
      </dgm:t>
    </dgm:pt>
    <dgm:pt modelId="{739FD9DB-CCF5-44A1-8900-D3641C7E209D}" type="pres">
      <dgm:prSet presAssocID="{77460C75-983F-45BF-B696-BD81CDC580BF}" presName="CompostProcess" presStyleCnt="0">
        <dgm:presLayoutVars>
          <dgm:dir/>
          <dgm:resizeHandles val="exact"/>
        </dgm:presLayoutVars>
      </dgm:prSet>
      <dgm:spPr/>
    </dgm:pt>
    <dgm:pt modelId="{0DE07FE3-D60F-4D5F-BF1C-79A5F9ED06E2}" type="pres">
      <dgm:prSet presAssocID="{77460C75-983F-45BF-B696-BD81CDC580BF}" presName="arrow" presStyleLbl="bgShp" presStyleIdx="0" presStyleCnt="1"/>
      <dgm:spPr>
        <a:gradFill flip="none" rotWithShape="0">
          <a:gsLst>
            <a:gs pos="0">
              <a:srgbClr val="00FF99"/>
            </a:gs>
            <a:gs pos="29000">
              <a:srgbClr val="FFFF00"/>
            </a:gs>
            <a:gs pos="70000">
              <a:srgbClr val="FF66CC"/>
            </a:gs>
            <a:gs pos="100000">
              <a:srgbClr val="00FFFF"/>
            </a:gs>
          </a:gsLst>
          <a:lin ang="108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7114C41A-907A-4039-B047-972DFEA77BA2}" type="pres">
      <dgm:prSet presAssocID="{77460C75-983F-45BF-B696-BD81CDC580BF}" presName="linearProcess" presStyleCnt="0"/>
      <dgm:spPr/>
    </dgm:pt>
    <dgm:pt modelId="{72ADE08F-D90A-4A22-A72F-963031B4C9F8}" type="pres">
      <dgm:prSet presAssocID="{97C6B4A3-7A61-4D8D-A3A8-939FE7D00ADE}" presName="textNode" presStyleLbl="node1" presStyleIdx="0" presStyleCnt="3">
        <dgm:presLayoutVars>
          <dgm:bulletEnabled val="1"/>
        </dgm:presLayoutVars>
      </dgm:prSet>
      <dgm:spPr/>
      <dgm:t>
        <a:bodyPr/>
        <a:lstStyle/>
        <a:p>
          <a:endParaRPr lang="ru-RU"/>
        </a:p>
      </dgm:t>
    </dgm:pt>
    <dgm:pt modelId="{02D3AE47-965B-4131-9478-F096F7C49B35}" type="pres">
      <dgm:prSet presAssocID="{F79E60EC-D945-4B57-BF54-C5739BF8615F}" presName="sibTrans" presStyleCnt="0"/>
      <dgm:spPr/>
    </dgm:pt>
    <dgm:pt modelId="{E894C53A-79B4-4CE6-B6DF-3631D4B2FD74}" type="pres">
      <dgm:prSet presAssocID="{1CAA29D5-DD32-4F6F-9050-809CC24E2634}" presName="textNode" presStyleLbl="node1" presStyleIdx="1" presStyleCnt="3">
        <dgm:presLayoutVars>
          <dgm:bulletEnabled val="1"/>
        </dgm:presLayoutVars>
      </dgm:prSet>
      <dgm:spPr/>
      <dgm:t>
        <a:bodyPr/>
        <a:lstStyle/>
        <a:p>
          <a:endParaRPr lang="ru-RU"/>
        </a:p>
      </dgm:t>
    </dgm:pt>
    <dgm:pt modelId="{89A58FA6-1FF7-4034-8492-2B15D295274D}" type="pres">
      <dgm:prSet presAssocID="{05F38B9C-1A12-4833-BE1A-81A9F4E75C9B}" presName="sibTrans" presStyleCnt="0"/>
      <dgm:spPr/>
    </dgm:pt>
    <dgm:pt modelId="{145CDBC6-81E7-49EA-B15E-CE7EA9CA53A0}" type="pres">
      <dgm:prSet presAssocID="{5A0BB0EB-0B38-43B6-BA3B-C44A932EDC22}" presName="textNode" presStyleLbl="node1" presStyleIdx="2" presStyleCnt="3">
        <dgm:presLayoutVars>
          <dgm:bulletEnabled val="1"/>
        </dgm:presLayoutVars>
      </dgm:prSet>
      <dgm:spPr/>
      <dgm:t>
        <a:bodyPr/>
        <a:lstStyle/>
        <a:p>
          <a:endParaRPr lang="ru-RU"/>
        </a:p>
      </dgm:t>
    </dgm:pt>
  </dgm:ptLst>
  <dgm:cxnLst>
    <dgm:cxn modelId="{4F38C357-E1C5-4088-8880-D8A3CCAE95D7}" srcId="{77460C75-983F-45BF-B696-BD81CDC580BF}" destId="{5A0BB0EB-0B38-43B6-BA3B-C44A932EDC22}" srcOrd="2" destOrd="0" parTransId="{2E116E66-A8A6-43F2-A486-10EEBC056D6B}" sibTransId="{96103A6C-F064-4866-83CB-A6D2DA4938DC}"/>
    <dgm:cxn modelId="{32D06D3E-4421-4664-8B04-0BD2CFC703AA}" type="presOf" srcId="{5A0BB0EB-0B38-43B6-BA3B-C44A932EDC22}" destId="{145CDBC6-81E7-49EA-B15E-CE7EA9CA53A0}" srcOrd="0" destOrd="0" presId="urn:microsoft.com/office/officeart/2005/8/layout/hProcess9"/>
    <dgm:cxn modelId="{9A3013AD-2AC2-4ED7-83E9-3B51D29499A2}" type="presOf" srcId="{77460C75-983F-45BF-B696-BD81CDC580BF}" destId="{739FD9DB-CCF5-44A1-8900-D3641C7E209D}" srcOrd="0" destOrd="0" presId="urn:microsoft.com/office/officeart/2005/8/layout/hProcess9"/>
    <dgm:cxn modelId="{F4498C63-A51A-4F8D-98BF-0183F689D916}" type="presOf" srcId="{1CAA29D5-DD32-4F6F-9050-809CC24E2634}" destId="{E894C53A-79B4-4CE6-B6DF-3631D4B2FD74}" srcOrd="0" destOrd="0" presId="urn:microsoft.com/office/officeart/2005/8/layout/hProcess9"/>
    <dgm:cxn modelId="{A50A56AD-EB36-44DA-9E0A-881789E2B63C}" type="presOf" srcId="{97C6B4A3-7A61-4D8D-A3A8-939FE7D00ADE}" destId="{72ADE08F-D90A-4A22-A72F-963031B4C9F8}" srcOrd="0" destOrd="0" presId="urn:microsoft.com/office/officeart/2005/8/layout/hProcess9"/>
    <dgm:cxn modelId="{D358BEB0-20FB-4CD7-AD75-12BA237B9A4C}" srcId="{77460C75-983F-45BF-B696-BD81CDC580BF}" destId="{1CAA29D5-DD32-4F6F-9050-809CC24E2634}" srcOrd="1" destOrd="0" parTransId="{1C68C867-9228-4385-A45C-91FE67C46BF8}" sibTransId="{05F38B9C-1A12-4833-BE1A-81A9F4E75C9B}"/>
    <dgm:cxn modelId="{9660FD5B-1BF8-4FC4-895B-387BC370B99F}" srcId="{77460C75-983F-45BF-B696-BD81CDC580BF}" destId="{97C6B4A3-7A61-4D8D-A3A8-939FE7D00ADE}" srcOrd="0" destOrd="0" parTransId="{FBEA67B9-C730-40C8-AC0B-542205DD37A5}" sibTransId="{F79E60EC-D945-4B57-BF54-C5739BF8615F}"/>
    <dgm:cxn modelId="{33D859E8-A15B-4462-A361-67804144DC96}" type="presParOf" srcId="{739FD9DB-CCF5-44A1-8900-D3641C7E209D}" destId="{0DE07FE3-D60F-4D5F-BF1C-79A5F9ED06E2}" srcOrd="0" destOrd="0" presId="urn:microsoft.com/office/officeart/2005/8/layout/hProcess9"/>
    <dgm:cxn modelId="{ECA69511-5625-427F-98A1-2A586BA47BDC}" type="presParOf" srcId="{739FD9DB-CCF5-44A1-8900-D3641C7E209D}" destId="{7114C41A-907A-4039-B047-972DFEA77BA2}" srcOrd="1" destOrd="0" presId="urn:microsoft.com/office/officeart/2005/8/layout/hProcess9"/>
    <dgm:cxn modelId="{201AF989-BB5D-43A2-9970-6DE693931D6F}" type="presParOf" srcId="{7114C41A-907A-4039-B047-972DFEA77BA2}" destId="{72ADE08F-D90A-4A22-A72F-963031B4C9F8}" srcOrd="0" destOrd="0" presId="urn:microsoft.com/office/officeart/2005/8/layout/hProcess9"/>
    <dgm:cxn modelId="{A8E737B5-F896-4704-B4D4-A33BE78D42F4}" type="presParOf" srcId="{7114C41A-907A-4039-B047-972DFEA77BA2}" destId="{02D3AE47-965B-4131-9478-F096F7C49B35}" srcOrd="1" destOrd="0" presId="urn:microsoft.com/office/officeart/2005/8/layout/hProcess9"/>
    <dgm:cxn modelId="{900FF36D-C81E-45C8-A735-26B29C044AB8}" type="presParOf" srcId="{7114C41A-907A-4039-B047-972DFEA77BA2}" destId="{E894C53A-79B4-4CE6-B6DF-3631D4B2FD74}" srcOrd="2" destOrd="0" presId="urn:microsoft.com/office/officeart/2005/8/layout/hProcess9"/>
    <dgm:cxn modelId="{7C75BBFF-16D0-4F26-8002-A4F0E1F96D01}" type="presParOf" srcId="{7114C41A-907A-4039-B047-972DFEA77BA2}" destId="{89A58FA6-1FF7-4034-8492-2B15D295274D}" srcOrd="3" destOrd="0" presId="urn:microsoft.com/office/officeart/2005/8/layout/hProcess9"/>
    <dgm:cxn modelId="{517DA57D-C830-4DDC-9FEC-6B7DB0015CCB}" type="presParOf" srcId="{7114C41A-907A-4039-B047-972DFEA77BA2}" destId="{145CDBC6-81E7-49EA-B15E-CE7EA9CA53A0}"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D3C0577-5694-49EF-9F05-3DBE385F0B67}" type="doc">
      <dgm:prSet loTypeId="urn:microsoft.com/office/officeart/2005/8/layout/pyramid2" loCatId="list" qsTypeId="urn:microsoft.com/office/officeart/2005/8/quickstyle/simple1" qsCatId="simple" csTypeId="urn:microsoft.com/office/officeart/2005/8/colors/accent1_2" csCatId="accent1" phldr="1"/>
      <dgm:spPr/>
    </dgm:pt>
    <dgm:pt modelId="{A14F7008-6065-4AB8-B359-BFE0821E1B83}">
      <dgm:prSet custT="1"/>
      <dgm:spPr>
        <a:gradFill flip="none" rotWithShape="0">
          <a:gsLst>
            <a:gs pos="0">
              <a:srgbClr val="00FFCC">
                <a:shade val="30000"/>
                <a:satMod val="115000"/>
              </a:srgbClr>
            </a:gs>
            <a:gs pos="50000">
              <a:srgbClr val="00FFCC">
                <a:shade val="67500"/>
                <a:satMod val="115000"/>
              </a:srgbClr>
            </a:gs>
            <a:gs pos="100000">
              <a:srgbClr val="00FFCC">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sz="1300" b="1" i="1" dirty="0">
              <a:solidFill>
                <a:srgbClr val="800080"/>
              </a:solidFill>
            </a:rPr>
            <a:t>Ликвидация </a:t>
          </a:r>
          <a:r>
            <a:rPr lang="ru-RU" sz="1300" b="1" i="1" dirty="0" err="1">
              <a:solidFill>
                <a:srgbClr val="800080"/>
              </a:solidFill>
            </a:rPr>
            <a:t>дотационности</a:t>
          </a:r>
          <a:r>
            <a:rPr lang="ru-RU" sz="1300" b="1" i="1" dirty="0">
              <a:solidFill>
                <a:srgbClr val="800080"/>
              </a:solidFill>
            </a:rPr>
            <a:t> организаций жилищно-коммунального хозяйства</a:t>
          </a:r>
          <a:endParaRPr lang="ru-RU" sz="1300" b="1" i="1" dirty="0">
            <a:effectLst/>
          </a:endParaRPr>
        </a:p>
      </dgm:t>
    </dgm:pt>
    <dgm:pt modelId="{CB0E1C4F-5D92-4888-8B33-07ED4CFAE852}" type="parTrans" cxnId="{20BFFDB8-4A14-4FA6-AA18-F9026FF780CE}">
      <dgm:prSet/>
      <dgm:spPr/>
      <dgm:t>
        <a:bodyPr/>
        <a:lstStyle/>
        <a:p>
          <a:endParaRPr lang="ru-RU"/>
        </a:p>
      </dgm:t>
    </dgm:pt>
    <dgm:pt modelId="{36EEB5CE-5A66-4EED-8356-5D3CEBD59068}" type="sibTrans" cxnId="{20BFFDB8-4A14-4FA6-AA18-F9026FF780CE}">
      <dgm:prSet/>
      <dgm:spPr/>
      <dgm:t>
        <a:bodyPr/>
        <a:lstStyle/>
        <a:p>
          <a:endParaRPr lang="ru-RU"/>
        </a:p>
      </dgm:t>
    </dgm:pt>
    <dgm:pt modelId="{D6820E6B-7727-404C-AA1A-107399777359}">
      <dgm:prSet phldrT="[Текст]" custT="1"/>
      <dgm:spPr>
        <a:gradFill flip="none" rotWithShape="0">
          <a:gsLst>
            <a:gs pos="0">
              <a:srgbClr val="FFCCFF">
                <a:shade val="30000"/>
                <a:satMod val="115000"/>
              </a:srgbClr>
            </a:gs>
            <a:gs pos="50000">
              <a:srgbClr val="FFCCFF">
                <a:shade val="67500"/>
                <a:satMod val="115000"/>
              </a:srgbClr>
            </a:gs>
            <a:gs pos="100000">
              <a:srgbClr val="FFCCFF">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sz="1300" b="1" i="1" dirty="0">
              <a:solidFill>
                <a:srgbClr val="660066"/>
              </a:solidFill>
            </a:rPr>
            <a:t>Государственная поддержка проектов модернизации объектов коммунальной инфраструктуры</a:t>
          </a:r>
          <a:endParaRPr lang="ru-RU" sz="1300" b="1" i="1" dirty="0">
            <a:effectLst>
              <a:outerShdw blurRad="38100" dist="38100" dir="2700000" algn="tl">
                <a:srgbClr val="000000">
                  <a:alpha val="43137"/>
                </a:srgbClr>
              </a:outerShdw>
            </a:effectLst>
          </a:endParaRPr>
        </a:p>
      </dgm:t>
    </dgm:pt>
    <dgm:pt modelId="{1F6ECEE6-D810-4292-A0F8-F1FD801B1CA5}" type="parTrans" cxnId="{7C4CA118-2478-4D33-A6B0-5702EF0D3D07}">
      <dgm:prSet/>
      <dgm:spPr/>
      <dgm:t>
        <a:bodyPr/>
        <a:lstStyle/>
        <a:p>
          <a:endParaRPr lang="ru-RU"/>
        </a:p>
      </dgm:t>
    </dgm:pt>
    <dgm:pt modelId="{7B5F20D3-0C55-4A9B-8B89-B355CF2BD615}" type="sibTrans" cxnId="{7C4CA118-2478-4D33-A6B0-5702EF0D3D07}">
      <dgm:prSet/>
      <dgm:spPr/>
      <dgm:t>
        <a:bodyPr/>
        <a:lstStyle/>
        <a:p>
          <a:endParaRPr lang="ru-RU"/>
        </a:p>
      </dgm:t>
    </dgm:pt>
    <dgm:pt modelId="{22AE748F-6E99-4F6A-9346-5748FC630A8D}">
      <dgm:prSet phldrT="[Текст]" custT="1"/>
      <dgm:spPr>
        <a:solidFill>
          <a:srgbClr val="00CC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sz="1300" b="1" i="1" dirty="0">
              <a:effectLst/>
            </a:rPr>
            <a:t>Привлечение внебюджетных источников финансирования проектов</a:t>
          </a:r>
        </a:p>
      </dgm:t>
    </dgm:pt>
    <dgm:pt modelId="{84261FA1-CB70-41B4-B8D4-43EC9E40FAA8}" type="parTrans" cxnId="{7C4F1041-2D14-47D8-8AAD-DFE8EEC8B17F}">
      <dgm:prSet/>
      <dgm:spPr/>
      <dgm:t>
        <a:bodyPr/>
        <a:lstStyle/>
        <a:p>
          <a:endParaRPr lang="ru-RU"/>
        </a:p>
      </dgm:t>
    </dgm:pt>
    <dgm:pt modelId="{363BA971-547F-48FE-A821-F240C46C3B3E}" type="sibTrans" cxnId="{7C4F1041-2D14-47D8-8AAD-DFE8EEC8B17F}">
      <dgm:prSet/>
      <dgm:spPr/>
      <dgm:t>
        <a:bodyPr/>
        <a:lstStyle/>
        <a:p>
          <a:endParaRPr lang="ru-RU"/>
        </a:p>
      </dgm:t>
    </dgm:pt>
    <dgm:pt modelId="{62BED19B-149E-46C8-B991-288F0B7C7FD9}" type="pres">
      <dgm:prSet presAssocID="{CD3C0577-5694-49EF-9F05-3DBE385F0B67}" presName="compositeShape" presStyleCnt="0">
        <dgm:presLayoutVars>
          <dgm:dir/>
          <dgm:resizeHandles/>
        </dgm:presLayoutVars>
      </dgm:prSet>
      <dgm:spPr/>
    </dgm:pt>
    <dgm:pt modelId="{A6C4553C-94FC-46DA-AEAB-C92C31CABDBE}" type="pres">
      <dgm:prSet presAssocID="{CD3C0577-5694-49EF-9F05-3DBE385F0B67}" presName="pyramid" presStyleLbl="node1" presStyleIdx="0" presStyleCnt="1" custLinFactNeighborX="1721" custLinFactNeighborY="-1255"/>
      <dgm:spPr>
        <a:gradFill rotWithShape="0">
          <a:gsLst>
            <a:gs pos="0">
              <a:srgbClr val="FF99CC"/>
            </a:gs>
            <a:gs pos="50000">
              <a:srgbClr val="FFFF00"/>
            </a:gs>
            <a:gs pos="100000">
              <a:srgbClr val="00FFCC"/>
            </a:gs>
          </a:gsLst>
          <a:lin ang="8100000" scaled="1"/>
        </a:gradFill>
        <a:ln>
          <a:noFill/>
        </a:ln>
        <a:scene3d>
          <a:camera prst="isometricOffAxis1Right"/>
          <a:lightRig rig="threePt" dir="t"/>
        </a:scene3d>
      </dgm:spPr>
    </dgm:pt>
    <dgm:pt modelId="{1F168194-5CF0-455C-A787-4689A6B44700}" type="pres">
      <dgm:prSet presAssocID="{CD3C0577-5694-49EF-9F05-3DBE385F0B67}" presName="theList" presStyleCnt="0"/>
      <dgm:spPr/>
    </dgm:pt>
    <dgm:pt modelId="{BDB6E1C0-A83C-41FB-92F3-0AF399D65D48}" type="pres">
      <dgm:prSet presAssocID="{A14F7008-6065-4AB8-B359-BFE0821E1B83}" presName="aNode" presStyleLbl="fgAcc1" presStyleIdx="0" presStyleCnt="3" custScaleX="249174" custLinFactNeighborX="2289" custLinFactNeighborY="-37460">
        <dgm:presLayoutVars>
          <dgm:bulletEnabled val="1"/>
        </dgm:presLayoutVars>
      </dgm:prSet>
      <dgm:spPr/>
      <dgm:t>
        <a:bodyPr/>
        <a:lstStyle/>
        <a:p>
          <a:endParaRPr lang="ru-RU"/>
        </a:p>
      </dgm:t>
    </dgm:pt>
    <dgm:pt modelId="{CC0A0FFD-A00B-4FFF-8550-263BD4E3EB0D}" type="pres">
      <dgm:prSet presAssocID="{A14F7008-6065-4AB8-B359-BFE0821E1B83}" presName="aSpace" presStyleCnt="0"/>
      <dgm:spPr/>
    </dgm:pt>
    <dgm:pt modelId="{5B7B5FEA-79E8-4575-8910-314C1908D251}" type="pres">
      <dgm:prSet presAssocID="{D6820E6B-7727-404C-AA1A-107399777359}" presName="aNode" presStyleLbl="fgAcc1" presStyleIdx="1" presStyleCnt="3" custScaleX="250498" custLinFactNeighborX="2856" custLinFactNeighborY="-17225">
        <dgm:presLayoutVars>
          <dgm:bulletEnabled val="1"/>
        </dgm:presLayoutVars>
      </dgm:prSet>
      <dgm:spPr/>
      <dgm:t>
        <a:bodyPr/>
        <a:lstStyle/>
        <a:p>
          <a:endParaRPr lang="ru-RU"/>
        </a:p>
      </dgm:t>
    </dgm:pt>
    <dgm:pt modelId="{B0D52DF8-F38B-4096-9378-C2F3BE0DDF29}" type="pres">
      <dgm:prSet presAssocID="{D6820E6B-7727-404C-AA1A-107399777359}" presName="aSpace" presStyleCnt="0"/>
      <dgm:spPr/>
    </dgm:pt>
    <dgm:pt modelId="{92EE0EB1-A30C-45CA-823A-60FEDB2FFA02}" type="pres">
      <dgm:prSet presAssocID="{22AE748F-6E99-4F6A-9346-5748FC630A8D}" presName="aNode" presStyleLbl="fgAcc1" presStyleIdx="2" presStyleCnt="3" custScaleX="249174">
        <dgm:presLayoutVars>
          <dgm:bulletEnabled val="1"/>
        </dgm:presLayoutVars>
      </dgm:prSet>
      <dgm:spPr/>
      <dgm:t>
        <a:bodyPr/>
        <a:lstStyle/>
        <a:p>
          <a:endParaRPr lang="ru-RU"/>
        </a:p>
      </dgm:t>
    </dgm:pt>
    <dgm:pt modelId="{97DB86FC-BA75-433B-B3E2-170846C97500}" type="pres">
      <dgm:prSet presAssocID="{22AE748F-6E99-4F6A-9346-5748FC630A8D}" presName="aSpace" presStyleCnt="0"/>
      <dgm:spPr/>
    </dgm:pt>
  </dgm:ptLst>
  <dgm:cxnLst>
    <dgm:cxn modelId="{7C4F1041-2D14-47D8-8AAD-DFE8EEC8B17F}" srcId="{CD3C0577-5694-49EF-9F05-3DBE385F0B67}" destId="{22AE748F-6E99-4F6A-9346-5748FC630A8D}" srcOrd="2" destOrd="0" parTransId="{84261FA1-CB70-41B4-B8D4-43EC9E40FAA8}" sibTransId="{363BA971-547F-48FE-A821-F240C46C3B3E}"/>
    <dgm:cxn modelId="{7C4CA118-2478-4D33-A6B0-5702EF0D3D07}" srcId="{CD3C0577-5694-49EF-9F05-3DBE385F0B67}" destId="{D6820E6B-7727-404C-AA1A-107399777359}" srcOrd="1" destOrd="0" parTransId="{1F6ECEE6-D810-4292-A0F8-F1FD801B1CA5}" sibTransId="{7B5F20D3-0C55-4A9B-8B89-B355CF2BD615}"/>
    <dgm:cxn modelId="{6592440D-FE95-44E5-84FE-A9C1AB58CD12}" type="presOf" srcId="{CD3C0577-5694-49EF-9F05-3DBE385F0B67}" destId="{62BED19B-149E-46C8-B991-288F0B7C7FD9}" srcOrd="0" destOrd="0" presId="urn:microsoft.com/office/officeart/2005/8/layout/pyramid2"/>
    <dgm:cxn modelId="{22602FEC-AC10-469F-B327-C399876F0E83}" type="presOf" srcId="{A14F7008-6065-4AB8-B359-BFE0821E1B83}" destId="{BDB6E1C0-A83C-41FB-92F3-0AF399D65D48}" srcOrd="0" destOrd="0" presId="urn:microsoft.com/office/officeart/2005/8/layout/pyramid2"/>
    <dgm:cxn modelId="{20BFFDB8-4A14-4FA6-AA18-F9026FF780CE}" srcId="{CD3C0577-5694-49EF-9F05-3DBE385F0B67}" destId="{A14F7008-6065-4AB8-B359-BFE0821E1B83}" srcOrd="0" destOrd="0" parTransId="{CB0E1C4F-5D92-4888-8B33-07ED4CFAE852}" sibTransId="{36EEB5CE-5A66-4EED-8356-5D3CEBD59068}"/>
    <dgm:cxn modelId="{3C6859E6-0BF2-4D16-9A93-B3FCF97A8AC4}" type="presOf" srcId="{D6820E6B-7727-404C-AA1A-107399777359}" destId="{5B7B5FEA-79E8-4575-8910-314C1908D251}" srcOrd="0" destOrd="0" presId="urn:microsoft.com/office/officeart/2005/8/layout/pyramid2"/>
    <dgm:cxn modelId="{273D898C-11CC-42F9-B5BA-461A8B8DF1F1}" type="presOf" srcId="{22AE748F-6E99-4F6A-9346-5748FC630A8D}" destId="{92EE0EB1-A30C-45CA-823A-60FEDB2FFA02}" srcOrd="0" destOrd="0" presId="urn:microsoft.com/office/officeart/2005/8/layout/pyramid2"/>
    <dgm:cxn modelId="{885A7806-5DAD-4965-A4F7-CEF59D82D9E7}" type="presParOf" srcId="{62BED19B-149E-46C8-B991-288F0B7C7FD9}" destId="{A6C4553C-94FC-46DA-AEAB-C92C31CABDBE}" srcOrd="0" destOrd="0" presId="urn:microsoft.com/office/officeart/2005/8/layout/pyramid2"/>
    <dgm:cxn modelId="{97ED94BF-8FED-4B34-8617-64A0CDF49C91}" type="presParOf" srcId="{62BED19B-149E-46C8-B991-288F0B7C7FD9}" destId="{1F168194-5CF0-455C-A787-4689A6B44700}" srcOrd="1" destOrd="0" presId="urn:microsoft.com/office/officeart/2005/8/layout/pyramid2"/>
    <dgm:cxn modelId="{6823F09A-980D-4D0B-B609-7BB2EDD94A18}" type="presParOf" srcId="{1F168194-5CF0-455C-A787-4689A6B44700}" destId="{BDB6E1C0-A83C-41FB-92F3-0AF399D65D48}" srcOrd="0" destOrd="0" presId="urn:microsoft.com/office/officeart/2005/8/layout/pyramid2"/>
    <dgm:cxn modelId="{39E0A3B4-F8A2-4D35-B81E-D73158D27E0C}" type="presParOf" srcId="{1F168194-5CF0-455C-A787-4689A6B44700}" destId="{CC0A0FFD-A00B-4FFF-8550-263BD4E3EB0D}" srcOrd="1" destOrd="0" presId="urn:microsoft.com/office/officeart/2005/8/layout/pyramid2"/>
    <dgm:cxn modelId="{57D2F003-A7C4-4685-900E-72E59C63CE5A}" type="presParOf" srcId="{1F168194-5CF0-455C-A787-4689A6B44700}" destId="{5B7B5FEA-79E8-4575-8910-314C1908D251}" srcOrd="2" destOrd="0" presId="urn:microsoft.com/office/officeart/2005/8/layout/pyramid2"/>
    <dgm:cxn modelId="{6C2F0872-CAF5-424F-9983-060D6413C009}" type="presParOf" srcId="{1F168194-5CF0-455C-A787-4689A6B44700}" destId="{B0D52DF8-F38B-4096-9378-C2F3BE0DDF29}" srcOrd="3" destOrd="0" presId="urn:microsoft.com/office/officeart/2005/8/layout/pyramid2"/>
    <dgm:cxn modelId="{D727F31F-1811-42AB-B21D-DCFA423982A9}" type="presParOf" srcId="{1F168194-5CF0-455C-A787-4689A6B44700}" destId="{92EE0EB1-A30C-45CA-823A-60FEDB2FFA02}" srcOrd="4" destOrd="0" presId="urn:microsoft.com/office/officeart/2005/8/layout/pyramid2"/>
    <dgm:cxn modelId="{19B5737C-BDED-4CDB-A931-CD803C532DB2}" type="presParOf" srcId="{1F168194-5CF0-455C-A787-4689A6B44700}" destId="{97DB86FC-BA75-433B-B3E2-170846C97500}" srcOrd="5"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D3C0577-5694-49EF-9F05-3DBE385F0B67}" type="doc">
      <dgm:prSet loTypeId="urn:microsoft.com/office/officeart/2005/8/layout/pyramid2" loCatId="list" qsTypeId="urn:microsoft.com/office/officeart/2005/8/quickstyle/simple1" qsCatId="simple" csTypeId="urn:microsoft.com/office/officeart/2005/8/colors/accent1_2" csCatId="accent1" phldr="1"/>
      <dgm:spPr/>
    </dgm:pt>
    <dgm:pt modelId="{A14F7008-6065-4AB8-B359-BFE0821E1B83}">
      <dgm:prSet custT="1"/>
      <dgm:spPr>
        <a:gradFill flip="none" rotWithShape="0">
          <a:gsLst>
            <a:gs pos="0">
              <a:srgbClr val="00FFCC">
                <a:shade val="30000"/>
                <a:satMod val="115000"/>
              </a:srgbClr>
            </a:gs>
            <a:gs pos="50000">
              <a:srgbClr val="00FFCC">
                <a:shade val="67500"/>
                <a:satMod val="115000"/>
              </a:srgbClr>
            </a:gs>
            <a:gs pos="100000">
              <a:srgbClr val="00FFCC">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sz="1300" b="1" i="1" dirty="0">
              <a:solidFill>
                <a:srgbClr val="800080"/>
              </a:solidFill>
            </a:rPr>
            <a:t>Ликвидация </a:t>
          </a:r>
          <a:r>
            <a:rPr lang="ru-RU" sz="1300" b="1" i="1" dirty="0" smtClean="0">
              <a:solidFill>
                <a:srgbClr val="800080"/>
              </a:solidFill>
            </a:rPr>
            <a:t>убыточных угольных котельных, имеющих большой процент износа</a:t>
          </a:r>
          <a:endParaRPr lang="ru-RU" sz="1300" b="1" i="1" dirty="0">
            <a:effectLst/>
          </a:endParaRPr>
        </a:p>
      </dgm:t>
    </dgm:pt>
    <dgm:pt modelId="{CB0E1C4F-5D92-4888-8B33-07ED4CFAE852}" type="parTrans" cxnId="{20BFFDB8-4A14-4FA6-AA18-F9026FF780CE}">
      <dgm:prSet/>
      <dgm:spPr/>
      <dgm:t>
        <a:bodyPr/>
        <a:lstStyle/>
        <a:p>
          <a:endParaRPr lang="ru-RU"/>
        </a:p>
      </dgm:t>
    </dgm:pt>
    <dgm:pt modelId="{36EEB5CE-5A66-4EED-8356-5D3CEBD59068}" type="sibTrans" cxnId="{20BFFDB8-4A14-4FA6-AA18-F9026FF780CE}">
      <dgm:prSet/>
      <dgm:spPr/>
      <dgm:t>
        <a:bodyPr/>
        <a:lstStyle/>
        <a:p>
          <a:endParaRPr lang="ru-RU"/>
        </a:p>
      </dgm:t>
    </dgm:pt>
    <dgm:pt modelId="{D6820E6B-7727-404C-AA1A-107399777359}">
      <dgm:prSet phldrT="[Текст]" custT="1"/>
      <dgm:spPr>
        <a:gradFill flip="none" rotWithShape="0">
          <a:gsLst>
            <a:gs pos="0">
              <a:srgbClr val="FFCCFF">
                <a:shade val="30000"/>
                <a:satMod val="115000"/>
              </a:srgbClr>
            </a:gs>
            <a:gs pos="50000">
              <a:srgbClr val="FFCCFF">
                <a:shade val="67500"/>
                <a:satMod val="115000"/>
              </a:srgbClr>
            </a:gs>
            <a:gs pos="100000">
              <a:srgbClr val="FFCCFF">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sz="1300" b="1" i="1" dirty="0" smtClean="0">
              <a:solidFill>
                <a:srgbClr val="660066"/>
              </a:solidFill>
            </a:rPr>
            <a:t>Повышение числа газифицированных квартир муниципального жилого фонда и частных домовладений</a:t>
          </a:r>
          <a:endParaRPr lang="ru-RU" sz="1300" b="1" i="1" dirty="0">
            <a:effectLst>
              <a:outerShdw blurRad="38100" dist="38100" dir="2700000" algn="tl">
                <a:srgbClr val="000000">
                  <a:alpha val="43137"/>
                </a:srgbClr>
              </a:outerShdw>
            </a:effectLst>
          </a:endParaRPr>
        </a:p>
      </dgm:t>
    </dgm:pt>
    <dgm:pt modelId="{1F6ECEE6-D810-4292-A0F8-F1FD801B1CA5}" type="parTrans" cxnId="{7C4CA118-2478-4D33-A6B0-5702EF0D3D07}">
      <dgm:prSet/>
      <dgm:spPr/>
      <dgm:t>
        <a:bodyPr/>
        <a:lstStyle/>
        <a:p>
          <a:endParaRPr lang="ru-RU"/>
        </a:p>
      </dgm:t>
    </dgm:pt>
    <dgm:pt modelId="{7B5F20D3-0C55-4A9B-8B89-B355CF2BD615}" type="sibTrans" cxnId="{7C4CA118-2478-4D33-A6B0-5702EF0D3D07}">
      <dgm:prSet/>
      <dgm:spPr/>
      <dgm:t>
        <a:bodyPr/>
        <a:lstStyle/>
        <a:p>
          <a:endParaRPr lang="ru-RU"/>
        </a:p>
      </dgm:t>
    </dgm:pt>
    <dgm:pt modelId="{62BED19B-149E-46C8-B991-288F0B7C7FD9}" type="pres">
      <dgm:prSet presAssocID="{CD3C0577-5694-49EF-9F05-3DBE385F0B67}" presName="compositeShape" presStyleCnt="0">
        <dgm:presLayoutVars>
          <dgm:dir/>
          <dgm:resizeHandles/>
        </dgm:presLayoutVars>
      </dgm:prSet>
      <dgm:spPr/>
    </dgm:pt>
    <dgm:pt modelId="{A6C4553C-94FC-46DA-AEAB-C92C31CABDBE}" type="pres">
      <dgm:prSet presAssocID="{CD3C0577-5694-49EF-9F05-3DBE385F0B67}" presName="pyramid" presStyleLbl="node1" presStyleIdx="0" presStyleCnt="1" custLinFactNeighborX="1721" custLinFactNeighborY="-1255"/>
      <dgm:spPr>
        <a:gradFill rotWithShape="0">
          <a:gsLst>
            <a:gs pos="0">
              <a:srgbClr val="FF99CC"/>
            </a:gs>
            <a:gs pos="50000">
              <a:srgbClr val="FFFF00"/>
            </a:gs>
            <a:gs pos="100000">
              <a:srgbClr val="00FFCC"/>
            </a:gs>
          </a:gsLst>
          <a:lin ang="8100000" scaled="1"/>
        </a:gradFill>
        <a:ln>
          <a:noFill/>
        </a:ln>
        <a:scene3d>
          <a:camera prst="isometricOffAxis1Right"/>
          <a:lightRig rig="threePt" dir="t"/>
        </a:scene3d>
      </dgm:spPr>
    </dgm:pt>
    <dgm:pt modelId="{1F168194-5CF0-455C-A787-4689A6B44700}" type="pres">
      <dgm:prSet presAssocID="{CD3C0577-5694-49EF-9F05-3DBE385F0B67}" presName="theList" presStyleCnt="0"/>
      <dgm:spPr/>
    </dgm:pt>
    <dgm:pt modelId="{BDB6E1C0-A83C-41FB-92F3-0AF399D65D48}" type="pres">
      <dgm:prSet presAssocID="{A14F7008-6065-4AB8-B359-BFE0821E1B83}" presName="aNode" presStyleLbl="fgAcc1" presStyleIdx="0" presStyleCnt="2" custScaleX="299195" custScaleY="48702" custLinFactNeighborX="2289" custLinFactNeighborY="-37460">
        <dgm:presLayoutVars>
          <dgm:bulletEnabled val="1"/>
        </dgm:presLayoutVars>
      </dgm:prSet>
      <dgm:spPr/>
      <dgm:t>
        <a:bodyPr/>
        <a:lstStyle/>
        <a:p>
          <a:endParaRPr lang="ru-RU"/>
        </a:p>
      </dgm:t>
    </dgm:pt>
    <dgm:pt modelId="{CC0A0FFD-A00B-4FFF-8550-263BD4E3EB0D}" type="pres">
      <dgm:prSet presAssocID="{A14F7008-6065-4AB8-B359-BFE0821E1B83}" presName="aSpace" presStyleCnt="0"/>
      <dgm:spPr/>
    </dgm:pt>
    <dgm:pt modelId="{5B7B5FEA-79E8-4575-8910-314C1908D251}" type="pres">
      <dgm:prSet presAssocID="{D6820E6B-7727-404C-AA1A-107399777359}" presName="aNode" presStyleLbl="fgAcc1" presStyleIdx="1" presStyleCnt="2" custScaleX="300329" custScaleY="47993" custLinFactNeighborX="2856" custLinFactNeighborY="-17225">
        <dgm:presLayoutVars>
          <dgm:bulletEnabled val="1"/>
        </dgm:presLayoutVars>
      </dgm:prSet>
      <dgm:spPr/>
      <dgm:t>
        <a:bodyPr/>
        <a:lstStyle/>
        <a:p>
          <a:endParaRPr lang="ru-RU"/>
        </a:p>
      </dgm:t>
    </dgm:pt>
    <dgm:pt modelId="{B0D52DF8-F38B-4096-9378-C2F3BE0DDF29}" type="pres">
      <dgm:prSet presAssocID="{D6820E6B-7727-404C-AA1A-107399777359}" presName="aSpace" presStyleCnt="0"/>
      <dgm:spPr/>
    </dgm:pt>
  </dgm:ptLst>
  <dgm:cxnLst>
    <dgm:cxn modelId="{7C4CA118-2478-4D33-A6B0-5702EF0D3D07}" srcId="{CD3C0577-5694-49EF-9F05-3DBE385F0B67}" destId="{D6820E6B-7727-404C-AA1A-107399777359}" srcOrd="1" destOrd="0" parTransId="{1F6ECEE6-D810-4292-A0F8-F1FD801B1CA5}" sibTransId="{7B5F20D3-0C55-4A9B-8B89-B355CF2BD615}"/>
    <dgm:cxn modelId="{58C98252-1975-4F42-9950-9D2A0312E086}" type="presOf" srcId="{A14F7008-6065-4AB8-B359-BFE0821E1B83}" destId="{BDB6E1C0-A83C-41FB-92F3-0AF399D65D48}" srcOrd="0" destOrd="0" presId="urn:microsoft.com/office/officeart/2005/8/layout/pyramid2"/>
    <dgm:cxn modelId="{20BFFDB8-4A14-4FA6-AA18-F9026FF780CE}" srcId="{CD3C0577-5694-49EF-9F05-3DBE385F0B67}" destId="{A14F7008-6065-4AB8-B359-BFE0821E1B83}" srcOrd="0" destOrd="0" parTransId="{CB0E1C4F-5D92-4888-8B33-07ED4CFAE852}" sibTransId="{36EEB5CE-5A66-4EED-8356-5D3CEBD59068}"/>
    <dgm:cxn modelId="{CEC90439-C19E-4120-80EE-85552388B316}" type="presOf" srcId="{CD3C0577-5694-49EF-9F05-3DBE385F0B67}" destId="{62BED19B-149E-46C8-B991-288F0B7C7FD9}" srcOrd="0" destOrd="0" presId="urn:microsoft.com/office/officeart/2005/8/layout/pyramid2"/>
    <dgm:cxn modelId="{3BF763EB-7197-47D7-B77D-02BF85D69A64}" type="presOf" srcId="{D6820E6B-7727-404C-AA1A-107399777359}" destId="{5B7B5FEA-79E8-4575-8910-314C1908D251}" srcOrd="0" destOrd="0" presId="urn:microsoft.com/office/officeart/2005/8/layout/pyramid2"/>
    <dgm:cxn modelId="{E1116A3D-320D-4B67-A03A-3D68C0A5204D}" type="presParOf" srcId="{62BED19B-149E-46C8-B991-288F0B7C7FD9}" destId="{A6C4553C-94FC-46DA-AEAB-C92C31CABDBE}" srcOrd="0" destOrd="0" presId="urn:microsoft.com/office/officeart/2005/8/layout/pyramid2"/>
    <dgm:cxn modelId="{E9AE7159-D8A3-4FD0-ABA9-1AFFCEFC3400}" type="presParOf" srcId="{62BED19B-149E-46C8-B991-288F0B7C7FD9}" destId="{1F168194-5CF0-455C-A787-4689A6B44700}" srcOrd="1" destOrd="0" presId="urn:microsoft.com/office/officeart/2005/8/layout/pyramid2"/>
    <dgm:cxn modelId="{EAB4FCAA-14E3-4B72-8CA7-FF702F52FFC3}" type="presParOf" srcId="{1F168194-5CF0-455C-A787-4689A6B44700}" destId="{BDB6E1C0-A83C-41FB-92F3-0AF399D65D48}" srcOrd="0" destOrd="0" presId="urn:microsoft.com/office/officeart/2005/8/layout/pyramid2"/>
    <dgm:cxn modelId="{094FD8AE-CB88-45C3-9434-0B77F9F2E82E}" type="presParOf" srcId="{1F168194-5CF0-455C-A787-4689A6B44700}" destId="{CC0A0FFD-A00B-4FFF-8550-263BD4E3EB0D}" srcOrd="1" destOrd="0" presId="urn:microsoft.com/office/officeart/2005/8/layout/pyramid2"/>
    <dgm:cxn modelId="{20505C4B-EA85-4FF1-8D74-CA88649E71E5}" type="presParOf" srcId="{1F168194-5CF0-455C-A787-4689A6B44700}" destId="{5B7B5FEA-79E8-4575-8910-314C1908D251}" srcOrd="2" destOrd="0" presId="urn:microsoft.com/office/officeart/2005/8/layout/pyramid2"/>
    <dgm:cxn modelId="{DCBA812E-88B2-40C8-BA8A-576F7E9CEC77}" type="presParOf" srcId="{1F168194-5CF0-455C-A787-4689A6B44700}" destId="{B0D52DF8-F38B-4096-9378-C2F3BE0DDF29}" srcOrd="3"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C35793-B74C-4E01-9965-E974E1CCF73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ru-RU"/>
        </a:p>
      </dgm:t>
    </dgm:pt>
    <dgm:pt modelId="{33CA51F4-233F-4727-B2B5-9DAEE3422575}">
      <dgm:prSet phldrT="[Текст]" custT="1"/>
      <dgm:spPr>
        <a:gradFill flip="none" rotWithShape="0">
          <a:gsLst>
            <a:gs pos="0">
              <a:srgbClr val="DBB7FF">
                <a:shade val="30000"/>
                <a:satMod val="115000"/>
              </a:srgbClr>
            </a:gs>
            <a:gs pos="50000">
              <a:srgbClr val="DBB7FF">
                <a:shade val="67500"/>
                <a:satMod val="115000"/>
              </a:srgbClr>
            </a:gs>
            <a:gs pos="100000">
              <a:srgbClr val="DBB7FF">
                <a:shade val="100000"/>
                <a:satMod val="115000"/>
              </a:srgbClr>
            </a:gs>
          </a:gsLst>
          <a:lin ang="16200000" scaled="1"/>
          <a:tileRect/>
        </a:gradFill>
        <a:ln>
          <a:noFill/>
        </a:ln>
      </dgm:spPr>
      <dgm:t>
        <a:bodyPr/>
        <a:lstStyle/>
        <a:p>
          <a:r>
            <a:rPr lang="ru-RU" sz="1200" dirty="0">
              <a:solidFill>
                <a:srgbClr val="002060"/>
              </a:solidFill>
            </a:rPr>
            <a:t>Сокращение задолженности и недоимки по платежам в бюджет муниципального района путем осуществления претензионной работы с неплательщиками</a:t>
          </a:r>
        </a:p>
      </dgm:t>
    </dgm:pt>
    <dgm:pt modelId="{AD5C45C6-75F9-4C93-BBE5-F6FA9369F73A}" type="parTrans" cxnId="{9518B382-AB7D-4FDB-A3D0-9375AD9A7725}">
      <dgm:prSet/>
      <dgm:spPr/>
      <dgm:t>
        <a:bodyPr/>
        <a:lstStyle/>
        <a:p>
          <a:endParaRPr lang="ru-RU"/>
        </a:p>
      </dgm:t>
    </dgm:pt>
    <dgm:pt modelId="{DCFBC552-D50E-4F9E-A058-AB45119E328C}" type="sibTrans" cxnId="{9518B382-AB7D-4FDB-A3D0-9375AD9A7725}">
      <dgm:prSet/>
      <dgm:spPr/>
      <dgm:t>
        <a:bodyPr/>
        <a:lstStyle/>
        <a:p>
          <a:endParaRPr lang="ru-RU"/>
        </a:p>
      </dgm:t>
    </dgm:pt>
    <dgm:pt modelId="{2B039D97-EFB9-47FF-9462-4154FC7905AD}">
      <dgm:prSet phldrT="[Текст]" custT="1"/>
      <dgm:spPr>
        <a:gradFill flip="none" rotWithShape="0">
          <a:gsLst>
            <a:gs pos="0">
              <a:srgbClr val="FF66FF">
                <a:tint val="66000"/>
                <a:satMod val="160000"/>
              </a:srgbClr>
            </a:gs>
            <a:gs pos="50000">
              <a:srgbClr val="FF66FF">
                <a:tint val="44500"/>
                <a:satMod val="160000"/>
              </a:srgbClr>
            </a:gs>
            <a:gs pos="100000">
              <a:srgbClr val="FF66FF">
                <a:tint val="23500"/>
                <a:satMod val="160000"/>
              </a:srgbClr>
            </a:gs>
          </a:gsLst>
          <a:lin ang="16200000" scaled="1"/>
          <a:tileRect/>
        </a:gradFill>
        <a:ln>
          <a:noFill/>
        </a:ln>
      </dgm:spPr>
      <dgm:t>
        <a:bodyPr/>
        <a:lstStyle/>
        <a:p>
          <a:r>
            <a:rPr lang="ru-RU" sz="1200" dirty="0">
              <a:solidFill>
                <a:srgbClr val="002060"/>
              </a:solidFill>
            </a:rPr>
            <a:t>Обеспечение мер по увеличению поступлений платных услуг, оказываемых населению организациями культурно-досуговой сферы</a:t>
          </a:r>
        </a:p>
      </dgm:t>
    </dgm:pt>
    <dgm:pt modelId="{1D7C0552-C866-448C-A656-CC7EF79B81F1}" type="parTrans" cxnId="{3D4A8391-4F31-4408-B808-C87996E09950}">
      <dgm:prSet/>
      <dgm:spPr/>
      <dgm:t>
        <a:bodyPr/>
        <a:lstStyle/>
        <a:p>
          <a:endParaRPr lang="ru-RU"/>
        </a:p>
      </dgm:t>
    </dgm:pt>
    <dgm:pt modelId="{E7DAE4A9-D201-4765-A5CB-2A859E4559BC}" type="sibTrans" cxnId="{3D4A8391-4F31-4408-B808-C87996E09950}">
      <dgm:prSet/>
      <dgm:spPr/>
      <dgm:t>
        <a:bodyPr/>
        <a:lstStyle/>
        <a:p>
          <a:endParaRPr lang="ru-RU"/>
        </a:p>
      </dgm:t>
    </dgm:pt>
    <dgm:pt modelId="{C66C620B-31D0-444A-8338-220E8D595233}">
      <dgm:prSet phldrT="[Текст]" custT="1"/>
      <dgm:spPr>
        <a:gradFill flip="none" rotWithShape="0">
          <a:gsLst>
            <a:gs pos="0">
              <a:srgbClr val="6666FF">
                <a:tint val="66000"/>
                <a:satMod val="160000"/>
              </a:srgbClr>
            </a:gs>
            <a:gs pos="50000">
              <a:srgbClr val="6666FF">
                <a:tint val="44500"/>
                <a:satMod val="160000"/>
              </a:srgbClr>
            </a:gs>
            <a:gs pos="100000">
              <a:srgbClr val="6666FF">
                <a:tint val="23500"/>
                <a:satMod val="160000"/>
              </a:srgbClr>
            </a:gs>
          </a:gsLst>
          <a:lin ang="16200000" scaled="1"/>
          <a:tileRect/>
        </a:gradFill>
        <a:ln>
          <a:noFill/>
        </a:ln>
      </dgm:spPr>
      <dgm:t>
        <a:bodyPr/>
        <a:lstStyle/>
        <a:p>
          <a:r>
            <a:rPr lang="ru-RU" sz="1200" dirty="0">
              <a:solidFill>
                <a:srgbClr val="002060"/>
              </a:solidFill>
            </a:rPr>
            <a:t>Поддержка малого и среднего предпринимательства</a:t>
          </a:r>
        </a:p>
      </dgm:t>
    </dgm:pt>
    <dgm:pt modelId="{92BA1FE4-FE17-4509-A711-A725B019C2D0}" type="parTrans" cxnId="{10578DE1-B7F4-43AB-BBC2-4BFC9BB6B5B7}">
      <dgm:prSet/>
      <dgm:spPr/>
      <dgm:t>
        <a:bodyPr/>
        <a:lstStyle/>
        <a:p>
          <a:endParaRPr lang="ru-RU"/>
        </a:p>
      </dgm:t>
    </dgm:pt>
    <dgm:pt modelId="{3BF25F6C-996C-4C1E-BF07-5909CBFCDB9A}" type="sibTrans" cxnId="{10578DE1-B7F4-43AB-BBC2-4BFC9BB6B5B7}">
      <dgm:prSet/>
      <dgm:spPr/>
      <dgm:t>
        <a:bodyPr/>
        <a:lstStyle/>
        <a:p>
          <a:endParaRPr lang="ru-RU"/>
        </a:p>
      </dgm:t>
    </dgm:pt>
    <dgm:pt modelId="{6DE425BC-09D5-45E6-BEAE-6860FBD3C112}">
      <dgm:prSet phldrT="[Текст]" custT="1"/>
      <dgm:spPr>
        <a:gradFill flip="none" rotWithShape="0">
          <a:gsLst>
            <a:gs pos="0">
              <a:srgbClr val="FFCC99">
                <a:shade val="30000"/>
                <a:satMod val="115000"/>
              </a:srgbClr>
            </a:gs>
            <a:gs pos="50000">
              <a:srgbClr val="FFCC99">
                <a:shade val="67500"/>
                <a:satMod val="115000"/>
              </a:srgbClr>
            </a:gs>
            <a:gs pos="100000">
              <a:srgbClr val="FFCC99">
                <a:shade val="100000"/>
                <a:satMod val="115000"/>
              </a:srgbClr>
            </a:gs>
          </a:gsLst>
          <a:lin ang="16200000" scaled="1"/>
          <a:tileRect/>
        </a:gradFill>
        <a:ln>
          <a:noFill/>
        </a:ln>
      </dgm:spPr>
      <dgm:t>
        <a:bodyPr/>
        <a:lstStyle/>
        <a:p>
          <a:r>
            <a:rPr lang="ru-RU" sz="1200" dirty="0">
              <a:solidFill>
                <a:srgbClr val="002060"/>
              </a:solidFill>
            </a:rPr>
            <a:t>Обеспечение эффективного управления муниципальной собственностью Гаврилово-Посадского муниципального района</a:t>
          </a:r>
        </a:p>
      </dgm:t>
    </dgm:pt>
    <dgm:pt modelId="{569766BD-AE62-44BA-A777-B811B6A3267F}" type="parTrans" cxnId="{BE43CAB2-74EE-4338-A18E-D62053099423}">
      <dgm:prSet/>
      <dgm:spPr/>
      <dgm:t>
        <a:bodyPr/>
        <a:lstStyle/>
        <a:p>
          <a:endParaRPr lang="ru-RU"/>
        </a:p>
      </dgm:t>
    </dgm:pt>
    <dgm:pt modelId="{745DCC43-F31C-438B-9AD7-9B5C499F520F}" type="sibTrans" cxnId="{BE43CAB2-74EE-4338-A18E-D62053099423}">
      <dgm:prSet/>
      <dgm:spPr/>
      <dgm:t>
        <a:bodyPr/>
        <a:lstStyle/>
        <a:p>
          <a:endParaRPr lang="ru-RU"/>
        </a:p>
      </dgm:t>
    </dgm:pt>
    <dgm:pt modelId="{A76B1430-73BF-4B99-B84A-6C8DF7763659}" type="pres">
      <dgm:prSet presAssocID="{82C35793-B74C-4E01-9965-E974E1CCF73B}" presName="Name0" presStyleCnt="0">
        <dgm:presLayoutVars>
          <dgm:chMax val="7"/>
          <dgm:chPref val="7"/>
          <dgm:dir/>
        </dgm:presLayoutVars>
      </dgm:prSet>
      <dgm:spPr/>
      <dgm:t>
        <a:bodyPr/>
        <a:lstStyle/>
        <a:p>
          <a:endParaRPr lang="ru-RU"/>
        </a:p>
      </dgm:t>
    </dgm:pt>
    <dgm:pt modelId="{1316DF72-B9E9-4BF2-8939-A7F7D9F7E9C9}" type="pres">
      <dgm:prSet presAssocID="{82C35793-B74C-4E01-9965-E974E1CCF73B}" presName="Name1" presStyleCnt="0"/>
      <dgm:spPr/>
    </dgm:pt>
    <dgm:pt modelId="{85DC2DA3-B65B-4DE5-9957-90E44A52EB44}" type="pres">
      <dgm:prSet presAssocID="{82C35793-B74C-4E01-9965-E974E1CCF73B}" presName="cycle" presStyleCnt="0"/>
      <dgm:spPr/>
    </dgm:pt>
    <dgm:pt modelId="{61309BD4-243F-4BAA-A7E6-10BD36F9FF53}" type="pres">
      <dgm:prSet presAssocID="{82C35793-B74C-4E01-9965-E974E1CCF73B}" presName="srcNode" presStyleLbl="node1" presStyleIdx="0" presStyleCnt="4"/>
      <dgm:spPr/>
    </dgm:pt>
    <dgm:pt modelId="{A094DD63-09B2-4AC0-95E1-E9A5FEF7F8E7}" type="pres">
      <dgm:prSet presAssocID="{82C35793-B74C-4E01-9965-E974E1CCF73B}" presName="conn" presStyleLbl="parChTrans1D2" presStyleIdx="0" presStyleCnt="1" custLinFactNeighborX="27" custLinFactNeighborY="502"/>
      <dgm:spPr/>
      <dgm:t>
        <a:bodyPr/>
        <a:lstStyle/>
        <a:p>
          <a:endParaRPr lang="ru-RU"/>
        </a:p>
      </dgm:t>
    </dgm:pt>
    <dgm:pt modelId="{75603935-21AF-4399-BDB4-EF5EC7E3A88A}" type="pres">
      <dgm:prSet presAssocID="{82C35793-B74C-4E01-9965-E974E1CCF73B}" presName="extraNode" presStyleLbl="node1" presStyleIdx="0" presStyleCnt="4"/>
      <dgm:spPr/>
    </dgm:pt>
    <dgm:pt modelId="{D0F94B45-3EDB-4244-A2CF-CC857F9E6BF1}" type="pres">
      <dgm:prSet presAssocID="{82C35793-B74C-4E01-9965-E974E1CCF73B}" presName="dstNode" presStyleLbl="node1" presStyleIdx="0" presStyleCnt="4"/>
      <dgm:spPr/>
    </dgm:pt>
    <dgm:pt modelId="{2915D39A-CF2E-40C1-8117-FD3ACED5BA03}" type="pres">
      <dgm:prSet presAssocID="{33CA51F4-233F-4727-B2B5-9DAEE3422575}" presName="text_1" presStyleLbl="node1" presStyleIdx="0" presStyleCnt="4">
        <dgm:presLayoutVars>
          <dgm:bulletEnabled val="1"/>
        </dgm:presLayoutVars>
      </dgm:prSet>
      <dgm:spPr/>
      <dgm:t>
        <a:bodyPr/>
        <a:lstStyle/>
        <a:p>
          <a:endParaRPr lang="ru-RU"/>
        </a:p>
      </dgm:t>
    </dgm:pt>
    <dgm:pt modelId="{6A3278DC-1BE1-4404-92AA-CCE12ACE5880}" type="pres">
      <dgm:prSet presAssocID="{33CA51F4-233F-4727-B2B5-9DAEE3422575}" presName="accent_1" presStyleCnt="0"/>
      <dgm:spPr/>
    </dgm:pt>
    <dgm:pt modelId="{88F54016-14A8-4226-B1D8-13B30CC484DA}" type="pres">
      <dgm:prSet presAssocID="{33CA51F4-233F-4727-B2B5-9DAEE3422575}" presName="accentRepeatNode" presStyleLbl="solidFgAcc1" presStyleIdx="0" presStyleCnt="4"/>
      <dgm:spPr>
        <a:solidFill>
          <a:srgbClr val="CC99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656A8807-1ADE-4E67-A992-2BD1D474D00C}" type="pres">
      <dgm:prSet presAssocID="{2B039D97-EFB9-47FF-9462-4154FC7905AD}" presName="text_2" presStyleLbl="node1" presStyleIdx="1" presStyleCnt="4">
        <dgm:presLayoutVars>
          <dgm:bulletEnabled val="1"/>
        </dgm:presLayoutVars>
      </dgm:prSet>
      <dgm:spPr/>
      <dgm:t>
        <a:bodyPr/>
        <a:lstStyle/>
        <a:p>
          <a:endParaRPr lang="ru-RU"/>
        </a:p>
      </dgm:t>
    </dgm:pt>
    <dgm:pt modelId="{F9E4032A-74D5-4864-A613-A29920F168D7}" type="pres">
      <dgm:prSet presAssocID="{2B039D97-EFB9-47FF-9462-4154FC7905AD}" presName="accent_2" presStyleCnt="0"/>
      <dgm:spPr/>
    </dgm:pt>
    <dgm:pt modelId="{7C7BECDF-7CD7-428B-9E66-EAE7F83789C9}" type="pres">
      <dgm:prSet presAssocID="{2B039D97-EFB9-47FF-9462-4154FC7905AD}" presName="accentRepeatNode" presStyleLbl="solidFgAcc1" presStyleIdx="1" presStyleCnt="4"/>
      <dgm:spPr>
        <a:solidFill>
          <a:srgbClr val="FF66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1F101CCA-BF30-4D19-B49B-9CCA2AAD8CC5}" type="pres">
      <dgm:prSet presAssocID="{C66C620B-31D0-444A-8338-220E8D595233}" presName="text_3" presStyleLbl="node1" presStyleIdx="2" presStyleCnt="4">
        <dgm:presLayoutVars>
          <dgm:bulletEnabled val="1"/>
        </dgm:presLayoutVars>
      </dgm:prSet>
      <dgm:spPr/>
      <dgm:t>
        <a:bodyPr/>
        <a:lstStyle/>
        <a:p>
          <a:endParaRPr lang="ru-RU"/>
        </a:p>
      </dgm:t>
    </dgm:pt>
    <dgm:pt modelId="{20038936-1251-413B-A24C-1B5A99CE207C}" type="pres">
      <dgm:prSet presAssocID="{C66C620B-31D0-444A-8338-220E8D595233}" presName="accent_3" presStyleCnt="0"/>
      <dgm:spPr/>
    </dgm:pt>
    <dgm:pt modelId="{B20F1A22-8474-41B0-BD64-352A3F4617D8}" type="pres">
      <dgm:prSet presAssocID="{C66C620B-31D0-444A-8338-220E8D595233}" presName="accentRepeatNode" presStyleLbl="solidFgAcc1" presStyleIdx="2" presStyleCnt="4"/>
      <dgm:spPr>
        <a:solidFill>
          <a:srgbClr val="6666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67938357-2178-4FCA-90EE-BC5AC71F5E7E}" type="pres">
      <dgm:prSet presAssocID="{6DE425BC-09D5-45E6-BEAE-6860FBD3C112}" presName="text_4" presStyleLbl="node1" presStyleIdx="3" presStyleCnt="4">
        <dgm:presLayoutVars>
          <dgm:bulletEnabled val="1"/>
        </dgm:presLayoutVars>
      </dgm:prSet>
      <dgm:spPr/>
      <dgm:t>
        <a:bodyPr/>
        <a:lstStyle/>
        <a:p>
          <a:endParaRPr lang="ru-RU"/>
        </a:p>
      </dgm:t>
    </dgm:pt>
    <dgm:pt modelId="{5853A7DF-9C45-4241-843E-EA10D5551DA2}" type="pres">
      <dgm:prSet presAssocID="{6DE425BC-09D5-45E6-BEAE-6860FBD3C112}" presName="accent_4" presStyleCnt="0"/>
      <dgm:spPr/>
    </dgm:pt>
    <dgm:pt modelId="{D4E0DD81-5048-49DE-94B0-B6B62A34993A}" type="pres">
      <dgm:prSet presAssocID="{6DE425BC-09D5-45E6-BEAE-6860FBD3C112}" presName="accentRepeatNode" presStyleLbl="solidFgAcc1" presStyleIdx="3" presStyleCnt="4"/>
      <dgm:spPr>
        <a:solidFill>
          <a:srgbClr val="FFCC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Lst>
  <dgm:cxnLst>
    <dgm:cxn modelId="{95A688CB-9415-4142-8255-9CAAC01CD0D3}" type="presOf" srcId="{C66C620B-31D0-444A-8338-220E8D595233}" destId="{1F101CCA-BF30-4D19-B49B-9CCA2AAD8CC5}" srcOrd="0" destOrd="0" presId="urn:microsoft.com/office/officeart/2008/layout/VerticalCurvedList"/>
    <dgm:cxn modelId="{B4D334E9-1076-4920-8E66-800F8FCDA102}" type="presOf" srcId="{DCFBC552-D50E-4F9E-A058-AB45119E328C}" destId="{A094DD63-09B2-4AC0-95E1-E9A5FEF7F8E7}" srcOrd="0" destOrd="0" presId="urn:microsoft.com/office/officeart/2008/layout/VerticalCurvedList"/>
    <dgm:cxn modelId="{9518B382-AB7D-4FDB-A3D0-9375AD9A7725}" srcId="{82C35793-B74C-4E01-9965-E974E1CCF73B}" destId="{33CA51F4-233F-4727-B2B5-9DAEE3422575}" srcOrd="0" destOrd="0" parTransId="{AD5C45C6-75F9-4C93-BBE5-F6FA9369F73A}" sibTransId="{DCFBC552-D50E-4F9E-A058-AB45119E328C}"/>
    <dgm:cxn modelId="{641344E3-774A-4402-9B6B-18F623DC56E9}" type="presOf" srcId="{6DE425BC-09D5-45E6-BEAE-6860FBD3C112}" destId="{67938357-2178-4FCA-90EE-BC5AC71F5E7E}" srcOrd="0" destOrd="0" presId="urn:microsoft.com/office/officeart/2008/layout/VerticalCurvedList"/>
    <dgm:cxn modelId="{BE43CAB2-74EE-4338-A18E-D62053099423}" srcId="{82C35793-B74C-4E01-9965-E974E1CCF73B}" destId="{6DE425BC-09D5-45E6-BEAE-6860FBD3C112}" srcOrd="3" destOrd="0" parTransId="{569766BD-AE62-44BA-A777-B811B6A3267F}" sibTransId="{745DCC43-F31C-438B-9AD7-9B5C499F520F}"/>
    <dgm:cxn modelId="{CFF8CA41-05D1-4D72-84AC-CFFBE14386E4}" type="presOf" srcId="{82C35793-B74C-4E01-9965-E974E1CCF73B}" destId="{A76B1430-73BF-4B99-B84A-6C8DF7763659}" srcOrd="0" destOrd="0" presId="urn:microsoft.com/office/officeart/2008/layout/VerticalCurvedList"/>
    <dgm:cxn modelId="{2F3C8C3D-5F8B-44AB-9715-9D0BBD4B7B5D}" type="presOf" srcId="{33CA51F4-233F-4727-B2B5-9DAEE3422575}" destId="{2915D39A-CF2E-40C1-8117-FD3ACED5BA03}" srcOrd="0" destOrd="0" presId="urn:microsoft.com/office/officeart/2008/layout/VerticalCurvedList"/>
    <dgm:cxn modelId="{10578DE1-B7F4-43AB-BBC2-4BFC9BB6B5B7}" srcId="{82C35793-B74C-4E01-9965-E974E1CCF73B}" destId="{C66C620B-31D0-444A-8338-220E8D595233}" srcOrd="2" destOrd="0" parTransId="{92BA1FE4-FE17-4509-A711-A725B019C2D0}" sibTransId="{3BF25F6C-996C-4C1E-BF07-5909CBFCDB9A}"/>
    <dgm:cxn modelId="{3D4A8391-4F31-4408-B808-C87996E09950}" srcId="{82C35793-B74C-4E01-9965-E974E1CCF73B}" destId="{2B039D97-EFB9-47FF-9462-4154FC7905AD}" srcOrd="1" destOrd="0" parTransId="{1D7C0552-C866-448C-A656-CC7EF79B81F1}" sibTransId="{E7DAE4A9-D201-4765-A5CB-2A859E4559BC}"/>
    <dgm:cxn modelId="{685EBF3D-37AE-435B-8A07-881CF77EEEA3}" type="presOf" srcId="{2B039D97-EFB9-47FF-9462-4154FC7905AD}" destId="{656A8807-1ADE-4E67-A992-2BD1D474D00C}" srcOrd="0" destOrd="0" presId="urn:microsoft.com/office/officeart/2008/layout/VerticalCurvedList"/>
    <dgm:cxn modelId="{94E23F47-035C-4354-B20A-CFF974A499AE}" type="presParOf" srcId="{A76B1430-73BF-4B99-B84A-6C8DF7763659}" destId="{1316DF72-B9E9-4BF2-8939-A7F7D9F7E9C9}" srcOrd="0" destOrd="0" presId="urn:microsoft.com/office/officeart/2008/layout/VerticalCurvedList"/>
    <dgm:cxn modelId="{32EAD146-135D-459E-B876-699F5415891F}" type="presParOf" srcId="{1316DF72-B9E9-4BF2-8939-A7F7D9F7E9C9}" destId="{85DC2DA3-B65B-4DE5-9957-90E44A52EB44}" srcOrd="0" destOrd="0" presId="urn:microsoft.com/office/officeart/2008/layout/VerticalCurvedList"/>
    <dgm:cxn modelId="{DDF83D11-BD39-4D08-BD90-F2E1CBD7FEFB}" type="presParOf" srcId="{85DC2DA3-B65B-4DE5-9957-90E44A52EB44}" destId="{61309BD4-243F-4BAA-A7E6-10BD36F9FF53}" srcOrd="0" destOrd="0" presId="urn:microsoft.com/office/officeart/2008/layout/VerticalCurvedList"/>
    <dgm:cxn modelId="{CB748772-C5BC-4924-8CE8-B44E61EFE3A5}" type="presParOf" srcId="{85DC2DA3-B65B-4DE5-9957-90E44A52EB44}" destId="{A094DD63-09B2-4AC0-95E1-E9A5FEF7F8E7}" srcOrd="1" destOrd="0" presId="urn:microsoft.com/office/officeart/2008/layout/VerticalCurvedList"/>
    <dgm:cxn modelId="{5B232F94-FF0C-4176-9771-424094DFCB8A}" type="presParOf" srcId="{85DC2DA3-B65B-4DE5-9957-90E44A52EB44}" destId="{75603935-21AF-4399-BDB4-EF5EC7E3A88A}" srcOrd="2" destOrd="0" presId="urn:microsoft.com/office/officeart/2008/layout/VerticalCurvedList"/>
    <dgm:cxn modelId="{BE0A75B3-C479-425C-A76A-2F13AA6AD8EE}" type="presParOf" srcId="{85DC2DA3-B65B-4DE5-9957-90E44A52EB44}" destId="{D0F94B45-3EDB-4244-A2CF-CC857F9E6BF1}" srcOrd="3" destOrd="0" presId="urn:microsoft.com/office/officeart/2008/layout/VerticalCurvedList"/>
    <dgm:cxn modelId="{0A5DB1D7-7B2F-43AC-9121-2B9879A85894}" type="presParOf" srcId="{1316DF72-B9E9-4BF2-8939-A7F7D9F7E9C9}" destId="{2915D39A-CF2E-40C1-8117-FD3ACED5BA03}" srcOrd="1" destOrd="0" presId="urn:microsoft.com/office/officeart/2008/layout/VerticalCurvedList"/>
    <dgm:cxn modelId="{1AFEFE98-B5EC-421D-BB11-E0DD9D94FA6F}" type="presParOf" srcId="{1316DF72-B9E9-4BF2-8939-A7F7D9F7E9C9}" destId="{6A3278DC-1BE1-4404-92AA-CCE12ACE5880}" srcOrd="2" destOrd="0" presId="urn:microsoft.com/office/officeart/2008/layout/VerticalCurvedList"/>
    <dgm:cxn modelId="{6C52F051-F84E-4DDD-ABC3-864141E61964}" type="presParOf" srcId="{6A3278DC-1BE1-4404-92AA-CCE12ACE5880}" destId="{88F54016-14A8-4226-B1D8-13B30CC484DA}" srcOrd="0" destOrd="0" presId="urn:microsoft.com/office/officeart/2008/layout/VerticalCurvedList"/>
    <dgm:cxn modelId="{CF8C8AD3-6CE8-4EF5-8135-04FF1BC967DA}" type="presParOf" srcId="{1316DF72-B9E9-4BF2-8939-A7F7D9F7E9C9}" destId="{656A8807-1ADE-4E67-A992-2BD1D474D00C}" srcOrd="3" destOrd="0" presId="urn:microsoft.com/office/officeart/2008/layout/VerticalCurvedList"/>
    <dgm:cxn modelId="{4CF5D402-F02B-4B64-890D-594B3006A621}" type="presParOf" srcId="{1316DF72-B9E9-4BF2-8939-A7F7D9F7E9C9}" destId="{F9E4032A-74D5-4864-A613-A29920F168D7}" srcOrd="4" destOrd="0" presId="urn:microsoft.com/office/officeart/2008/layout/VerticalCurvedList"/>
    <dgm:cxn modelId="{C9831108-1933-46BC-9E3D-4ED338775267}" type="presParOf" srcId="{F9E4032A-74D5-4864-A613-A29920F168D7}" destId="{7C7BECDF-7CD7-428B-9E66-EAE7F83789C9}" srcOrd="0" destOrd="0" presId="urn:microsoft.com/office/officeart/2008/layout/VerticalCurvedList"/>
    <dgm:cxn modelId="{E17879FA-363A-4558-A261-668F1631FDB6}" type="presParOf" srcId="{1316DF72-B9E9-4BF2-8939-A7F7D9F7E9C9}" destId="{1F101CCA-BF30-4D19-B49B-9CCA2AAD8CC5}" srcOrd="5" destOrd="0" presId="urn:microsoft.com/office/officeart/2008/layout/VerticalCurvedList"/>
    <dgm:cxn modelId="{FC290868-0922-49E0-AFEB-A3F813110254}" type="presParOf" srcId="{1316DF72-B9E9-4BF2-8939-A7F7D9F7E9C9}" destId="{20038936-1251-413B-A24C-1B5A99CE207C}" srcOrd="6" destOrd="0" presId="urn:microsoft.com/office/officeart/2008/layout/VerticalCurvedList"/>
    <dgm:cxn modelId="{8A1444BA-39A8-464C-ABCD-7916DA383B54}" type="presParOf" srcId="{20038936-1251-413B-A24C-1B5A99CE207C}" destId="{B20F1A22-8474-41B0-BD64-352A3F4617D8}" srcOrd="0" destOrd="0" presId="urn:microsoft.com/office/officeart/2008/layout/VerticalCurvedList"/>
    <dgm:cxn modelId="{ABA1187E-C628-48D8-A0DD-BCF60F76625B}" type="presParOf" srcId="{1316DF72-B9E9-4BF2-8939-A7F7D9F7E9C9}" destId="{67938357-2178-4FCA-90EE-BC5AC71F5E7E}" srcOrd="7" destOrd="0" presId="urn:microsoft.com/office/officeart/2008/layout/VerticalCurvedList"/>
    <dgm:cxn modelId="{9D159D24-530D-46C0-87F5-EB6B039EA846}" type="presParOf" srcId="{1316DF72-B9E9-4BF2-8939-A7F7D9F7E9C9}" destId="{5853A7DF-9C45-4241-843E-EA10D5551DA2}" srcOrd="8" destOrd="0" presId="urn:microsoft.com/office/officeart/2008/layout/VerticalCurvedList"/>
    <dgm:cxn modelId="{2BAACD12-5A78-4806-BEDA-6D043586E425}" type="presParOf" srcId="{5853A7DF-9C45-4241-843E-EA10D5551DA2}" destId="{D4E0DD81-5048-49DE-94B0-B6B62A34993A}" srcOrd="0" destOrd="0" presId="urn:microsoft.com/office/officeart/2008/layout/VerticalCurvedLis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EAAF37F-BBD9-48C7-A4CB-4B6A53AEBB8E}" type="doc">
      <dgm:prSet loTypeId="urn:microsoft.com/office/officeart/2005/8/layout/venn1" loCatId="relationship" qsTypeId="urn:microsoft.com/office/officeart/2005/8/quickstyle/3d1" qsCatId="3D" csTypeId="urn:microsoft.com/office/officeart/2005/8/colors/accent1_2" csCatId="accent1" phldr="1"/>
      <dgm:spPr/>
    </dgm:pt>
    <dgm:pt modelId="{B74D3B19-7E19-4879-AE38-4296CB56C7B2}">
      <dgm:prSet phldrT="[Текст]" custT="1"/>
      <dgm:spPr>
        <a:solidFill>
          <a:srgbClr val="3399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ru-RU" sz="2400" b="1" i="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Повышение финансовой грамотности населения</a:t>
          </a:r>
        </a:p>
      </dgm:t>
    </dgm:pt>
    <dgm:pt modelId="{870BC16C-55B6-4834-82F8-F126A8C38622}" type="parTrans" cxnId="{C0136908-4B43-404D-A94E-5A964137A419}">
      <dgm:prSet/>
      <dgm:spPr/>
      <dgm:t>
        <a:bodyPr/>
        <a:lstStyle/>
        <a:p>
          <a:endParaRPr lang="ru-RU"/>
        </a:p>
      </dgm:t>
    </dgm:pt>
    <dgm:pt modelId="{6FBEFDFC-6C3C-44F5-8AAF-B73C8F159840}" type="sibTrans" cxnId="{C0136908-4B43-404D-A94E-5A964137A419}">
      <dgm:prSet/>
      <dgm:spPr/>
      <dgm:t>
        <a:bodyPr/>
        <a:lstStyle/>
        <a:p>
          <a:endParaRPr lang="ru-RU"/>
        </a:p>
      </dgm:t>
    </dgm:pt>
    <dgm:pt modelId="{7F98E0F4-39AD-4219-8FCF-C9B36E26BA8D}">
      <dgm:prSet phldrT="[Текст]" custT="1"/>
      <dgm:spPr>
        <a:solidFill>
          <a:srgbClr val="FF99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ru-RU" sz="2000" b="1" dirty="0">
              <a:solidFill>
                <a:schemeClr val="bg1">
                  <a:lumMod val="75000"/>
                </a:schemeClr>
              </a:solidFill>
              <a:effectLst/>
              <a:latin typeface="Times New Roman" panose="02020603050405020304" pitchFamily="18" charset="0"/>
              <a:cs typeface="Times New Roman" panose="02020603050405020304" pitchFamily="18" charset="0"/>
            </a:rPr>
            <a:t>Взаимодействие власти и гражданина, общественный контроль </a:t>
          </a:r>
        </a:p>
      </dgm:t>
    </dgm:pt>
    <dgm:pt modelId="{3B30B022-7D39-4895-B3A2-9D05A8641D98}" type="parTrans" cxnId="{22757AF8-A190-4179-8C91-90517B30B50E}">
      <dgm:prSet/>
      <dgm:spPr/>
      <dgm:t>
        <a:bodyPr/>
        <a:lstStyle/>
        <a:p>
          <a:endParaRPr lang="ru-RU"/>
        </a:p>
      </dgm:t>
    </dgm:pt>
    <dgm:pt modelId="{924535EE-73F4-4B05-9048-F26B4675F9DA}" type="sibTrans" cxnId="{22757AF8-A190-4179-8C91-90517B30B50E}">
      <dgm:prSet/>
      <dgm:spPr/>
      <dgm:t>
        <a:bodyPr/>
        <a:lstStyle/>
        <a:p>
          <a:endParaRPr lang="ru-RU"/>
        </a:p>
      </dgm:t>
    </dgm:pt>
    <dgm:pt modelId="{CDD68EF4-0303-4B9D-A06B-91693B56182B}">
      <dgm:prSet phldrT="[Текст]" custT="1"/>
      <dgm:spPr>
        <a:solidFill>
          <a:srgbClr val="9999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ru-RU" sz="2400" b="1" dirty="0">
              <a:solidFill>
                <a:srgbClr val="66FF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Раскрытие информации о бюджете района</a:t>
          </a:r>
        </a:p>
      </dgm:t>
    </dgm:pt>
    <dgm:pt modelId="{B8617D0D-501B-475F-8C49-77C61B2F533F}" type="parTrans" cxnId="{3076B2D3-73E4-45E6-BA06-370385A6E889}">
      <dgm:prSet/>
      <dgm:spPr/>
      <dgm:t>
        <a:bodyPr/>
        <a:lstStyle/>
        <a:p>
          <a:endParaRPr lang="ru-RU"/>
        </a:p>
      </dgm:t>
    </dgm:pt>
    <dgm:pt modelId="{583D7866-AFC7-457D-8BCE-CF224A4A8AA7}" type="sibTrans" cxnId="{3076B2D3-73E4-45E6-BA06-370385A6E889}">
      <dgm:prSet/>
      <dgm:spPr/>
      <dgm:t>
        <a:bodyPr/>
        <a:lstStyle/>
        <a:p>
          <a:endParaRPr lang="ru-RU"/>
        </a:p>
      </dgm:t>
    </dgm:pt>
    <dgm:pt modelId="{9F7CA944-3903-4712-B5FC-463611FBCC78}" type="pres">
      <dgm:prSet presAssocID="{4EAAF37F-BBD9-48C7-A4CB-4B6A53AEBB8E}" presName="compositeShape" presStyleCnt="0">
        <dgm:presLayoutVars>
          <dgm:chMax val="7"/>
          <dgm:dir/>
          <dgm:resizeHandles val="exact"/>
        </dgm:presLayoutVars>
      </dgm:prSet>
      <dgm:spPr/>
    </dgm:pt>
    <dgm:pt modelId="{386ED5F0-2E4B-4E64-A431-EB3C33F7B1AB}" type="pres">
      <dgm:prSet presAssocID="{B74D3B19-7E19-4879-AE38-4296CB56C7B2}" presName="circ1" presStyleLbl="vennNode1" presStyleIdx="0" presStyleCnt="3" custLinFactNeighborX="-651" custLinFactNeighborY="0"/>
      <dgm:spPr/>
      <dgm:t>
        <a:bodyPr/>
        <a:lstStyle/>
        <a:p>
          <a:endParaRPr lang="ru-RU"/>
        </a:p>
      </dgm:t>
    </dgm:pt>
    <dgm:pt modelId="{39350375-1839-4549-936D-07056E1CB876}" type="pres">
      <dgm:prSet presAssocID="{B74D3B19-7E19-4879-AE38-4296CB56C7B2}" presName="circ1Tx" presStyleLbl="revTx" presStyleIdx="0" presStyleCnt="0">
        <dgm:presLayoutVars>
          <dgm:chMax val="0"/>
          <dgm:chPref val="0"/>
          <dgm:bulletEnabled val="1"/>
        </dgm:presLayoutVars>
      </dgm:prSet>
      <dgm:spPr/>
      <dgm:t>
        <a:bodyPr/>
        <a:lstStyle/>
        <a:p>
          <a:endParaRPr lang="ru-RU"/>
        </a:p>
      </dgm:t>
    </dgm:pt>
    <dgm:pt modelId="{47E61944-4009-47F1-ACA1-8EE2632EA21A}" type="pres">
      <dgm:prSet presAssocID="{7F98E0F4-39AD-4219-8FCF-C9B36E26BA8D}" presName="circ2" presStyleLbl="vennNode1" presStyleIdx="1" presStyleCnt="3"/>
      <dgm:spPr/>
      <dgm:t>
        <a:bodyPr/>
        <a:lstStyle/>
        <a:p>
          <a:endParaRPr lang="ru-RU"/>
        </a:p>
      </dgm:t>
    </dgm:pt>
    <dgm:pt modelId="{F674A233-7387-422E-90EB-9643053E095D}" type="pres">
      <dgm:prSet presAssocID="{7F98E0F4-39AD-4219-8FCF-C9B36E26BA8D}" presName="circ2Tx" presStyleLbl="revTx" presStyleIdx="0" presStyleCnt="0">
        <dgm:presLayoutVars>
          <dgm:chMax val="0"/>
          <dgm:chPref val="0"/>
          <dgm:bulletEnabled val="1"/>
        </dgm:presLayoutVars>
      </dgm:prSet>
      <dgm:spPr/>
      <dgm:t>
        <a:bodyPr/>
        <a:lstStyle/>
        <a:p>
          <a:endParaRPr lang="ru-RU"/>
        </a:p>
      </dgm:t>
    </dgm:pt>
    <dgm:pt modelId="{3AE309A4-9D51-42BA-A4C3-98689B8DDE97}" type="pres">
      <dgm:prSet presAssocID="{CDD68EF4-0303-4B9D-A06B-91693B56182B}" presName="circ3" presStyleLbl="vennNode1" presStyleIdx="2" presStyleCnt="3"/>
      <dgm:spPr/>
      <dgm:t>
        <a:bodyPr/>
        <a:lstStyle/>
        <a:p>
          <a:endParaRPr lang="ru-RU"/>
        </a:p>
      </dgm:t>
    </dgm:pt>
    <dgm:pt modelId="{9ACAA429-361C-4FC9-ABE1-3F2608DC9121}" type="pres">
      <dgm:prSet presAssocID="{CDD68EF4-0303-4B9D-A06B-91693B56182B}" presName="circ3Tx" presStyleLbl="revTx" presStyleIdx="0" presStyleCnt="0">
        <dgm:presLayoutVars>
          <dgm:chMax val="0"/>
          <dgm:chPref val="0"/>
          <dgm:bulletEnabled val="1"/>
        </dgm:presLayoutVars>
      </dgm:prSet>
      <dgm:spPr/>
      <dgm:t>
        <a:bodyPr/>
        <a:lstStyle/>
        <a:p>
          <a:endParaRPr lang="ru-RU"/>
        </a:p>
      </dgm:t>
    </dgm:pt>
  </dgm:ptLst>
  <dgm:cxnLst>
    <dgm:cxn modelId="{FC4C61C5-BDA7-41F4-816D-0B6A3D3081E6}" type="presOf" srcId="{7F98E0F4-39AD-4219-8FCF-C9B36E26BA8D}" destId="{F674A233-7387-422E-90EB-9643053E095D}" srcOrd="1" destOrd="0" presId="urn:microsoft.com/office/officeart/2005/8/layout/venn1"/>
    <dgm:cxn modelId="{C0136908-4B43-404D-A94E-5A964137A419}" srcId="{4EAAF37F-BBD9-48C7-A4CB-4B6A53AEBB8E}" destId="{B74D3B19-7E19-4879-AE38-4296CB56C7B2}" srcOrd="0" destOrd="0" parTransId="{870BC16C-55B6-4834-82F8-F126A8C38622}" sibTransId="{6FBEFDFC-6C3C-44F5-8AAF-B73C8F159840}"/>
    <dgm:cxn modelId="{1830F29E-F2B9-4FFD-8257-094ABDEE2DAF}" type="presOf" srcId="{4EAAF37F-BBD9-48C7-A4CB-4B6A53AEBB8E}" destId="{9F7CA944-3903-4712-B5FC-463611FBCC78}" srcOrd="0" destOrd="0" presId="urn:microsoft.com/office/officeart/2005/8/layout/venn1"/>
    <dgm:cxn modelId="{4F8B8BF5-FF13-452D-A5A8-FE4671F498F9}" type="presOf" srcId="{7F98E0F4-39AD-4219-8FCF-C9B36E26BA8D}" destId="{47E61944-4009-47F1-ACA1-8EE2632EA21A}" srcOrd="0" destOrd="0" presId="urn:microsoft.com/office/officeart/2005/8/layout/venn1"/>
    <dgm:cxn modelId="{7C4191B8-8875-487D-9B11-98667E87783A}" type="presOf" srcId="{B74D3B19-7E19-4879-AE38-4296CB56C7B2}" destId="{39350375-1839-4549-936D-07056E1CB876}" srcOrd="1" destOrd="0" presId="urn:microsoft.com/office/officeart/2005/8/layout/venn1"/>
    <dgm:cxn modelId="{E38C55A1-2D7A-41DC-90BD-34E3379CBFD2}" type="presOf" srcId="{CDD68EF4-0303-4B9D-A06B-91693B56182B}" destId="{3AE309A4-9D51-42BA-A4C3-98689B8DDE97}" srcOrd="0" destOrd="0" presId="urn:microsoft.com/office/officeart/2005/8/layout/venn1"/>
    <dgm:cxn modelId="{22757AF8-A190-4179-8C91-90517B30B50E}" srcId="{4EAAF37F-BBD9-48C7-A4CB-4B6A53AEBB8E}" destId="{7F98E0F4-39AD-4219-8FCF-C9B36E26BA8D}" srcOrd="1" destOrd="0" parTransId="{3B30B022-7D39-4895-B3A2-9D05A8641D98}" sibTransId="{924535EE-73F4-4B05-9048-F26B4675F9DA}"/>
    <dgm:cxn modelId="{3076B2D3-73E4-45E6-BA06-370385A6E889}" srcId="{4EAAF37F-BBD9-48C7-A4CB-4B6A53AEBB8E}" destId="{CDD68EF4-0303-4B9D-A06B-91693B56182B}" srcOrd="2" destOrd="0" parTransId="{B8617D0D-501B-475F-8C49-77C61B2F533F}" sibTransId="{583D7866-AFC7-457D-8BCE-CF224A4A8AA7}"/>
    <dgm:cxn modelId="{0E25A419-6B9E-4EFA-B640-38333D7885F9}" type="presOf" srcId="{B74D3B19-7E19-4879-AE38-4296CB56C7B2}" destId="{386ED5F0-2E4B-4E64-A431-EB3C33F7B1AB}" srcOrd="0" destOrd="0" presId="urn:microsoft.com/office/officeart/2005/8/layout/venn1"/>
    <dgm:cxn modelId="{24E74187-D588-47BE-A928-55CF1C28FF2E}" type="presOf" srcId="{CDD68EF4-0303-4B9D-A06B-91693B56182B}" destId="{9ACAA429-361C-4FC9-ABE1-3F2608DC9121}" srcOrd="1" destOrd="0" presId="urn:microsoft.com/office/officeart/2005/8/layout/venn1"/>
    <dgm:cxn modelId="{97C23B6B-9FBC-4222-BE4C-CDCC30DE3BC0}" type="presParOf" srcId="{9F7CA944-3903-4712-B5FC-463611FBCC78}" destId="{386ED5F0-2E4B-4E64-A431-EB3C33F7B1AB}" srcOrd="0" destOrd="0" presId="urn:microsoft.com/office/officeart/2005/8/layout/venn1"/>
    <dgm:cxn modelId="{03CDF786-73D2-40BD-BAAC-2C44EBA35638}" type="presParOf" srcId="{9F7CA944-3903-4712-B5FC-463611FBCC78}" destId="{39350375-1839-4549-936D-07056E1CB876}" srcOrd="1" destOrd="0" presId="urn:microsoft.com/office/officeart/2005/8/layout/venn1"/>
    <dgm:cxn modelId="{5D04BD85-4755-48AB-A9CC-97A00D52B9D6}" type="presParOf" srcId="{9F7CA944-3903-4712-B5FC-463611FBCC78}" destId="{47E61944-4009-47F1-ACA1-8EE2632EA21A}" srcOrd="2" destOrd="0" presId="urn:microsoft.com/office/officeart/2005/8/layout/venn1"/>
    <dgm:cxn modelId="{868D6DB1-EB29-4E43-BF1E-F0BECBEF7282}" type="presParOf" srcId="{9F7CA944-3903-4712-B5FC-463611FBCC78}" destId="{F674A233-7387-422E-90EB-9643053E095D}" srcOrd="3" destOrd="0" presId="urn:microsoft.com/office/officeart/2005/8/layout/venn1"/>
    <dgm:cxn modelId="{F41F895F-9C69-44BB-B218-110FACFD7362}" type="presParOf" srcId="{9F7CA944-3903-4712-B5FC-463611FBCC78}" destId="{3AE309A4-9D51-42BA-A4C3-98689B8DDE97}" srcOrd="4" destOrd="0" presId="urn:microsoft.com/office/officeart/2005/8/layout/venn1"/>
    <dgm:cxn modelId="{249E31BE-39F3-4FA4-8891-9EE617C82B8A}" type="presParOf" srcId="{9F7CA944-3903-4712-B5FC-463611FBCC78}" destId="{9ACAA429-361C-4FC9-ABE1-3F2608DC9121}"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C35793-B74C-4E01-9965-E974E1CCF73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ru-RU"/>
        </a:p>
      </dgm:t>
    </dgm:pt>
    <dgm:pt modelId="{F112AE0D-DFDA-45F8-8965-8763BDF8F516}">
      <dgm:prSet phldrT="[Текст]" custT="1"/>
      <dgm:spPr>
        <a:xfrm>
          <a:off x="471645" y="343483"/>
          <a:ext cx="8068363" cy="634623"/>
        </a:xfrm>
        <a:noFill/>
        <a:ln w="38475" cap="flat" cmpd="sng" algn="ctr">
          <a:solidFill>
            <a:srgbClr val="00FF00"/>
          </a:solidFill>
          <a:prstDash val="solid"/>
        </a:ln>
        <a:effectLst/>
      </dgm:spPr>
      <dgm:t>
        <a:bodyPr/>
        <a:lstStyle/>
        <a:p>
          <a:r>
            <a:rPr lang="ru-RU" sz="1100" b="1" dirty="0">
              <a:solidFill>
                <a:schemeClr val="accent2">
                  <a:lumMod val="25000"/>
                </a:schemeClr>
              </a:solidFill>
              <a:latin typeface="Constantia"/>
              <a:ea typeface="+mn-ea"/>
              <a:cs typeface="+mn-cs"/>
            </a:rPr>
            <a:t>Концентрация финансовых ресурсов на приоритетных направлениях расходования бюджетных средств, определенных муниципальными программами района, прежде всего обеспечивающих решение поставленных в указе </a:t>
          </a:r>
          <a:r>
            <a:rPr lang="ru-RU" sz="1050" b="1" dirty="0">
              <a:solidFill>
                <a:schemeClr val="accent2">
                  <a:lumMod val="25000"/>
                </a:schemeClr>
              </a:solidFill>
              <a:latin typeface="Constantia"/>
              <a:ea typeface="+mn-ea"/>
              <a:cs typeface="+mn-cs"/>
            </a:rPr>
            <a:t>Президента</a:t>
          </a:r>
          <a:r>
            <a:rPr lang="ru-RU" sz="1100" b="1" dirty="0">
              <a:solidFill>
                <a:schemeClr val="accent2">
                  <a:lumMod val="25000"/>
                </a:schemeClr>
              </a:solidFill>
              <a:latin typeface="Constantia"/>
              <a:ea typeface="+mn-ea"/>
              <a:cs typeface="+mn-cs"/>
            </a:rPr>
            <a:t> Российской Федерации от 07.05.2018 № 204 «О национальных целях и стратегических задачах развития Российской Федерации на период до 2024 года» задач</a:t>
          </a:r>
        </a:p>
      </dgm:t>
    </dgm:pt>
    <dgm:pt modelId="{18E4E6CF-F766-43CC-910D-1BF77DDE28EC}" type="parTrans" cxnId="{83FC86F4-1C65-4CE0-831D-A81CB18DB502}">
      <dgm:prSet/>
      <dgm:spPr/>
      <dgm:t>
        <a:bodyPr/>
        <a:lstStyle/>
        <a:p>
          <a:endParaRPr lang="ru-RU"/>
        </a:p>
      </dgm:t>
    </dgm:pt>
    <dgm:pt modelId="{94442B9C-4764-465E-96E7-2FAB32E307B9}" type="sibTrans" cxnId="{83FC86F4-1C65-4CE0-831D-A81CB18DB502}">
      <dgm:prSet/>
      <dgm:spPr>
        <a:xfrm>
          <a:off x="-6816013" y="-1042208"/>
          <a:ext cx="8112372" cy="8112372"/>
        </a:xfrm>
        <a:noFill/>
        <a:ln w="38475" cap="flat" cmpd="sng" algn="ctr">
          <a:solidFill>
            <a:srgbClr val="3891A7">
              <a:shade val="60000"/>
              <a:hueOff val="0"/>
              <a:satOff val="0"/>
              <a:lumOff val="0"/>
              <a:alphaOff val="0"/>
            </a:srgbClr>
          </a:solidFill>
          <a:prstDash val="solid"/>
        </a:ln>
        <a:effectLst/>
      </dgm:spPr>
      <dgm:t>
        <a:bodyPr/>
        <a:lstStyle/>
        <a:p>
          <a:endParaRPr lang="ru-RU"/>
        </a:p>
      </dgm:t>
    </dgm:pt>
    <dgm:pt modelId="{792FAA3F-5D92-43EE-A085-2A3A949961B3}">
      <dgm:prSet phldrT="[Текст]" custT="1"/>
      <dgm:spPr>
        <a:xfrm>
          <a:off x="1004558" y="1269246"/>
          <a:ext cx="7546342" cy="634623"/>
        </a:xfrm>
        <a:noFill/>
        <a:ln w="38475" cap="flat" cmpd="sng" algn="ctr">
          <a:solidFill>
            <a:srgbClr val="CC99FF"/>
          </a:solidFill>
          <a:prstDash val="solid"/>
        </a:ln>
        <a:effectLst/>
      </dgm:spPr>
      <dgm:t>
        <a:bodyPr/>
        <a:lstStyle/>
        <a:p>
          <a:r>
            <a:rPr lang="ru-RU" sz="1200" b="1" dirty="0">
              <a:solidFill>
                <a:schemeClr val="accent2">
                  <a:lumMod val="25000"/>
                </a:schemeClr>
              </a:solidFill>
              <a:latin typeface="Constantia"/>
              <a:ea typeface="+mn-ea"/>
              <a:cs typeface="+mn-cs"/>
            </a:rPr>
            <a:t>Совершенствование финансовых механизмов оказания муниципальных услуг (выполнения работ) бюджетными учреждениями</a:t>
          </a:r>
        </a:p>
      </dgm:t>
    </dgm:pt>
    <dgm:pt modelId="{B004D6BD-AE92-414D-AC29-125453214639}" type="parTrans" cxnId="{9FE8698E-7F94-4F06-ACBD-D23DCA17FAB3}">
      <dgm:prSet/>
      <dgm:spPr/>
      <dgm:t>
        <a:bodyPr/>
        <a:lstStyle/>
        <a:p>
          <a:endParaRPr lang="ru-RU"/>
        </a:p>
      </dgm:t>
    </dgm:pt>
    <dgm:pt modelId="{8416ED6D-1E15-4743-A2D3-6B52F88BBDD1}" type="sibTrans" cxnId="{9FE8698E-7F94-4F06-ACBD-D23DCA17FAB3}">
      <dgm:prSet/>
      <dgm:spPr/>
      <dgm:t>
        <a:bodyPr/>
        <a:lstStyle/>
        <a:p>
          <a:endParaRPr lang="ru-RU"/>
        </a:p>
      </dgm:t>
    </dgm:pt>
    <dgm:pt modelId="{39CA2D37-CCA1-4DAD-A1FC-82ECBA15CC42}">
      <dgm:prSet phldrT="[Текст]" custT="1"/>
      <dgm:spPr>
        <a:xfrm>
          <a:off x="1243265" y="3172272"/>
          <a:ext cx="7307635" cy="634623"/>
        </a:xfrm>
        <a:noFill/>
        <a:ln w="38475" cap="flat" cmpd="sng" algn="ctr">
          <a:solidFill>
            <a:srgbClr val="D60093"/>
          </a:solidFill>
          <a:prstDash val="solid"/>
        </a:ln>
        <a:effectLst/>
      </dgm:spPr>
      <dgm:t>
        <a:bodyPr/>
        <a:lstStyle/>
        <a:p>
          <a:r>
            <a:rPr lang="ru-RU" sz="1100" b="1" dirty="0">
              <a:solidFill>
                <a:schemeClr val="accent2">
                  <a:lumMod val="25000"/>
                </a:schemeClr>
              </a:solidFill>
              <a:latin typeface="Constantia"/>
              <a:ea typeface="+mn-ea"/>
              <a:cs typeface="+mn-cs"/>
            </a:rPr>
            <a:t>Достижение целевых показателей, утвержденных муниципальными программами района, планами мероприятий («дорожными картами») по развитию соответствующих отраслей, в том числе по поэтапному повышению заработной платы отдельных категорий работников учреждений бюджетной сферы</a:t>
          </a:r>
          <a:endParaRPr lang="ru-RU" sz="1100" b="1" dirty="0">
            <a:solidFill>
              <a:schemeClr val="accent2">
                <a:lumMod val="25000"/>
              </a:schemeClr>
            </a:solidFill>
            <a:latin typeface="Constantia"/>
            <a:ea typeface="+mn-ea"/>
            <a:cs typeface="Times New Roman" panose="02020603050405020304" pitchFamily="18" charset="0"/>
          </a:endParaRPr>
        </a:p>
      </dgm:t>
    </dgm:pt>
    <dgm:pt modelId="{C9B9E845-C295-4768-8CA7-04D9EA33F5B2}" type="parTrans" cxnId="{4B8B004D-F1B5-4AC7-B0B8-A31BCF3A569C}">
      <dgm:prSet/>
      <dgm:spPr/>
      <dgm:t>
        <a:bodyPr/>
        <a:lstStyle/>
        <a:p>
          <a:endParaRPr lang="ru-RU"/>
        </a:p>
      </dgm:t>
    </dgm:pt>
    <dgm:pt modelId="{1475A947-CB75-4547-AC91-F8A830FD4418}" type="sibTrans" cxnId="{4B8B004D-F1B5-4AC7-B0B8-A31BCF3A569C}">
      <dgm:prSet/>
      <dgm:spPr/>
      <dgm:t>
        <a:bodyPr/>
        <a:lstStyle/>
        <a:p>
          <a:endParaRPr lang="ru-RU"/>
        </a:p>
      </dgm:t>
    </dgm:pt>
    <dgm:pt modelId="{827867CE-0643-4753-9C1B-86EAFB8F5B77}">
      <dgm:prSet phldrT="[Текст]" custT="1"/>
      <dgm:spPr>
        <a:xfrm>
          <a:off x="1004558" y="4124086"/>
          <a:ext cx="7546342" cy="634623"/>
        </a:xfrm>
        <a:noFill/>
        <a:ln w="38475" cap="flat" cmpd="sng" algn="ctr">
          <a:solidFill>
            <a:srgbClr val="FFFF00"/>
          </a:solidFill>
          <a:prstDash val="solid"/>
        </a:ln>
        <a:effectLst/>
      </dgm:spPr>
      <dgm:t>
        <a:bodyPr/>
        <a:lstStyle/>
        <a:p>
          <a:r>
            <a:rPr lang="ru-RU" sz="1200" b="1" dirty="0">
              <a:solidFill>
                <a:schemeClr val="accent2">
                  <a:lumMod val="25000"/>
                </a:schemeClr>
              </a:solidFill>
              <a:latin typeface="Constantia"/>
              <a:ea typeface="+mn-ea"/>
              <a:cs typeface="+mn-cs"/>
            </a:rPr>
            <a:t>Повышение эффективности процедур проведения муниципальных закупок</a:t>
          </a:r>
          <a:endParaRPr lang="ru-RU" sz="1200" b="1" dirty="0">
            <a:solidFill>
              <a:schemeClr val="accent2">
                <a:lumMod val="25000"/>
              </a:schemeClr>
            </a:solidFill>
            <a:latin typeface="Constantia"/>
            <a:ea typeface="+mn-ea"/>
            <a:cs typeface="Times New Roman" panose="02020603050405020304" pitchFamily="18" charset="0"/>
          </a:endParaRPr>
        </a:p>
      </dgm:t>
    </dgm:pt>
    <dgm:pt modelId="{FC93A9D8-4D0F-4E45-A01B-180ED4DD7161}" type="parTrans" cxnId="{27095BE5-D091-43EE-AE9F-C91D7850508B}">
      <dgm:prSet/>
      <dgm:spPr/>
      <dgm:t>
        <a:bodyPr/>
        <a:lstStyle/>
        <a:p>
          <a:endParaRPr lang="ru-RU"/>
        </a:p>
      </dgm:t>
    </dgm:pt>
    <dgm:pt modelId="{42818147-4962-4185-A9C4-4B4A33DCECAA}" type="sibTrans" cxnId="{27095BE5-D091-43EE-AE9F-C91D7850508B}">
      <dgm:prSet/>
      <dgm:spPr/>
      <dgm:t>
        <a:bodyPr/>
        <a:lstStyle/>
        <a:p>
          <a:endParaRPr lang="ru-RU"/>
        </a:p>
      </dgm:t>
    </dgm:pt>
    <dgm:pt modelId="{8CB9303C-CA89-48A3-8CE8-1DA5EEA15B10}">
      <dgm:prSet phldrT="[Текст]" custT="1"/>
      <dgm:spPr>
        <a:xfrm>
          <a:off x="1243265" y="2221060"/>
          <a:ext cx="7307635" cy="634623"/>
        </a:xfrm>
        <a:noFill/>
        <a:ln w="38475" cap="flat" cmpd="sng" algn="ctr">
          <a:solidFill>
            <a:srgbClr val="33CCFF"/>
          </a:solidFill>
          <a:prstDash val="solid"/>
        </a:ln>
        <a:effectLst/>
      </dgm:spPr>
      <dgm:t>
        <a:bodyPr/>
        <a:lstStyle/>
        <a:p>
          <a:r>
            <a:rPr lang="ru-RU" sz="1200" b="1" dirty="0">
              <a:solidFill>
                <a:schemeClr val="accent2">
                  <a:lumMod val="25000"/>
                </a:schemeClr>
              </a:solidFill>
              <a:latin typeface="Constantia"/>
              <a:ea typeface="+mn-ea"/>
              <a:cs typeface="+mn-cs"/>
            </a:rPr>
            <a:t>Равный доступ населения к социальным услугам в сфере образования, культуры и спорта, повышение качества предоставляемых услуг</a:t>
          </a:r>
        </a:p>
      </dgm:t>
    </dgm:pt>
    <dgm:pt modelId="{32344B0B-92A5-415E-9027-CA2058D369F8}" type="sibTrans" cxnId="{EC5284EE-2A5C-4345-B5A8-7DD9F0CC9065}">
      <dgm:prSet/>
      <dgm:spPr/>
      <dgm:t>
        <a:bodyPr/>
        <a:lstStyle/>
        <a:p>
          <a:endParaRPr lang="ru-RU"/>
        </a:p>
      </dgm:t>
    </dgm:pt>
    <dgm:pt modelId="{3BBBFCA8-9979-42AB-9836-FB1C2978E7F3}" type="parTrans" cxnId="{EC5284EE-2A5C-4345-B5A8-7DD9F0CC9065}">
      <dgm:prSet/>
      <dgm:spPr/>
      <dgm:t>
        <a:bodyPr/>
        <a:lstStyle/>
        <a:p>
          <a:endParaRPr lang="ru-RU"/>
        </a:p>
      </dgm:t>
    </dgm:pt>
    <dgm:pt modelId="{C534D9FC-96FC-449C-BF14-E30CEEEF6FD1}">
      <dgm:prSet phldrT="[Текст]" custT="1"/>
      <dgm:spPr>
        <a:xfrm>
          <a:off x="482537" y="5075900"/>
          <a:ext cx="8068363" cy="634623"/>
        </a:xfrm>
        <a:noFill/>
        <a:ln w="38475" cap="flat" cmpd="sng" algn="ctr">
          <a:solidFill>
            <a:srgbClr val="C00000"/>
          </a:solidFill>
          <a:prstDash val="solid"/>
        </a:ln>
        <a:effectLst/>
      </dgm:spPr>
      <dgm:t>
        <a:bodyPr/>
        <a:lstStyle/>
        <a:p>
          <a:r>
            <a:rPr lang="ru-RU" sz="1200" b="1" dirty="0">
              <a:solidFill>
                <a:srgbClr val="F8F8F8"/>
              </a:solidFill>
              <a:latin typeface="Constantia"/>
              <a:ea typeface="+mn-ea"/>
              <a:cs typeface="Times New Roman" panose="02020603050405020304" pitchFamily="18" charset="0"/>
            </a:rPr>
            <a:t>Совершенствование процедур предварительного и последующего контроля, в том числе уточнение порядка и содержания мер принуждения за нарушения в финансово-бюджетной сфере</a:t>
          </a:r>
        </a:p>
      </dgm:t>
    </dgm:pt>
    <dgm:pt modelId="{816270FC-31EA-4DAA-8B1E-EA6C8C9DD82E}" type="parTrans" cxnId="{B10445DF-23B2-4DCF-B3CD-7F456B3F9D73}">
      <dgm:prSet/>
      <dgm:spPr/>
      <dgm:t>
        <a:bodyPr/>
        <a:lstStyle/>
        <a:p>
          <a:endParaRPr lang="ru-RU"/>
        </a:p>
      </dgm:t>
    </dgm:pt>
    <dgm:pt modelId="{F5A19A3F-3F8E-4442-A727-F8D4832CF3CF}" type="sibTrans" cxnId="{B10445DF-23B2-4DCF-B3CD-7F456B3F9D73}">
      <dgm:prSet/>
      <dgm:spPr/>
      <dgm:t>
        <a:bodyPr/>
        <a:lstStyle/>
        <a:p>
          <a:endParaRPr lang="ru-RU"/>
        </a:p>
      </dgm:t>
    </dgm:pt>
    <dgm:pt modelId="{A76B1430-73BF-4B99-B84A-6C8DF7763659}" type="pres">
      <dgm:prSet presAssocID="{82C35793-B74C-4E01-9965-E974E1CCF73B}" presName="Name0" presStyleCnt="0">
        <dgm:presLayoutVars>
          <dgm:chMax val="7"/>
          <dgm:chPref val="7"/>
          <dgm:dir/>
        </dgm:presLayoutVars>
      </dgm:prSet>
      <dgm:spPr/>
      <dgm:t>
        <a:bodyPr/>
        <a:lstStyle/>
        <a:p>
          <a:endParaRPr lang="ru-RU"/>
        </a:p>
      </dgm:t>
    </dgm:pt>
    <dgm:pt modelId="{1316DF72-B9E9-4BF2-8939-A7F7D9F7E9C9}" type="pres">
      <dgm:prSet presAssocID="{82C35793-B74C-4E01-9965-E974E1CCF73B}" presName="Name1" presStyleCnt="0"/>
      <dgm:spPr/>
    </dgm:pt>
    <dgm:pt modelId="{85DC2DA3-B65B-4DE5-9957-90E44A52EB44}" type="pres">
      <dgm:prSet presAssocID="{82C35793-B74C-4E01-9965-E974E1CCF73B}" presName="cycle" presStyleCnt="0"/>
      <dgm:spPr/>
    </dgm:pt>
    <dgm:pt modelId="{61309BD4-243F-4BAA-A7E6-10BD36F9FF53}" type="pres">
      <dgm:prSet presAssocID="{82C35793-B74C-4E01-9965-E974E1CCF73B}" presName="srcNode" presStyleLbl="node1" presStyleIdx="0" presStyleCnt="6"/>
      <dgm:spPr/>
    </dgm:pt>
    <dgm:pt modelId="{A094DD63-09B2-4AC0-95E1-E9A5FEF7F8E7}" type="pres">
      <dgm:prSet presAssocID="{82C35793-B74C-4E01-9965-E974E1CCF73B}" presName="conn" presStyleLbl="parChTrans1D2" presStyleIdx="0" presStyleCnt="1"/>
      <dgm:spPr>
        <a:prstGeom prst="blockArc">
          <a:avLst>
            <a:gd name="adj1" fmla="val 18900000"/>
            <a:gd name="adj2" fmla="val 2700000"/>
            <a:gd name="adj3" fmla="val 266"/>
          </a:avLst>
        </a:prstGeom>
      </dgm:spPr>
      <dgm:t>
        <a:bodyPr/>
        <a:lstStyle/>
        <a:p>
          <a:endParaRPr lang="ru-RU"/>
        </a:p>
      </dgm:t>
    </dgm:pt>
    <dgm:pt modelId="{75603935-21AF-4399-BDB4-EF5EC7E3A88A}" type="pres">
      <dgm:prSet presAssocID="{82C35793-B74C-4E01-9965-E974E1CCF73B}" presName="extraNode" presStyleLbl="node1" presStyleIdx="0" presStyleCnt="6"/>
      <dgm:spPr/>
    </dgm:pt>
    <dgm:pt modelId="{D0F94B45-3EDB-4244-A2CF-CC857F9E6BF1}" type="pres">
      <dgm:prSet presAssocID="{82C35793-B74C-4E01-9965-E974E1CCF73B}" presName="dstNode" presStyleLbl="node1" presStyleIdx="0" presStyleCnt="6"/>
      <dgm:spPr/>
    </dgm:pt>
    <dgm:pt modelId="{49DE4D74-9A01-4F06-81D2-5F81C1D158E2}" type="pres">
      <dgm:prSet presAssocID="{F112AE0D-DFDA-45F8-8965-8763BDF8F516}" presName="text_1" presStyleLbl="node1" presStyleIdx="0" presStyleCnt="6" custLinFactNeighborX="-135" custLinFactNeighborY="4105">
        <dgm:presLayoutVars>
          <dgm:bulletEnabled val="1"/>
        </dgm:presLayoutVars>
      </dgm:prSet>
      <dgm:spPr>
        <a:prstGeom prst="rect">
          <a:avLst/>
        </a:prstGeom>
      </dgm:spPr>
      <dgm:t>
        <a:bodyPr/>
        <a:lstStyle/>
        <a:p>
          <a:endParaRPr lang="ru-RU"/>
        </a:p>
      </dgm:t>
    </dgm:pt>
    <dgm:pt modelId="{A10A6885-9E29-44D0-94F2-A656DB39CEF9}" type="pres">
      <dgm:prSet presAssocID="{F112AE0D-DFDA-45F8-8965-8763BDF8F516}" presName="accent_1" presStyleCnt="0"/>
      <dgm:spPr/>
    </dgm:pt>
    <dgm:pt modelId="{4D18B1E4-EDF7-4378-B1BB-0D25561A57AE}" type="pres">
      <dgm:prSet presAssocID="{F112AE0D-DFDA-45F8-8965-8763BDF8F516}" presName="accentRepeatNode" presStyleLbl="solidFgAcc1" presStyleIdx="0" presStyleCnt="6"/>
      <dgm:spPr>
        <a:xfrm>
          <a:off x="85898" y="238104"/>
          <a:ext cx="793279" cy="793279"/>
        </a:xfrm>
        <a:prstGeom prst="ellipse">
          <a:avLst/>
        </a:prstGeom>
        <a:solidFill>
          <a:srgbClr val="00FF00"/>
        </a:solidFill>
        <a:ln w="3847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gm:spPr>
    </dgm:pt>
    <dgm:pt modelId="{934B1236-9D7F-4A68-8C65-FB440B6FDD50}" type="pres">
      <dgm:prSet presAssocID="{792FAA3F-5D92-43EE-A085-2A3A949961B3}" presName="text_2" presStyleLbl="node1" presStyleIdx="1" presStyleCnt="6">
        <dgm:presLayoutVars>
          <dgm:bulletEnabled val="1"/>
        </dgm:presLayoutVars>
      </dgm:prSet>
      <dgm:spPr>
        <a:prstGeom prst="rect">
          <a:avLst/>
        </a:prstGeom>
      </dgm:spPr>
      <dgm:t>
        <a:bodyPr/>
        <a:lstStyle/>
        <a:p>
          <a:endParaRPr lang="ru-RU"/>
        </a:p>
      </dgm:t>
    </dgm:pt>
    <dgm:pt modelId="{752A0F54-5896-4959-8522-2CEBBAAF0E08}" type="pres">
      <dgm:prSet presAssocID="{792FAA3F-5D92-43EE-A085-2A3A949961B3}" presName="accent_2" presStyleCnt="0"/>
      <dgm:spPr/>
    </dgm:pt>
    <dgm:pt modelId="{0D19B8BE-0E84-4223-99C6-97400DF33878}" type="pres">
      <dgm:prSet presAssocID="{792FAA3F-5D92-43EE-A085-2A3A949961B3}" presName="accentRepeatNode" presStyleLbl="solidFgAcc1" presStyleIdx="1" presStyleCnt="6"/>
      <dgm:spPr>
        <a:xfrm>
          <a:off x="607919" y="1189918"/>
          <a:ext cx="793279" cy="793279"/>
        </a:xfrm>
        <a:prstGeom prst="ellipse">
          <a:avLst/>
        </a:prstGeom>
        <a:solidFill>
          <a:srgbClr val="CC99FF"/>
        </a:solidFill>
        <a:ln w="3847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gm:spPr>
    </dgm:pt>
    <dgm:pt modelId="{BAEEB79C-4530-4B78-B41E-852488F53511}" type="pres">
      <dgm:prSet presAssocID="{8CB9303C-CA89-48A3-8CE8-1DA5EEA15B10}" presName="text_3" presStyleLbl="node1" presStyleIdx="2" presStyleCnt="6">
        <dgm:presLayoutVars>
          <dgm:bulletEnabled val="1"/>
        </dgm:presLayoutVars>
      </dgm:prSet>
      <dgm:spPr>
        <a:prstGeom prst="rect">
          <a:avLst/>
        </a:prstGeom>
      </dgm:spPr>
      <dgm:t>
        <a:bodyPr/>
        <a:lstStyle/>
        <a:p>
          <a:endParaRPr lang="ru-RU"/>
        </a:p>
      </dgm:t>
    </dgm:pt>
    <dgm:pt modelId="{DAB67DE9-A801-4E7E-9E59-65C4018ACCA1}" type="pres">
      <dgm:prSet presAssocID="{8CB9303C-CA89-48A3-8CE8-1DA5EEA15B10}" presName="accent_3" presStyleCnt="0"/>
      <dgm:spPr/>
    </dgm:pt>
    <dgm:pt modelId="{A2DBFEE1-F283-413F-B710-24575CC395BE}" type="pres">
      <dgm:prSet presAssocID="{8CB9303C-CA89-48A3-8CE8-1DA5EEA15B10}" presName="accentRepeatNode" presStyleLbl="solidFgAcc1" presStyleIdx="2" presStyleCnt="6"/>
      <dgm:spPr>
        <a:xfrm>
          <a:off x="846626" y="2141732"/>
          <a:ext cx="793279" cy="793279"/>
        </a:xfrm>
        <a:prstGeom prst="ellipse">
          <a:avLst/>
        </a:prstGeom>
        <a:solidFill>
          <a:srgbClr val="00B0F0"/>
        </a:solidFill>
        <a:ln w="3847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gm:spPr>
    </dgm:pt>
    <dgm:pt modelId="{396C9B5B-E575-4DD7-8BAC-13A1469A45A4}" type="pres">
      <dgm:prSet presAssocID="{39CA2D37-CCA1-4DAD-A1FC-82ECBA15CC42}" presName="text_4" presStyleLbl="node1" presStyleIdx="3" presStyleCnt="6">
        <dgm:presLayoutVars>
          <dgm:bulletEnabled val="1"/>
        </dgm:presLayoutVars>
      </dgm:prSet>
      <dgm:spPr>
        <a:prstGeom prst="rect">
          <a:avLst/>
        </a:prstGeom>
      </dgm:spPr>
      <dgm:t>
        <a:bodyPr/>
        <a:lstStyle/>
        <a:p>
          <a:endParaRPr lang="ru-RU"/>
        </a:p>
      </dgm:t>
    </dgm:pt>
    <dgm:pt modelId="{CE1BD0D9-7D1D-418E-A5AC-ACB3CB99A24B}" type="pres">
      <dgm:prSet presAssocID="{39CA2D37-CCA1-4DAD-A1FC-82ECBA15CC42}" presName="accent_4" presStyleCnt="0"/>
      <dgm:spPr/>
    </dgm:pt>
    <dgm:pt modelId="{968512EE-EDD4-429C-A5CA-FDCBCAAA8BCF}" type="pres">
      <dgm:prSet presAssocID="{39CA2D37-CCA1-4DAD-A1FC-82ECBA15CC42}" presName="accentRepeatNode" presStyleLbl="solidFgAcc1" presStyleIdx="3" presStyleCnt="6"/>
      <dgm:spPr>
        <a:xfrm>
          <a:off x="846626" y="3092944"/>
          <a:ext cx="793279" cy="793279"/>
        </a:xfrm>
        <a:prstGeom prst="ellipse">
          <a:avLst/>
        </a:prstGeom>
        <a:solidFill>
          <a:srgbClr val="FF00FF"/>
        </a:solidFill>
        <a:ln w="3847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gm:spPr>
    </dgm:pt>
    <dgm:pt modelId="{C5A01E9A-A2B8-4FCC-A6BA-FD1E8D297AA4}" type="pres">
      <dgm:prSet presAssocID="{827867CE-0643-4753-9C1B-86EAFB8F5B77}" presName="text_5" presStyleLbl="node1" presStyleIdx="4" presStyleCnt="6">
        <dgm:presLayoutVars>
          <dgm:bulletEnabled val="1"/>
        </dgm:presLayoutVars>
      </dgm:prSet>
      <dgm:spPr>
        <a:prstGeom prst="rect">
          <a:avLst/>
        </a:prstGeom>
      </dgm:spPr>
      <dgm:t>
        <a:bodyPr/>
        <a:lstStyle/>
        <a:p>
          <a:endParaRPr lang="ru-RU"/>
        </a:p>
      </dgm:t>
    </dgm:pt>
    <dgm:pt modelId="{061ECE88-58B3-42A5-B52D-23A9AED1B61D}" type="pres">
      <dgm:prSet presAssocID="{827867CE-0643-4753-9C1B-86EAFB8F5B77}" presName="accent_5" presStyleCnt="0"/>
      <dgm:spPr/>
    </dgm:pt>
    <dgm:pt modelId="{582E2883-183E-40AF-975F-04CF62763E60}" type="pres">
      <dgm:prSet presAssocID="{827867CE-0643-4753-9C1B-86EAFB8F5B77}" presName="accentRepeatNode" presStyleLbl="solidFgAcc1" presStyleIdx="4" presStyleCnt="6"/>
      <dgm:spPr>
        <a:xfrm>
          <a:off x="607919" y="4044758"/>
          <a:ext cx="793279" cy="793279"/>
        </a:xfrm>
        <a:prstGeom prst="ellipse">
          <a:avLst/>
        </a:prstGeom>
        <a:solidFill>
          <a:srgbClr val="FFFF00"/>
        </a:solidFill>
        <a:ln w="38475" cap="flat" cmpd="sng" algn="ctr">
          <a:noFill/>
          <a:prstDash val="solid"/>
        </a:ln>
        <a:effectLst/>
      </dgm:spPr>
    </dgm:pt>
    <dgm:pt modelId="{7B8B938F-1470-403A-85D3-421C3F54FAC9}" type="pres">
      <dgm:prSet presAssocID="{C534D9FC-96FC-449C-BF14-E30CEEEF6FD1}" presName="text_6" presStyleLbl="node1" presStyleIdx="5" presStyleCnt="6">
        <dgm:presLayoutVars>
          <dgm:bulletEnabled val="1"/>
        </dgm:presLayoutVars>
      </dgm:prSet>
      <dgm:spPr>
        <a:prstGeom prst="rect">
          <a:avLst/>
        </a:prstGeom>
      </dgm:spPr>
      <dgm:t>
        <a:bodyPr/>
        <a:lstStyle/>
        <a:p>
          <a:endParaRPr lang="ru-RU"/>
        </a:p>
      </dgm:t>
    </dgm:pt>
    <dgm:pt modelId="{951E5A75-EABC-4B3F-9078-DEA36FCC8553}" type="pres">
      <dgm:prSet presAssocID="{C534D9FC-96FC-449C-BF14-E30CEEEF6FD1}" presName="accent_6" presStyleCnt="0"/>
      <dgm:spPr/>
    </dgm:pt>
    <dgm:pt modelId="{90D3C30D-D478-4099-AD28-15FBA5DAC3E9}" type="pres">
      <dgm:prSet presAssocID="{C534D9FC-96FC-449C-BF14-E30CEEEF6FD1}" presName="accentRepeatNode" presStyleLbl="solidFgAcc1" presStyleIdx="5" presStyleCnt="6"/>
      <dgm:spPr>
        <a:xfrm>
          <a:off x="85898" y="4996572"/>
          <a:ext cx="793279" cy="793279"/>
        </a:xfrm>
        <a:prstGeom prst="ellipse">
          <a:avLst/>
        </a:prstGeom>
        <a:solidFill>
          <a:srgbClr val="C00000"/>
        </a:solidFill>
        <a:ln w="3847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gm:spPr>
    </dgm:pt>
  </dgm:ptLst>
  <dgm:cxnLst>
    <dgm:cxn modelId="{4C5E196E-BDD3-4FEA-BAF5-80732F2051B9}" type="presOf" srcId="{F112AE0D-DFDA-45F8-8965-8763BDF8F516}" destId="{49DE4D74-9A01-4F06-81D2-5F81C1D158E2}" srcOrd="0" destOrd="0" presId="urn:microsoft.com/office/officeart/2008/layout/VerticalCurvedList"/>
    <dgm:cxn modelId="{EC5284EE-2A5C-4345-B5A8-7DD9F0CC9065}" srcId="{82C35793-B74C-4E01-9965-E974E1CCF73B}" destId="{8CB9303C-CA89-48A3-8CE8-1DA5EEA15B10}" srcOrd="2" destOrd="0" parTransId="{3BBBFCA8-9979-42AB-9836-FB1C2978E7F3}" sibTransId="{32344B0B-92A5-415E-9027-CA2058D369F8}"/>
    <dgm:cxn modelId="{358B6F8D-5A85-41B6-9906-8C35804B689D}" type="presOf" srcId="{827867CE-0643-4753-9C1B-86EAFB8F5B77}" destId="{C5A01E9A-A2B8-4FCC-A6BA-FD1E8D297AA4}" srcOrd="0" destOrd="0" presId="urn:microsoft.com/office/officeart/2008/layout/VerticalCurvedList"/>
    <dgm:cxn modelId="{F6ED46E0-97B7-48B2-BCDF-2793EAC8D0C4}" type="presOf" srcId="{94442B9C-4764-465E-96E7-2FAB32E307B9}" destId="{A094DD63-09B2-4AC0-95E1-E9A5FEF7F8E7}" srcOrd="0" destOrd="0" presId="urn:microsoft.com/office/officeart/2008/layout/VerticalCurvedList"/>
    <dgm:cxn modelId="{5D51D600-551C-4E3C-963B-0CB4CAC45AC1}" type="presOf" srcId="{792FAA3F-5D92-43EE-A085-2A3A949961B3}" destId="{934B1236-9D7F-4A68-8C65-FB440B6FDD50}" srcOrd="0" destOrd="0" presId="urn:microsoft.com/office/officeart/2008/layout/VerticalCurvedList"/>
    <dgm:cxn modelId="{08A4BBE2-6F05-4BEA-8C7E-D3B6C468EF6B}" type="presOf" srcId="{8CB9303C-CA89-48A3-8CE8-1DA5EEA15B10}" destId="{BAEEB79C-4530-4B78-B41E-852488F53511}" srcOrd="0" destOrd="0" presId="urn:microsoft.com/office/officeart/2008/layout/VerticalCurvedList"/>
    <dgm:cxn modelId="{B10445DF-23B2-4DCF-B3CD-7F456B3F9D73}" srcId="{82C35793-B74C-4E01-9965-E974E1CCF73B}" destId="{C534D9FC-96FC-449C-BF14-E30CEEEF6FD1}" srcOrd="5" destOrd="0" parTransId="{816270FC-31EA-4DAA-8B1E-EA6C8C9DD82E}" sibTransId="{F5A19A3F-3F8E-4442-A727-F8D4832CF3CF}"/>
    <dgm:cxn modelId="{9FE8698E-7F94-4F06-ACBD-D23DCA17FAB3}" srcId="{82C35793-B74C-4E01-9965-E974E1CCF73B}" destId="{792FAA3F-5D92-43EE-A085-2A3A949961B3}" srcOrd="1" destOrd="0" parTransId="{B004D6BD-AE92-414D-AC29-125453214639}" sibTransId="{8416ED6D-1E15-4743-A2D3-6B52F88BBDD1}"/>
    <dgm:cxn modelId="{E294D548-DB6E-485C-9BDE-74423B3BD3EB}" type="presOf" srcId="{39CA2D37-CCA1-4DAD-A1FC-82ECBA15CC42}" destId="{396C9B5B-E575-4DD7-8BAC-13A1469A45A4}" srcOrd="0" destOrd="0" presId="urn:microsoft.com/office/officeart/2008/layout/VerticalCurvedList"/>
    <dgm:cxn modelId="{83FC86F4-1C65-4CE0-831D-A81CB18DB502}" srcId="{82C35793-B74C-4E01-9965-E974E1CCF73B}" destId="{F112AE0D-DFDA-45F8-8965-8763BDF8F516}" srcOrd="0" destOrd="0" parTransId="{18E4E6CF-F766-43CC-910D-1BF77DDE28EC}" sibTransId="{94442B9C-4764-465E-96E7-2FAB32E307B9}"/>
    <dgm:cxn modelId="{27095BE5-D091-43EE-AE9F-C91D7850508B}" srcId="{82C35793-B74C-4E01-9965-E974E1CCF73B}" destId="{827867CE-0643-4753-9C1B-86EAFB8F5B77}" srcOrd="4" destOrd="0" parTransId="{FC93A9D8-4D0F-4E45-A01B-180ED4DD7161}" sibTransId="{42818147-4962-4185-A9C4-4B4A33DCECAA}"/>
    <dgm:cxn modelId="{4B8B004D-F1B5-4AC7-B0B8-A31BCF3A569C}" srcId="{82C35793-B74C-4E01-9965-E974E1CCF73B}" destId="{39CA2D37-CCA1-4DAD-A1FC-82ECBA15CC42}" srcOrd="3" destOrd="0" parTransId="{C9B9E845-C295-4768-8CA7-04D9EA33F5B2}" sibTransId="{1475A947-CB75-4547-AC91-F8A830FD4418}"/>
    <dgm:cxn modelId="{7AA4AD0D-D32C-4D0C-B31F-99310FD51BFD}" type="presOf" srcId="{82C35793-B74C-4E01-9965-E974E1CCF73B}" destId="{A76B1430-73BF-4B99-B84A-6C8DF7763659}" srcOrd="0" destOrd="0" presId="urn:microsoft.com/office/officeart/2008/layout/VerticalCurvedList"/>
    <dgm:cxn modelId="{235CB407-78C6-49B3-B6C5-052D84BA35FA}" type="presOf" srcId="{C534D9FC-96FC-449C-BF14-E30CEEEF6FD1}" destId="{7B8B938F-1470-403A-85D3-421C3F54FAC9}" srcOrd="0" destOrd="0" presId="urn:microsoft.com/office/officeart/2008/layout/VerticalCurvedList"/>
    <dgm:cxn modelId="{2858AF06-9CFD-4CA4-9071-0D34313937A3}" type="presParOf" srcId="{A76B1430-73BF-4B99-B84A-6C8DF7763659}" destId="{1316DF72-B9E9-4BF2-8939-A7F7D9F7E9C9}" srcOrd="0" destOrd="0" presId="urn:microsoft.com/office/officeart/2008/layout/VerticalCurvedList"/>
    <dgm:cxn modelId="{7673C7F3-58C0-4F56-8CF4-6AA564C9FDDA}" type="presParOf" srcId="{1316DF72-B9E9-4BF2-8939-A7F7D9F7E9C9}" destId="{85DC2DA3-B65B-4DE5-9957-90E44A52EB44}" srcOrd="0" destOrd="0" presId="urn:microsoft.com/office/officeart/2008/layout/VerticalCurvedList"/>
    <dgm:cxn modelId="{49ECCDFF-3894-453E-ADF4-01335487F9DE}" type="presParOf" srcId="{85DC2DA3-B65B-4DE5-9957-90E44A52EB44}" destId="{61309BD4-243F-4BAA-A7E6-10BD36F9FF53}" srcOrd="0" destOrd="0" presId="urn:microsoft.com/office/officeart/2008/layout/VerticalCurvedList"/>
    <dgm:cxn modelId="{DB8C8A7E-76F6-4C7E-A511-289041FC2174}" type="presParOf" srcId="{85DC2DA3-B65B-4DE5-9957-90E44A52EB44}" destId="{A094DD63-09B2-4AC0-95E1-E9A5FEF7F8E7}" srcOrd="1" destOrd="0" presId="urn:microsoft.com/office/officeart/2008/layout/VerticalCurvedList"/>
    <dgm:cxn modelId="{0D073489-0617-4B67-A967-5CCF6BD6AA1B}" type="presParOf" srcId="{85DC2DA3-B65B-4DE5-9957-90E44A52EB44}" destId="{75603935-21AF-4399-BDB4-EF5EC7E3A88A}" srcOrd="2" destOrd="0" presId="urn:microsoft.com/office/officeart/2008/layout/VerticalCurvedList"/>
    <dgm:cxn modelId="{0DE58052-C361-45CE-94D5-5F47FFF49F85}" type="presParOf" srcId="{85DC2DA3-B65B-4DE5-9957-90E44A52EB44}" destId="{D0F94B45-3EDB-4244-A2CF-CC857F9E6BF1}" srcOrd="3" destOrd="0" presId="urn:microsoft.com/office/officeart/2008/layout/VerticalCurvedList"/>
    <dgm:cxn modelId="{0E31F483-B8F3-4948-880C-9CB7CB5A92C1}" type="presParOf" srcId="{1316DF72-B9E9-4BF2-8939-A7F7D9F7E9C9}" destId="{49DE4D74-9A01-4F06-81D2-5F81C1D158E2}" srcOrd="1" destOrd="0" presId="urn:microsoft.com/office/officeart/2008/layout/VerticalCurvedList"/>
    <dgm:cxn modelId="{49CA909C-5EF9-4138-BBE9-05A6D8927359}" type="presParOf" srcId="{1316DF72-B9E9-4BF2-8939-A7F7D9F7E9C9}" destId="{A10A6885-9E29-44D0-94F2-A656DB39CEF9}" srcOrd="2" destOrd="0" presId="urn:microsoft.com/office/officeart/2008/layout/VerticalCurvedList"/>
    <dgm:cxn modelId="{2A8CC489-2E98-4B25-8D5F-0673C472B38D}" type="presParOf" srcId="{A10A6885-9E29-44D0-94F2-A656DB39CEF9}" destId="{4D18B1E4-EDF7-4378-B1BB-0D25561A57AE}" srcOrd="0" destOrd="0" presId="urn:microsoft.com/office/officeart/2008/layout/VerticalCurvedList"/>
    <dgm:cxn modelId="{10F65C68-84F5-4514-950C-90AE491EE8DD}" type="presParOf" srcId="{1316DF72-B9E9-4BF2-8939-A7F7D9F7E9C9}" destId="{934B1236-9D7F-4A68-8C65-FB440B6FDD50}" srcOrd="3" destOrd="0" presId="urn:microsoft.com/office/officeart/2008/layout/VerticalCurvedList"/>
    <dgm:cxn modelId="{64A6866B-24A3-4244-9E0E-D6D9BC3655F9}" type="presParOf" srcId="{1316DF72-B9E9-4BF2-8939-A7F7D9F7E9C9}" destId="{752A0F54-5896-4959-8522-2CEBBAAF0E08}" srcOrd="4" destOrd="0" presId="urn:microsoft.com/office/officeart/2008/layout/VerticalCurvedList"/>
    <dgm:cxn modelId="{5EC754CE-EB65-44F5-B1FD-710C76CC3FA4}" type="presParOf" srcId="{752A0F54-5896-4959-8522-2CEBBAAF0E08}" destId="{0D19B8BE-0E84-4223-99C6-97400DF33878}" srcOrd="0" destOrd="0" presId="urn:microsoft.com/office/officeart/2008/layout/VerticalCurvedList"/>
    <dgm:cxn modelId="{B64F6515-2520-4ACE-B2EC-25BCC2312CEC}" type="presParOf" srcId="{1316DF72-B9E9-4BF2-8939-A7F7D9F7E9C9}" destId="{BAEEB79C-4530-4B78-B41E-852488F53511}" srcOrd="5" destOrd="0" presId="urn:microsoft.com/office/officeart/2008/layout/VerticalCurvedList"/>
    <dgm:cxn modelId="{824CC32B-749B-461E-ACBB-C39BAC7ACF9E}" type="presParOf" srcId="{1316DF72-B9E9-4BF2-8939-A7F7D9F7E9C9}" destId="{DAB67DE9-A801-4E7E-9E59-65C4018ACCA1}" srcOrd="6" destOrd="0" presId="urn:microsoft.com/office/officeart/2008/layout/VerticalCurvedList"/>
    <dgm:cxn modelId="{F3A9260D-FC10-49EC-8E9C-DA8A132808B0}" type="presParOf" srcId="{DAB67DE9-A801-4E7E-9E59-65C4018ACCA1}" destId="{A2DBFEE1-F283-413F-B710-24575CC395BE}" srcOrd="0" destOrd="0" presId="urn:microsoft.com/office/officeart/2008/layout/VerticalCurvedList"/>
    <dgm:cxn modelId="{9BABDB5E-9F0C-41E7-B8B3-B401C80A01BA}" type="presParOf" srcId="{1316DF72-B9E9-4BF2-8939-A7F7D9F7E9C9}" destId="{396C9B5B-E575-4DD7-8BAC-13A1469A45A4}" srcOrd="7" destOrd="0" presId="urn:microsoft.com/office/officeart/2008/layout/VerticalCurvedList"/>
    <dgm:cxn modelId="{F81FC442-8251-482D-B572-FF4AAB72D502}" type="presParOf" srcId="{1316DF72-B9E9-4BF2-8939-A7F7D9F7E9C9}" destId="{CE1BD0D9-7D1D-418E-A5AC-ACB3CB99A24B}" srcOrd="8" destOrd="0" presId="urn:microsoft.com/office/officeart/2008/layout/VerticalCurvedList"/>
    <dgm:cxn modelId="{0F340EB1-A193-40A2-9CA7-207DE42DF3D7}" type="presParOf" srcId="{CE1BD0D9-7D1D-418E-A5AC-ACB3CB99A24B}" destId="{968512EE-EDD4-429C-A5CA-FDCBCAAA8BCF}" srcOrd="0" destOrd="0" presId="urn:microsoft.com/office/officeart/2008/layout/VerticalCurvedList"/>
    <dgm:cxn modelId="{3B514E1F-2326-44A9-9757-6D2598F65FB7}" type="presParOf" srcId="{1316DF72-B9E9-4BF2-8939-A7F7D9F7E9C9}" destId="{C5A01E9A-A2B8-4FCC-A6BA-FD1E8D297AA4}" srcOrd="9" destOrd="0" presId="urn:microsoft.com/office/officeart/2008/layout/VerticalCurvedList"/>
    <dgm:cxn modelId="{5CB7195D-5A6B-42D9-9141-0B57F7ADA38F}" type="presParOf" srcId="{1316DF72-B9E9-4BF2-8939-A7F7D9F7E9C9}" destId="{061ECE88-58B3-42A5-B52D-23A9AED1B61D}" srcOrd="10" destOrd="0" presId="urn:microsoft.com/office/officeart/2008/layout/VerticalCurvedList"/>
    <dgm:cxn modelId="{54F289B7-552D-430C-A906-278A1320BC44}" type="presParOf" srcId="{061ECE88-58B3-42A5-B52D-23A9AED1B61D}" destId="{582E2883-183E-40AF-975F-04CF62763E60}" srcOrd="0" destOrd="0" presId="urn:microsoft.com/office/officeart/2008/layout/VerticalCurvedList"/>
    <dgm:cxn modelId="{FDE41353-13A7-47AC-884E-343CAA9DAFB9}" type="presParOf" srcId="{1316DF72-B9E9-4BF2-8939-A7F7D9F7E9C9}" destId="{7B8B938F-1470-403A-85D3-421C3F54FAC9}" srcOrd="11" destOrd="0" presId="urn:microsoft.com/office/officeart/2008/layout/VerticalCurvedList"/>
    <dgm:cxn modelId="{9F355BB7-954B-43DE-88B3-9CAAE4157C51}" type="presParOf" srcId="{1316DF72-B9E9-4BF2-8939-A7F7D9F7E9C9}" destId="{951E5A75-EABC-4B3F-9078-DEA36FCC8553}" srcOrd="12" destOrd="0" presId="urn:microsoft.com/office/officeart/2008/layout/VerticalCurvedList"/>
    <dgm:cxn modelId="{A54043BC-5D8F-4F56-BD68-2F2C690EE3F2}" type="presParOf" srcId="{951E5A75-EABC-4B3F-9078-DEA36FCC8553}" destId="{90D3C30D-D478-4099-AD28-15FBA5DAC3E9}" srcOrd="0" destOrd="0" presId="urn:microsoft.com/office/officeart/2008/layout/VerticalCurvedList"/>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C35793-B74C-4E01-9965-E974E1CCF73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ru-RU"/>
        </a:p>
      </dgm:t>
    </dgm:pt>
    <dgm:pt modelId="{39CA2D37-CCA1-4DAD-A1FC-82ECBA15CC42}">
      <dgm:prSet phldrT="[Текст]" custT="1"/>
      <dgm:spPr>
        <a:noFill/>
        <a:ln>
          <a:solidFill>
            <a:srgbClr val="D60093"/>
          </a:solidFill>
        </a:ln>
      </dgm:spPr>
      <dgm:t>
        <a:bodyPr/>
        <a:lstStyle/>
        <a:p>
          <a:r>
            <a:rPr lang="ru-RU" sz="1600" b="1" dirty="0"/>
            <a:t>Четкое определение приоритетов расходования бюджетных средств муниципального района</a:t>
          </a:r>
          <a:endParaRPr lang="ru-RU" sz="1600" b="1" dirty="0">
            <a:solidFill>
              <a:srgbClr val="002060"/>
            </a:solidFill>
            <a:latin typeface="+mn-lt"/>
            <a:cs typeface="Times New Roman" panose="02020603050405020304" pitchFamily="18" charset="0"/>
          </a:endParaRPr>
        </a:p>
      </dgm:t>
    </dgm:pt>
    <dgm:pt modelId="{C9B9E845-C295-4768-8CA7-04D9EA33F5B2}" type="parTrans" cxnId="{4B8B004D-F1B5-4AC7-B0B8-A31BCF3A569C}">
      <dgm:prSet/>
      <dgm:spPr/>
      <dgm:t>
        <a:bodyPr/>
        <a:lstStyle/>
        <a:p>
          <a:endParaRPr lang="ru-RU"/>
        </a:p>
      </dgm:t>
    </dgm:pt>
    <dgm:pt modelId="{1475A947-CB75-4547-AC91-F8A830FD4418}" type="sibTrans" cxnId="{4B8B004D-F1B5-4AC7-B0B8-A31BCF3A569C}">
      <dgm:prSet/>
      <dgm:spPr/>
      <dgm:t>
        <a:bodyPr/>
        <a:lstStyle/>
        <a:p>
          <a:endParaRPr lang="ru-RU"/>
        </a:p>
      </dgm:t>
    </dgm:pt>
    <dgm:pt modelId="{8CB9303C-CA89-48A3-8CE8-1DA5EEA15B10}">
      <dgm:prSet phldrT="[Текст]" custT="1"/>
      <dgm:spPr>
        <a:noFill/>
        <a:ln>
          <a:solidFill>
            <a:srgbClr val="33CCFF"/>
          </a:solidFill>
        </a:ln>
      </dgm:spPr>
      <dgm:t>
        <a:bodyPr/>
        <a:lstStyle/>
        <a:p>
          <a:r>
            <a:rPr lang="ru-RU" sz="1600" b="1" dirty="0">
              <a:solidFill>
                <a:srgbClr val="FFFFFF"/>
              </a:solidFill>
            </a:rPr>
            <a:t>Осуществление постоянного мониторинга по соблюдению нормативов формирования расходов на содержание органов местного самоуправления</a:t>
          </a:r>
        </a:p>
      </dgm:t>
    </dgm:pt>
    <dgm:pt modelId="{32344B0B-92A5-415E-9027-CA2058D369F8}" type="sibTrans" cxnId="{EC5284EE-2A5C-4345-B5A8-7DD9F0CC9065}">
      <dgm:prSet/>
      <dgm:spPr/>
      <dgm:t>
        <a:bodyPr/>
        <a:lstStyle/>
        <a:p>
          <a:endParaRPr lang="ru-RU"/>
        </a:p>
      </dgm:t>
    </dgm:pt>
    <dgm:pt modelId="{3BBBFCA8-9979-42AB-9836-FB1C2978E7F3}" type="parTrans" cxnId="{EC5284EE-2A5C-4345-B5A8-7DD9F0CC9065}">
      <dgm:prSet/>
      <dgm:spPr/>
      <dgm:t>
        <a:bodyPr/>
        <a:lstStyle/>
        <a:p>
          <a:endParaRPr lang="ru-RU"/>
        </a:p>
      </dgm:t>
    </dgm:pt>
    <dgm:pt modelId="{827867CE-0643-4753-9C1B-86EAFB8F5B77}">
      <dgm:prSet phldrT="[Текст]" custT="1"/>
      <dgm:spPr>
        <a:noFill/>
        <a:ln>
          <a:solidFill>
            <a:srgbClr val="FFFF00"/>
          </a:solidFill>
        </a:ln>
      </dgm:spPr>
      <dgm:t>
        <a:bodyPr/>
        <a:lstStyle/>
        <a:p>
          <a:r>
            <a:rPr lang="ru-RU" sz="1600" b="1" dirty="0"/>
            <a:t>Повышение эффективности процедур проведения муниципальных закупок</a:t>
          </a:r>
          <a:endParaRPr lang="ru-RU" sz="1600" b="1" dirty="0">
            <a:solidFill>
              <a:srgbClr val="002060"/>
            </a:solidFill>
            <a:latin typeface="+mn-lt"/>
            <a:cs typeface="Times New Roman" panose="02020603050405020304" pitchFamily="18" charset="0"/>
          </a:endParaRPr>
        </a:p>
      </dgm:t>
    </dgm:pt>
    <dgm:pt modelId="{42818147-4962-4185-A9C4-4B4A33DCECAA}" type="sibTrans" cxnId="{27095BE5-D091-43EE-AE9F-C91D7850508B}">
      <dgm:prSet/>
      <dgm:spPr/>
      <dgm:t>
        <a:bodyPr/>
        <a:lstStyle/>
        <a:p>
          <a:endParaRPr lang="ru-RU"/>
        </a:p>
      </dgm:t>
    </dgm:pt>
    <dgm:pt modelId="{FC93A9D8-4D0F-4E45-A01B-180ED4DD7161}" type="parTrans" cxnId="{27095BE5-D091-43EE-AE9F-C91D7850508B}">
      <dgm:prSet/>
      <dgm:spPr/>
      <dgm:t>
        <a:bodyPr/>
        <a:lstStyle/>
        <a:p>
          <a:endParaRPr lang="ru-RU"/>
        </a:p>
      </dgm:t>
    </dgm:pt>
    <dgm:pt modelId="{C534D9FC-96FC-449C-BF14-E30CEEEF6FD1}">
      <dgm:prSet phldrT="[Текст]" custT="1"/>
      <dgm:spPr>
        <a:noFill/>
        <a:ln>
          <a:solidFill>
            <a:srgbClr val="C00000"/>
          </a:solidFill>
        </a:ln>
      </dgm:spPr>
      <dgm:t>
        <a:bodyPr/>
        <a:lstStyle/>
        <a:p>
          <a:r>
            <a:rPr lang="ru-RU" sz="1600" b="1" dirty="0">
              <a:solidFill>
                <a:srgbClr val="F8F8F8"/>
              </a:solidFill>
              <a:latin typeface="+mn-lt"/>
              <a:cs typeface="Times New Roman" panose="02020603050405020304" pitchFamily="18" charset="0"/>
            </a:rPr>
            <a:t>Совершенствование процедур предварительного и  последующего контроля</a:t>
          </a:r>
        </a:p>
      </dgm:t>
    </dgm:pt>
    <dgm:pt modelId="{F5A19A3F-3F8E-4442-A727-F8D4832CF3CF}" type="sibTrans" cxnId="{B10445DF-23B2-4DCF-B3CD-7F456B3F9D73}">
      <dgm:prSet/>
      <dgm:spPr/>
      <dgm:t>
        <a:bodyPr/>
        <a:lstStyle/>
        <a:p>
          <a:endParaRPr lang="ru-RU"/>
        </a:p>
      </dgm:t>
    </dgm:pt>
    <dgm:pt modelId="{816270FC-31EA-4DAA-8B1E-EA6C8C9DD82E}" type="parTrans" cxnId="{B10445DF-23B2-4DCF-B3CD-7F456B3F9D73}">
      <dgm:prSet/>
      <dgm:spPr/>
      <dgm:t>
        <a:bodyPr/>
        <a:lstStyle/>
        <a:p>
          <a:endParaRPr lang="ru-RU"/>
        </a:p>
      </dgm:t>
    </dgm:pt>
    <dgm:pt modelId="{A76B1430-73BF-4B99-B84A-6C8DF7763659}" type="pres">
      <dgm:prSet presAssocID="{82C35793-B74C-4E01-9965-E974E1CCF73B}" presName="Name0" presStyleCnt="0">
        <dgm:presLayoutVars>
          <dgm:chMax val="7"/>
          <dgm:chPref val="7"/>
          <dgm:dir/>
        </dgm:presLayoutVars>
      </dgm:prSet>
      <dgm:spPr/>
      <dgm:t>
        <a:bodyPr/>
        <a:lstStyle/>
        <a:p>
          <a:endParaRPr lang="ru-RU"/>
        </a:p>
      </dgm:t>
    </dgm:pt>
    <dgm:pt modelId="{1316DF72-B9E9-4BF2-8939-A7F7D9F7E9C9}" type="pres">
      <dgm:prSet presAssocID="{82C35793-B74C-4E01-9965-E974E1CCF73B}" presName="Name1" presStyleCnt="0"/>
      <dgm:spPr/>
    </dgm:pt>
    <dgm:pt modelId="{85DC2DA3-B65B-4DE5-9957-90E44A52EB44}" type="pres">
      <dgm:prSet presAssocID="{82C35793-B74C-4E01-9965-E974E1CCF73B}" presName="cycle" presStyleCnt="0"/>
      <dgm:spPr/>
    </dgm:pt>
    <dgm:pt modelId="{61309BD4-243F-4BAA-A7E6-10BD36F9FF53}" type="pres">
      <dgm:prSet presAssocID="{82C35793-B74C-4E01-9965-E974E1CCF73B}" presName="srcNode" presStyleLbl="node1" presStyleIdx="0" presStyleCnt="4"/>
      <dgm:spPr/>
    </dgm:pt>
    <dgm:pt modelId="{A094DD63-09B2-4AC0-95E1-E9A5FEF7F8E7}" type="pres">
      <dgm:prSet presAssocID="{82C35793-B74C-4E01-9965-E974E1CCF73B}" presName="conn" presStyleLbl="parChTrans1D2" presStyleIdx="0" presStyleCnt="1"/>
      <dgm:spPr/>
      <dgm:t>
        <a:bodyPr/>
        <a:lstStyle/>
        <a:p>
          <a:endParaRPr lang="ru-RU"/>
        </a:p>
      </dgm:t>
    </dgm:pt>
    <dgm:pt modelId="{75603935-21AF-4399-BDB4-EF5EC7E3A88A}" type="pres">
      <dgm:prSet presAssocID="{82C35793-B74C-4E01-9965-E974E1CCF73B}" presName="extraNode" presStyleLbl="node1" presStyleIdx="0" presStyleCnt="4"/>
      <dgm:spPr/>
    </dgm:pt>
    <dgm:pt modelId="{D0F94B45-3EDB-4244-A2CF-CC857F9E6BF1}" type="pres">
      <dgm:prSet presAssocID="{82C35793-B74C-4E01-9965-E974E1CCF73B}" presName="dstNode" presStyleLbl="node1" presStyleIdx="0" presStyleCnt="4"/>
      <dgm:spPr/>
    </dgm:pt>
    <dgm:pt modelId="{2F1AD476-6FA3-4A71-AD15-A569AE1472C0}" type="pres">
      <dgm:prSet presAssocID="{8CB9303C-CA89-48A3-8CE8-1DA5EEA15B10}" presName="text_1" presStyleLbl="node1" presStyleIdx="0" presStyleCnt="4">
        <dgm:presLayoutVars>
          <dgm:bulletEnabled val="1"/>
        </dgm:presLayoutVars>
      </dgm:prSet>
      <dgm:spPr/>
      <dgm:t>
        <a:bodyPr/>
        <a:lstStyle/>
        <a:p>
          <a:endParaRPr lang="ru-RU"/>
        </a:p>
      </dgm:t>
    </dgm:pt>
    <dgm:pt modelId="{A546770E-D88F-4D27-BDE9-8920FB58A5D4}" type="pres">
      <dgm:prSet presAssocID="{8CB9303C-CA89-48A3-8CE8-1DA5EEA15B10}" presName="accent_1" presStyleCnt="0"/>
      <dgm:spPr/>
    </dgm:pt>
    <dgm:pt modelId="{A2DBFEE1-F283-413F-B710-24575CC395BE}" type="pres">
      <dgm:prSet presAssocID="{8CB9303C-CA89-48A3-8CE8-1DA5EEA15B10}" presName="accentRepeatNode" presStyleLbl="solidFgAcc1" presStyleIdx="0" presStyleCnt="4"/>
      <dgm:spPr>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91362C57-816A-48A3-AD4E-8510A8ADFF64}" type="pres">
      <dgm:prSet presAssocID="{39CA2D37-CCA1-4DAD-A1FC-82ECBA15CC42}" presName="text_2" presStyleLbl="node1" presStyleIdx="1" presStyleCnt="4">
        <dgm:presLayoutVars>
          <dgm:bulletEnabled val="1"/>
        </dgm:presLayoutVars>
      </dgm:prSet>
      <dgm:spPr/>
      <dgm:t>
        <a:bodyPr/>
        <a:lstStyle/>
        <a:p>
          <a:endParaRPr lang="ru-RU"/>
        </a:p>
      </dgm:t>
    </dgm:pt>
    <dgm:pt modelId="{9B2E8264-8827-421F-A3FB-41024774052F}" type="pres">
      <dgm:prSet presAssocID="{39CA2D37-CCA1-4DAD-A1FC-82ECBA15CC42}" presName="accent_2" presStyleCnt="0"/>
      <dgm:spPr/>
    </dgm:pt>
    <dgm:pt modelId="{968512EE-EDD4-429C-A5CA-FDCBCAAA8BCF}" type="pres">
      <dgm:prSet presAssocID="{39CA2D37-CCA1-4DAD-A1FC-82ECBA15CC42}" presName="accentRepeatNode" presStyleLbl="solidFgAcc1" presStyleIdx="1" presStyleCnt="4"/>
      <dgm:spPr>
        <a:solidFill>
          <a:srgbClr val="FF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605A0FEA-5CE0-4CA7-941F-F634923C2B1D}" type="pres">
      <dgm:prSet presAssocID="{827867CE-0643-4753-9C1B-86EAFB8F5B77}" presName="text_3" presStyleLbl="node1" presStyleIdx="2" presStyleCnt="4">
        <dgm:presLayoutVars>
          <dgm:bulletEnabled val="1"/>
        </dgm:presLayoutVars>
      </dgm:prSet>
      <dgm:spPr/>
      <dgm:t>
        <a:bodyPr/>
        <a:lstStyle/>
        <a:p>
          <a:endParaRPr lang="ru-RU"/>
        </a:p>
      </dgm:t>
    </dgm:pt>
    <dgm:pt modelId="{9ADC279B-E96B-4714-AB28-7C5E1638DB98}" type="pres">
      <dgm:prSet presAssocID="{827867CE-0643-4753-9C1B-86EAFB8F5B77}" presName="accent_3" presStyleCnt="0"/>
      <dgm:spPr/>
    </dgm:pt>
    <dgm:pt modelId="{582E2883-183E-40AF-975F-04CF62763E60}" type="pres">
      <dgm:prSet presAssocID="{827867CE-0643-4753-9C1B-86EAFB8F5B77}" presName="accentRepeatNode" presStyleLbl="solidFgAcc1" presStyleIdx="2" presStyleCnt="4"/>
      <dgm:spPr>
        <a:solidFill>
          <a:srgbClr val="FFFF00"/>
        </a:solidFill>
        <a:ln>
          <a:noFill/>
        </a:ln>
      </dgm:spPr>
    </dgm:pt>
    <dgm:pt modelId="{23B178A4-5A32-464A-BD11-EDBF82803D0D}" type="pres">
      <dgm:prSet presAssocID="{C534D9FC-96FC-449C-BF14-E30CEEEF6FD1}" presName="text_4" presStyleLbl="node1" presStyleIdx="3" presStyleCnt="4">
        <dgm:presLayoutVars>
          <dgm:bulletEnabled val="1"/>
        </dgm:presLayoutVars>
      </dgm:prSet>
      <dgm:spPr/>
      <dgm:t>
        <a:bodyPr/>
        <a:lstStyle/>
        <a:p>
          <a:endParaRPr lang="ru-RU"/>
        </a:p>
      </dgm:t>
    </dgm:pt>
    <dgm:pt modelId="{AB6A8E05-C714-4F50-852C-9F723A60E89B}" type="pres">
      <dgm:prSet presAssocID="{C534D9FC-96FC-449C-BF14-E30CEEEF6FD1}" presName="accent_4" presStyleCnt="0"/>
      <dgm:spPr/>
    </dgm:pt>
    <dgm:pt modelId="{90D3C30D-D478-4099-AD28-15FBA5DAC3E9}" type="pres">
      <dgm:prSet presAssocID="{C534D9FC-96FC-449C-BF14-E30CEEEF6FD1}" presName="accentRepeatNode" presStyleLbl="solidFgAcc1" presStyleIdx="3" presStyleCnt="4"/>
      <dgm:spPr>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Lst>
  <dgm:cxnLst>
    <dgm:cxn modelId="{94372028-6519-4659-829F-5EFA801296DC}" type="presOf" srcId="{82C35793-B74C-4E01-9965-E974E1CCF73B}" destId="{A76B1430-73BF-4B99-B84A-6C8DF7763659}" srcOrd="0" destOrd="0" presId="urn:microsoft.com/office/officeart/2008/layout/VerticalCurvedList"/>
    <dgm:cxn modelId="{7A6E270E-AB4F-4CCD-B18E-A0FC38BDE295}" type="presOf" srcId="{8CB9303C-CA89-48A3-8CE8-1DA5EEA15B10}" destId="{2F1AD476-6FA3-4A71-AD15-A569AE1472C0}" srcOrd="0" destOrd="0" presId="urn:microsoft.com/office/officeart/2008/layout/VerticalCurvedList"/>
    <dgm:cxn modelId="{EC5284EE-2A5C-4345-B5A8-7DD9F0CC9065}" srcId="{82C35793-B74C-4E01-9965-E974E1CCF73B}" destId="{8CB9303C-CA89-48A3-8CE8-1DA5EEA15B10}" srcOrd="0" destOrd="0" parTransId="{3BBBFCA8-9979-42AB-9836-FB1C2978E7F3}" sibTransId="{32344B0B-92A5-415E-9027-CA2058D369F8}"/>
    <dgm:cxn modelId="{1F5E3DB5-296D-4986-B58A-17202D5B1FBA}" type="presOf" srcId="{32344B0B-92A5-415E-9027-CA2058D369F8}" destId="{A094DD63-09B2-4AC0-95E1-E9A5FEF7F8E7}" srcOrd="0" destOrd="0" presId="urn:microsoft.com/office/officeart/2008/layout/VerticalCurvedList"/>
    <dgm:cxn modelId="{B10445DF-23B2-4DCF-B3CD-7F456B3F9D73}" srcId="{82C35793-B74C-4E01-9965-E974E1CCF73B}" destId="{C534D9FC-96FC-449C-BF14-E30CEEEF6FD1}" srcOrd="3" destOrd="0" parTransId="{816270FC-31EA-4DAA-8B1E-EA6C8C9DD82E}" sibTransId="{F5A19A3F-3F8E-4442-A727-F8D4832CF3CF}"/>
    <dgm:cxn modelId="{27095BE5-D091-43EE-AE9F-C91D7850508B}" srcId="{82C35793-B74C-4E01-9965-E974E1CCF73B}" destId="{827867CE-0643-4753-9C1B-86EAFB8F5B77}" srcOrd="2" destOrd="0" parTransId="{FC93A9D8-4D0F-4E45-A01B-180ED4DD7161}" sibTransId="{42818147-4962-4185-A9C4-4B4A33DCECAA}"/>
    <dgm:cxn modelId="{716F1F51-89C6-4FE0-944A-A9B5AADAAEFB}" type="presOf" srcId="{39CA2D37-CCA1-4DAD-A1FC-82ECBA15CC42}" destId="{91362C57-816A-48A3-AD4E-8510A8ADFF64}" srcOrd="0" destOrd="0" presId="urn:microsoft.com/office/officeart/2008/layout/VerticalCurvedList"/>
    <dgm:cxn modelId="{5AF35422-04F9-47BE-AEE1-94DE454A48A9}" type="presOf" srcId="{827867CE-0643-4753-9C1B-86EAFB8F5B77}" destId="{605A0FEA-5CE0-4CA7-941F-F634923C2B1D}" srcOrd="0" destOrd="0" presId="urn:microsoft.com/office/officeart/2008/layout/VerticalCurvedList"/>
    <dgm:cxn modelId="{4B8B004D-F1B5-4AC7-B0B8-A31BCF3A569C}" srcId="{82C35793-B74C-4E01-9965-E974E1CCF73B}" destId="{39CA2D37-CCA1-4DAD-A1FC-82ECBA15CC42}" srcOrd="1" destOrd="0" parTransId="{C9B9E845-C295-4768-8CA7-04D9EA33F5B2}" sibTransId="{1475A947-CB75-4547-AC91-F8A830FD4418}"/>
    <dgm:cxn modelId="{BE51F90B-1F40-4CB9-B547-A911BD00B8AA}" type="presOf" srcId="{C534D9FC-96FC-449C-BF14-E30CEEEF6FD1}" destId="{23B178A4-5A32-464A-BD11-EDBF82803D0D}" srcOrd="0" destOrd="0" presId="urn:microsoft.com/office/officeart/2008/layout/VerticalCurvedList"/>
    <dgm:cxn modelId="{B46EE403-E94B-4F45-8E82-0DAB69305AF0}" type="presParOf" srcId="{A76B1430-73BF-4B99-B84A-6C8DF7763659}" destId="{1316DF72-B9E9-4BF2-8939-A7F7D9F7E9C9}" srcOrd="0" destOrd="0" presId="urn:microsoft.com/office/officeart/2008/layout/VerticalCurvedList"/>
    <dgm:cxn modelId="{F8A29DB4-A9C4-4410-BC1D-CB0A1B084322}" type="presParOf" srcId="{1316DF72-B9E9-4BF2-8939-A7F7D9F7E9C9}" destId="{85DC2DA3-B65B-4DE5-9957-90E44A52EB44}" srcOrd="0" destOrd="0" presId="urn:microsoft.com/office/officeart/2008/layout/VerticalCurvedList"/>
    <dgm:cxn modelId="{BE03A228-17FD-4213-8E75-3606473A2FB1}" type="presParOf" srcId="{85DC2DA3-B65B-4DE5-9957-90E44A52EB44}" destId="{61309BD4-243F-4BAA-A7E6-10BD36F9FF53}" srcOrd="0" destOrd="0" presId="urn:microsoft.com/office/officeart/2008/layout/VerticalCurvedList"/>
    <dgm:cxn modelId="{D72EC8BE-61E8-40D2-93EA-441BABFA4C9D}" type="presParOf" srcId="{85DC2DA3-B65B-4DE5-9957-90E44A52EB44}" destId="{A094DD63-09B2-4AC0-95E1-E9A5FEF7F8E7}" srcOrd="1" destOrd="0" presId="urn:microsoft.com/office/officeart/2008/layout/VerticalCurvedList"/>
    <dgm:cxn modelId="{CA22CE4D-4D72-4867-A99D-EB92DE25DACD}" type="presParOf" srcId="{85DC2DA3-B65B-4DE5-9957-90E44A52EB44}" destId="{75603935-21AF-4399-BDB4-EF5EC7E3A88A}" srcOrd="2" destOrd="0" presId="urn:microsoft.com/office/officeart/2008/layout/VerticalCurvedList"/>
    <dgm:cxn modelId="{897B2612-E37F-49AC-810A-0247B6D8F166}" type="presParOf" srcId="{85DC2DA3-B65B-4DE5-9957-90E44A52EB44}" destId="{D0F94B45-3EDB-4244-A2CF-CC857F9E6BF1}" srcOrd="3" destOrd="0" presId="urn:microsoft.com/office/officeart/2008/layout/VerticalCurvedList"/>
    <dgm:cxn modelId="{A3B2A05A-A095-4003-A369-BA6FF973C5C3}" type="presParOf" srcId="{1316DF72-B9E9-4BF2-8939-A7F7D9F7E9C9}" destId="{2F1AD476-6FA3-4A71-AD15-A569AE1472C0}" srcOrd="1" destOrd="0" presId="urn:microsoft.com/office/officeart/2008/layout/VerticalCurvedList"/>
    <dgm:cxn modelId="{8FE90134-610F-4440-BDAB-15201FD36CA4}" type="presParOf" srcId="{1316DF72-B9E9-4BF2-8939-A7F7D9F7E9C9}" destId="{A546770E-D88F-4D27-BDE9-8920FB58A5D4}" srcOrd="2" destOrd="0" presId="urn:microsoft.com/office/officeart/2008/layout/VerticalCurvedList"/>
    <dgm:cxn modelId="{DF810C61-6437-4040-8E75-83507E142A44}" type="presParOf" srcId="{A546770E-D88F-4D27-BDE9-8920FB58A5D4}" destId="{A2DBFEE1-F283-413F-B710-24575CC395BE}" srcOrd="0" destOrd="0" presId="urn:microsoft.com/office/officeart/2008/layout/VerticalCurvedList"/>
    <dgm:cxn modelId="{152F4860-F36C-4F46-BF88-FC29C0D3EF19}" type="presParOf" srcId="{1316DF72-B9E9-4BF2-8939-A7F7D9F7E9C9}" destId="{91362C57-816A-48A3-AD4E-8510A8ADFF64}" srcOrd="3" destOrd="0" presId="urn:microsoft.com/office/officeart/2008/layout/VerticalCurvedList"/>
    <dgm:cxn modelId="{3D6B130A-3FDA-40C7-A635-5336D7A8A966}" type="presParOf" srcId="{1316DF72-B9E9-4BF2-8939-A7F7D9F7E9C9}" destId="{9B2E8264-8827-421F-A3FB-41024774052F}" srcOrd="4" destOrd="0" presId="urn:microsoft.com/office/officeart/2008/layout/VerticalCurvedList"/>
    <dgm:cxn modelId="{EAF8B8DE-4CE9-412F-B66C-3FDBD481BDE2}" type="presParOf" srcId="{9B2E8264-8827-421F-A3FB-41024774052F}" destId="{968512EE-EDD4-429C-A5CA-FDCBCAAA8BCF}" srcOrd="0" destOrd="0" presId="urn:microsoft.com/office/officeart/2008/layout/VerticalCurvedList"/>
    <dgm:cxn modelId="{44EA50BE-9947-4C79-B2E5-CB0232F7FAE2}" type="presParOf" srcId="{1316DF72-B9E9-4BF2-8939-A7F7D9F7E9C9}" destId="{605A0FEA-5CE0-4CA7-941F-F634923C2B1D}" srcOrd="5" destOrd="0" presId="urn:microsoft.com/office/officeart/2008/layout/VerticalCurvedList"/>
    <dgm:cxn modelId="{6C1DDAD9-22F8-4EC8-A33C-6270A26D6E75}" type="presParOf" srcId="{1316DF72-B9E9-4BF2-8939-A7F7D9F7E9C9}" destId="{9ADC279B-E96B-4714-AB28-7C5E1638DB98}" srcOrd="6" destOrd="0" presId="urn:microsoft.com/office/officeart/2008/layout/VerticalCurvedList"/>
    <dgm:cxn modelId="{222B59C0-97A3-4EC2-9267-73B33CD09191}" type="presParOf" srcId="{9ADC279B-E96B-4714-AB28-7C5E1638DB98}" destId="{582E2883-183E-40AF-975F-04CF62763E60}" srcOrd="0" destOrd="0" presId="urn:microsoft.com/office/officeart/2008/layout/VerticalCurvedList"/>
    <dgm:cxn modelId="{9000D79D-2F29-4F28-88CA-20A28E734ED2}" type="presParOf" srcId="{1316DF72-B9E9-4BF2-8939-A7F7D9F7E9C9}" destId="{23B178A4-5A32-464A-BD11-EDBF82803D0D}" srcOrd="7" destOrd="0" presId="urn:microsoft.com/office/officeart/2008/layout/VerticalCurvedList"/>
    <dgm:cxn modelId="{48BF07B2-962D-4DA3-A09C-79E3A1DCB114}" type="presParOf" srcId="{1316DF72-B9E9-4BF2-8939-A7F7D9F7E9C9}" destId="{AB6A8E05-C714-4F50-852C-9F723A60E89B}" srcOrd="8" destOrd="0" presId="urn:microsoft.com/office/officeart/2008/layout/VerticalCurvedList"/>
    <dgm:cxn modelId="{69671321-779D-4627-93BF-222B311E9A2B}" type="presParOf" srcId="{AB6A8E05-C714-4F50-852C-9F723A60E89B}" destId="{90D3C30D-D478-4099-AD28-15FBA5DAC3E9}" srcOrd="0" destOrd="0" presId="urn:microsoft.com/office/officeart/2008/layout/VerticalCurvedLis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4E4C09-E8D1-4FD2-B0D7-5BE5CB0ACAFA}" type="doc">
      <dgm:prSet loTypeId="urn:microsoft.com/office/officeart/2005/8/layout/venn3" loCatId="relationship" qsTypeId="urn:microsoft.com/office/officeart/2005/8/quickstyle/3d1" qsCatId="3D" csTypeId="urn:microsoft.com/office/officeart/2005/8/colors/accent1_2" csCatId="accent1" phldr="1"/>
      <dgm:spPr/>
      <dgm:t>
        <a:bodyPr/>
        <a:lstStyle/>
        <a:p>
          <a:endParaRPr lang="ru-RU"/>
        </a:p>
      </dgm:t>
    </dgm:pt>
    <dgm:pt modelId="{EA6070F2-6B4F-40C9-A296-E198F98A1340}">
      <dgm:prSet phldrT="[Текст]" custT="1"/>
      <dgm:spPr>
        <a:solidFill>
          <a:srgbClr val="FFFF00">
            <a:alpha val="50000"/>
          </a:srgbClr>
        </a:solidFill>
      </dgm:spPr>
      <dgm:t>
        <a:bodyPr/>
        <a:lstStyle/>
        <a:p>
          <a:r>
            <a:rPr lang="ru-RU" sz="1800" b="1" i="1" u="sng" dirty="0" smtClean="0">
              <a:solidFill>
                <a:schemeClr val="tx1"/>
              </a:solidFill>
              <a:latin typeface="Times New Roman" pitchFamily="18" charset="0"/>
              <a:cs typeface="Times New Roman" pitchFamily="18" charset="0"/>
            </a:rPr>
            <a:t>01</a:t>
          </a:r>
          <a:r>
            <a:rPr lang="ru-RU" sz="1100" b="1" i="1" u="sng" dirty="0" smtClean="0">
              <a:solidFill>
                <a:schemeClr val="tx2"/>
              </a:solidFill>
              <a:latin typeface="Times New Roman" pitchFamily="18" charset="0"/>
              <a:cs typeface="Times New Roman" pitchFamily="18" charset="0"/>
            </a:rPr>
            <a:t> Общегосударственные</a:t>
          </a:r>
        </a:p>
        <a:p>
          <a:r>
            <a:rPr lang="ru-RU" sz="1100" b="1" i="1" u="sng" dirty="0" smtClean="0">
              <a:solidFill>
                <a:schemeClr val="tx2"/>
              </a:solidFill>
              <a:latin typeface="Times New Roman" pitchFamily="18" charset="0"/>
              <a:cs typeface="Times New Roman" pitchFamily="18" charset="0"/>
            </a:rPr>
            <a:t>вопросы</a:t>
          </a:r>
          <a:endParaRPr lang="ru-RU" sz="1100" dirty="0"/>
        </a:p>
      </dgm:t>
    </dgm:pt>
    <dgm:pt modelId="{A1F59655-498E-47F9-B46B-E5A11A4482C7}" type="parTrans" cxnId="{4B8BFD48-E6C0-47DF-9E00-C715E7F03A11}">
      <dgm:prSet/>
      <dgm:spPr/>
      <dgm:t>
        <a:bodyPr/>
        <a:lstStyle/>
        <a:p>
          <a:endParaRPr lang="ru-RU"/>
        </a:p>
      </dgm:t>
    </dgm:pt>
    <dgm:pt modelId="{B5A7B37D-3665-41E3-8F45-384B4526D8CF}" type="sibTrans" cxnId="{4B8BFD48-E6C0-47DF-9E00-C715E7F03A11}">
      <dgm:prSet/>
      <dgm:spPr/>
      <dgm:t>
        <a:bodyPr/>
        <a:lstStyle/>
        <a:p>
          <a:endParaRPr lang="ru-RU"/>
        </a:p>
      </dgm:t>
    </dgm:pt>
    <dgm:pt modelId="{D0B94C69-F51E-41F8-85F6-044E5760F1F6}">
      <dgm:prSet phldrT="[Текст]" custT="1"/>
      <dgm:spPr>
        <a:solidFill>
          <a:srgbClr val="FF99FF">
            <a:alpha val="50000"/>
          </a:srgbClr>
        </a:solidFill>
      </dgm:spPr>
      <dgm:t>
        <a:bodyPr/>
        <a:lstStyle/>
        <a:p>
          <a:r>
            <a:rPr lang="ru-RU" sz="1800" b="1" i="1" u="sng" dirty="0" smtClean="0">
              <a:solidFill>
                <a:schemeClr val="tx1"/>
              </a:solidFill>
              <a:latin typeface="Times New Roman" pitchFamily="18" charset="0"/>
              <a:cs typeface="Times New Roman" pitchFamily="18" charset="0"/>
            </a:rPr>
            <a:t>03</a:t>
          </a:r>
          <a:r>
            <a:rPr lang="ru-RU" sz="1800" b="1" i="1" u="sng" dirty="0" smtClean="0">
              <a:solidFill>
                <a:srgbClr val="FF9900"/>
              </a:solidFill>
              <a:latin typeface="Times New Roman" pitchFamily="18" charset="0"/>
              <a:cs typeface="Times New Roman" pitchFamily="18" charset="0"/>
            </a:rPr>
            <a:t> </a:t>
          </a:r>
          <a:endParaRPr lang="ru-RU" sz="2000" b="1" i="1" u="sng" dirty="0" smtClean="0">
            <a:solidFill>
              <a:srgbClr val="FF9900"/>
            </a:solidFill>
            <a:latin typeface="Times New Roman" pitchFamily="18" charset="0"/>
            <a:cs typeface="Times New Roman" pitchFamily="18" charset="0"/>
          </a:endParaRPr>
        </a:p>
        <a:p>
          <a:r>
            <a:rPr lang="ru-RU" sz="1100" b="1" i="1" u="sng" dirty="0" smtClean="0">
              <a:solidFill>
                <a:schemeClr val="tx2"/>
              </a:solidFill>
              <a:latin typeface="Times New Roman" pitchFamily="18" charset="0"/>
              <a:cs typeface="Times New Roman" pitchFamily="18" charset="0"/>
            </a:rPr>
            <a:t>Национальная </a:t>
          </a:r>
        </a:p>
        <a:p>
          <a:r>
            <a:rPr lang="ru-RU" sz="1100" b="1" i="1" u="sng" dirty="0" smtClean="0">
              <a:solidFill>
                <a:schemeClr val="tx2"/>
              </a:solidFill>
              <a:latin typeface="Times New Roman" pitchFamily="18" charset="0"/>
              <a:cs typeface="Times New Roman" pitchFamily="18" charset="0"/>
            </a:rPr>
            <a:t>безопасность и правоохранительная деятельность</a:t>
          </a:r>
          <a:endParaRPr lang="ru-RU" sz="1100" dirty="0"/>
        </a:p>
      </dgm:t>
    </dgm:pt>
    <dgm:pt modelId="{9C1441F5-846F-4F2C-92D8-D0139174664C}" type="parTrans" cxnId="{3C749507-CDF6-452C-8D49-3C22D5BAE1DD}">
      <dgm:prSet/>
      <dgm:spPr/>
      <dgm:t>
        <a:bodyPr/>
        <a:lstStyle/>
        <a:p>
          <a:endParaRPr lang="ru-RU"/>
        </a:p>
      </dgm:t>
    </dgm:pt>
    <dgm:pt modelId="{35E78C0D-D367-47C4-B808-250B62531C8C}" type="sibTrans" cxnId="{3C749507-CDF6-452C-8D49-3C22D5BAE1DD}">
      <dgm:prSet/>
      <dgm:spPr/>
      <dgm:t>
        <a:bodyPr/>
        <a:lstStyle/>
        <a:p>
          <a:endParaRPr lang="ru-RU"/>
        </a:p>
      </dgm:t>
    </dgm:pt>
    <dgm:pt modelId="{CABF80DD-6488-491F-93AF-AACDAB655DFF}">
      <dgm:prSet phldrT="[Текст]" custT="1"/>
      <dgm:spPr>
        <a:solidFill>
          <a:srgbClr val="00FF00">
            <a:alpha val="50000"/>
          </a:srgbClr>
        </a:solidFill>
      </dgm:spPr>
      <dgm:t>
        <a:bodyPr/>
        <a:lstStyle/>
        <a:p>
          <a:r>
            <a:rPr lang="ru-RU" sz="1800" b="1" i="1" u="sng" dirty="0" smtClean="0">
              <a:solidFill>
                <a:schemeClr val="tx2"/>
              </a:solidFill>
              <a:latin typeface="Times New Roman" pitchFamily="18" charset="0"/>
              <a:cs typeface="Times New Roman" pitchFamily="18" charset="0"/>
            </a:rPr>
            <a:t>04</a:t>
          </a:r>
        </a:p>
        <a:p>
          <a:r>
            <a:rPr lang="ru-RU" sz="1100" b="1" i="1" u="sng" dirty="0" smtClean="0">
              <a:solidFill>
                <a:schemeClr val="tx2"/>
              </a:solidFill>
              <a:latin typeface="Times New Roman" pitchFamily="18" charset="0"/>
              <a:cs typeface="Times New Roman" pitchFamily="18" charset="0"/>
            </a:rPr>
            <a:t>Национальная </a:t>
          </a:r>
        </a:p>
        <a:p>
          <a:r>
            <a:rPr lang="ru-RU" sz="1100" b="1" i="1" u="sng" dirty="0" smtClean="0">
              <a:solidFill>
                <a:schemeClr val="tx2"/>
              </a:solidFill>
              <a:latin typeface="Times New Roman" pitchFamily="18" charset="0"/>
              <a:cs typeface="Times New Roman" pitchFamily="18" charset="0"/>
            </a:rPr>
            <a:t>экономика</a:t>
          </a:r>
          <a:endParaRPr lang="ru-RU" sz="1100" dirty="0"/>
        </a:p>
      </dgm:t>
    </dgm:pt>
    <dgm:pt modelId="{1DD31F44-BF5A-4E0B-B877-59889C773FC3}" type="parTrans" cxnId="{538E3353-7173-4F5C-9D49-1202F41A647B}">
      <dgm:prSet/>
      <dgm:spPr/>
      <dgm:t>
        <a:bodyPr/>
        <a:lstStyle/>
        <a:p>
          <a:endParaRPr lang="ru-RU"/>
        </a:p>
      </dgm:t>
    </dgm:pt>
    <dgm:pt modelId="{99AC76F6-24C2-48E0-8569-B5EE6E1B9464}" type="sibTrans" cxnId="{538E3353-7173-4F5C-9D49-1202F41A647B}">
      <dgm:prSet/>
      <dgm:spPr/>
      <dgm:t>
        <a:bodyPr/>
        <a:lstStyle/>
        <a:p>
          <a:endParaRPr lang="ru-RU"/>
        </a:p>
      </dgm:t>
    </dgm:pt>
    <dgm:pt modelId="{AA8CFD4E-ABA5-4CC9-A474-761FF7F30567}">
      <dgm:prSet phldrT="[Текст]" custT="1"/>
      <dgm:spPr>
        <a:solidFill>
          <a:srgbClr val="00B0F0">
            <a:alpha val="50000"/>
          </a:srgbClr>
        </a:solidFill>
      </dgm:spPr>
      <dgm:t>
        <a:bodyPr/>
        <a:lstStyle/>
        <a:p>
          <a:r>
            <a:rPr lang="ru-RU" sz="1800" b="1" i="1" u="sng" dirty="0" smtClean="0">
              <a:solidFill>
                <a:schemeClr val="tx2"/>
              </a:solidFill>
              <a:latin typeface="Times New Roman" pitchFamily="18" charset="0"/>
              <a:cs typeface="Times New Roman" pitchFamily="18" charset="0"/>
            </a:rPr>
            <a:t>05</a:t>
          </a:r>
        </a:p>
        <a:p>
          <a:r>
            <a:rPr lang="ru-RU" sz="1100" b="1" i="1" u="sng" dirty="0" smtClean="0">
              <a:solidFill>
                <a:schemeClr val="tx2"/>
              </a:solidFill>
              <a:latin typeface="Times New Roman" pitchFamily="18" charset="0"/>
              <a:cs typeface="Times New Roman" pitchFamily="18" charset="0"/>
            </a:rPr>
            <a:t>Жилищно-</a:t>
          </a:r>
        </a:p>
        <a:p>
          <a:r>
            <a:rPr lang="ru-RU" sz="1100" b="1" i="1" u="sng" dirty="0" smtClean="0">
              <a:solidFill>
                <a:schemeClr val="tx2"/>
              </a:solidFill>
              <a:latin typeface="Times New Roman" pitchFamily="18" charset="0"/>
              <a:cs typeface="Times New Roman" pitchFamily="18" charset="0"/>
            </a:rPr>
            <a:t>коммунальное </a:t>
          </a:r>
        </a:p>
        <a:p>
          <a:r>
            <a:rPr lang="ru-RU" sz="1100" b="1" i="1" u="sng" dirty="0" smtClean="0">
              <a:solidFill>
                <a:schemeClr val="tx2"/>
              </a:solidFill>
              <a:latin typeface="Times New Roman" pitchFamily="18" charset="0"/>
              <a:cs typeface="Times New Roman" pitchFamily="18" charset="0"/>
            </a:rPr>
            <a:t>хозяйство</a:t>
          </a:r>
          <a:endParaRPr lang="ru-RU" sz="1100" dirty="0"/>
        </a:p>
      </dgm:t>
    </dgm:pt>
    <dgm:pt modelId="{FF073B39-92BE-41AD-9CAC-B91324890789}" type="parTrans" cxnId="{9D2F26EA-B008-42C7-A95D-D78468ED79AA}">
      <dgm:prSet/>
      <dgm:spPr/>
      <dgm:t>
        <a:bodyPr/>
        <a:lstStyle/>
        <a:p>
          <a:endParaRPr lang="ru-RU"/>
        </a:p>
      </dgm:t>
    </dgm:pt>
    <dgm:pt modelId="{88094E56-6D3F-47A2-BE09-869A3CB9DCE5}" type="sibTrans" cxnId="{9D2F26EA-B008-42C7-A95D-D78468ED79AA}">
      <dgm:prSet/>
      <dgm:spPr/>
      <dgm:t>
        <a:bodyPr/>
        <a:lstStyle/>
        <a:p>
          <a:endParaRPr lang="ru-RU"/>
        </a:p>
      </dgm:t>
    </dgm:pt>
    <dgm:pt modelId="{1343AB61-4926-423E-9F66-53F6CC7AFD10}">
      <dgm:prSet phldrT="[Текст]" custT="1"/>
      <dgm:spPr>
        <a:solidFill>
          <a:srgbClr val="FF0000">
            <a:alpha val="50000"/>
          </a:srgbClr>
        </a:solidFill>
      </dgm:spPr>
      <dgm:t>
        <a:bodyPr/>
        <a:lstStyle/>
        <a:p>
          <a:r>
            <a:rPr lang="ru-RU" sz="1800" b="1" i="1" u="sng" dirty="0" smtClean="0">
              <a:latin typeface="Times New Roman" panose="02020603050405020304" pitchFamily="18" charset="0"/>
              <a:cs typeface="Times New Roman" panose="02020603050405020304" pitchFamily="18" charset="0"/>
            </a:rPr>
            <a:t>06</a:t>
          </a:r>
        </a:p>
        <a:p>
          <a:r>
            <a:rPr lang="ru-RU" sz="1100" b="1" i="1" u="sng" dirty="0" smtClean="0">
              <a:latin typeface="Times New Roman" panose="02020603050405020304" pitchFamily="18" charset="0"/>
              <a:cs typeface="Times New Roman" panose="02020603050405020304" pitchFamily="18" charset="0"/>
            </a:rPr>
            <a:t>Охрана окружающей среды</a:t>
          </a:r>
          <a:endParaRPr lang="ru-RU" sz="1100" b="1" i="1" u="sng" dirty="0">
            <a:latin typeface="Times New Roman" panose="02020603050405020304" pitchFamily="18" charset="0"/>
            <a:cs typeface="Times New Roman" panose="02020603050405020304" pitchFamily="18" charset="0"/>
          </a:endParaRPr>
        </a:p>
      </dgm:t>
    </dgm:pt>
    <dgm:pt modelId="{A6D5416D-1B3D-4760-83CE-C81DE6F8FBDE}" type="parTrans" cxnId="{2403AB15-0473-43B8-93C9-075ADD04F06D}">
      <dgm:prSet/>
      <dgm:spPr/>
      <dgm:t>
        <a:bodyPr/>
        <a:lstStyle/>
        <a:p>
          <a:endParaRPr lang="ru-RU"/>
        </a:p>
      </dgm:t>
    </dgm:pt>
    <dgm:pt modelId="{7D1A8F45-776C-4961-9E57-8F3831C9CAD0}" type="sibTrans" cxnId="{2403AB15-0473-43B8-93C9-075ADD04F06D}">
      <dgm:prSet/>
      <dgm:spPr/>
      <dgm:t>
        <a:bodyPr/>
        <a:lstStyle/>
        <a:p>
          <a:endParaRPr lang="ru-RU"/>
        </a:p>
      </dgm:t>
    </dgm:pt>
    <dgm:pt modelId="{A21444E7-0D9A-4EE2-BE7B-92F9300DD93A}" type="pres">
      <dgm:prSet presAssocID="{2E4E4C09-E8D1-4FD2-B0D7-5BE5CB0ACAFA}" presName="Name0" presStyleCnt="0">
        <dgm:presLayoutVars>
          <dgm:dir/>
          <dgm:resizeHandles val="exact"/>
        </dgm:presLayoutVars>
      </dgm:prSet>
      <dgm:spPr/>
      <dgm:t>
        <a:bodyPr/>
        <a:lstStyle/>
        <a:p>
          <a:endParaRPr lang="ru-RU"/>
        </a:p>
      </dgm:t>
    </dgm:pt>
    <dgm:pt modelId="{53166289-A14C-4166-8A7D-4CD33CD16583}" type="pres">
      <dgm:prSet presAssocID="{EA6070F2-6B4F-40C9-A296-E198F98A1340}" presName="Name5" presStyleLbl="vennNode1" presStyleIdx="0" presStyleCnt="5">
        <dgm:presLayoutVars>
          <dgm:bulletEnabled val="1"/>
        </dgm:presLayoutVars>
      </dgm:prSet>
      <dgm:spPr/>
      <dgm:t>
        <a:bodyPr/>
        <a:lstStyle/>
        <a:p>
          <a:endParaRPr lang="ru-RU"/>
        </a:p>
      </dgm:t>
    </dgm:pt>
    <dgm:pt modelId="{21F6BA4A-0CB2-4EA2-817A-5B0C580602E2}" type="pres">
      <dgm:prSet presAssocID="{B5A7B37D-3665-41E3-8F45-384B4526D8CF}" presName="space" presStyleCnt="0"/>
      <dgm:spPr/>
    </dgm:pt>
    <dgm:pt modelId="{020F5115-EAF5-49B4-A874-5FFBD9C24926}" type="pres">
      <dgm:prSet presAssocID="{D0B94C69-F51E-41F8-85F6-044E5760F1F6}" presName="Name5" presStyleLbl="vennNode1" presStyleIdx="1" presStyleCnt="5">
        <dgm:presLayoutVars>
          <dgm:bulletEnabled val="1"/>
        </dgm:presLayoutVars>
      </dgm:prSet>
      <dgm:spPr/>
      <dgm:t>
        <a:bodyPr/>
        <a:lstStyle/>
        <a:p>
          <a:endParaRPr lang="ru-RU"/>
        </a:p>
      </dgm:t>
    </dgm:pt>
    <dgm:pt modelId="{4D4CA034-E242-43AF-A15E-14E8858E8FCC}" type="pres">
      <dgm:prSet presAssocID="{35E78C0D-D367-47C4-B808-250B62531C8C}" presName="space" presStyleCnt="0"/>
      <dgm:spPr/>
    </dgm:pt>
    <dgm:pt modelId="{23179E3A-AC2E-41F6-8E0F-3F4FEBCB2C21}" type="pres">
      <dgm:prSet presAssocID="{CABF80DD-6488-491F-93AF-AACDAB655DFF}" presName="Name5" presStyleLbl="vennNode1" presStyleIdx="2" presStyleCnt="5">
        <dgm:presLayoutVars>
          <dgm:bulletEnabled val="1"/>
        </dgm:presLayoutVars>
      </dgm:prSet>
      <dgm:spPr/>
      <dgm:t>
        <a:bodyPr/>
        <a:lstStyle/>
        <a:p>
          <a:endParaRPr lang="ru-RU"/>
        </a:p>
      </dgm:t>
    </dgm:pt>
    <dgm:pt modelId="{AC6CF6CF-BA68-4047-9D9F-A470712E81CB}" type="pres">
      <dgm:prSet presAssocID="{99AC76F6-24C2-48E0-8569-B5EE6E1B9464}" presName="space" presStyleCnt="0"/>
      <dgm:spPr/>
    </dgm:pt>
    <dgm:pt modelId="{E8A73D48-E49D-46C4-B6AC-83FDB00201AF}" type="pres">
      <dgm:prSet presAssocID="{AA8CFD4E-ABA5-4CC9-A474-761FF7F30567}" presName="Name5" presStyleLbl="vennNode1" presStyleIdx="3" presStyleCnt="5">
        <dgm:presLayoutVars>
          <dgm:bulletEnabled val="1"/>
        </dgm:presLayoutVars>
      </dgm:prSet>
      <dgm:spPr/>
      <dgm:t>
        <a:bodyPr/>
        <a:lstStyle/>
        <a:p>
          <a:endParaRPr lang="ru-RU"/>
        </a:p>
      </dgm:t>
    </dgm:pt>
    <dgm:pt modelId="{EF7CB527-09C6-46E7-A9C9-5FCE2F939EBC}" type="pres">
      <dgm:prSet presAssocID="{88094E56-6D3F-47A2-BE09-869A3CB9DCE5}" presName="space" presStyleCnt="0"/>
      <dgm:spPr/>
    </dgm:pt>
    <dgm:pt modelId="{CB0822D1-F06C-4742-949C-64590858F5C1}" type="pres">
      <dgm:prSet presAssocID="{1343AB61-4926-423E-9F66-53F6CC7AFD10}" presName="Name5" presStyleLbl="vennNode1" presStyleIdx="4" presStyleCnt="5">
        <dgm:presLayoutVars>
          <dgm:bulletEnabled val="1"/>
        </dgm:presLayoutVars>
      </dgm:prSet>
      <dgm:spPr/>
      <dgm:t>
        <a:bodyPr/>
        <a:lstStyle/>
        <a:p>
          <a:endParaRPr lang="ru-RU"/>
        </a:p>
      </dgm:t>
    </dgm:pt>
  </dgm:ptLst>
  <dgm:cxnLst>
    <dgm:cxn modelId="{C2E0662F-750B-4644-A02D-42F2824E01F1}" type="presOf" srcId="{CABF80DD-6488-491F-93AF-AACDAB655DFF}" destId="{23179E3A-AC2E-41F6-8E0F-3F4FEBCB2C21}" srcOrd="0" destOrd="0" presId="urn:microsoft.com/office/officeart/2005/8/layout/venn3"/>
    <dgm:cxn modelId="{2403AB15-0473-43B8-93C9-075ADD04F06D}" srcId="{2E4E4C09-E8D1-4FD2-B0D7-5BE5CB0ACAFA}" destId="{1343AB61-4926-423E-9F66-53F6CC7AFD10}" srcOrd="4" destOrd="0" parTransId="{A6D5416D-1B3D-4760-83CE-C81DE6F8FBDE}" sibTransId="{7D1A8F45-776C-4961-9E57-8F3831C9CAD0}"/>
    <dgm:cxn modelId="{9C53372C-1AB6-4C01-BBA6-5D188CA7E5CB}" type="presOf" srcId="{2E4E4C09-E8D1-4FD2-B0D7-5BE5CB0ACAFA}" destId="{A21444E7-0D9A-4EE2-BE7B-92F9300DD93A}" srcOrd="0" destOrd="0" presId="urn:microsoft.com/office/officeart/2005/8/layout/venn3"/>
    <dgm:cxn modelId="{A03A9845-E651-4D80-A3DB-83C3CCB6DFB0}" type="presOf" srcId="{D0B94C69-F51E-41F8-85F6-044E5760F1F6}" destId="{020F5115-EAF5-49B4-A874-5FFBD9C24926}" srcOrd="0" destOrd="0" presId="urn:microsoft.com/office/officeart/2005/8/layout/venn3"/>
    <dgm:cxn modelId="{538E3353-7173-4F5C-9D49-1202F41A647B}" srcId="{2E4E4C09-E8D1-4FD2-B0D7-5BE5CB0ACAFA}" destId="{CABF80DD-6488-491F-93AF-AACDAB655DFF}" srcOrd="2" destOrd="0" parTransId="{1DD31F44-BF5A-4E0B-B877-59889C773FC3}" sibTransId="{99AC76F6-24C2-48E0-8569-B5EE6E1B9464}"/>
    <dgm:cxn modelId="{CBC72AF1-CD55-4CD8-A5CB-C687F5737C25}" type="presOf" srcId="{AA8CFD4E-ABA5-4CC9-A474-761FF7F30567}" destId="{E8A73D48-E49D-46C4-B6AC-83FDB00201AF}" srcOrd="0" destOrd="0" presId="urn:microsoft.com/office/officeart/2005/8/layout/venn3"/>
    <dgm:cxn modelId="{C34258D5-7BE9-42C1-ACA3-0C04EEA568E9}" type="presOf" srcId="{EA6070F2-6B4F-40C9-A296-E198F98A1340}" destId="{53166289-A14C-4166-8A7D-4CD33CD16583}" srcOrd="0" destOrd="0" presId="urn:microsoft.com/office/officeart/2005/8/layout/venn3"/>
    <dgm:cxn modelId="{809A1AC2-2513-4BA2-9BA5-5105C07903CD}" type="presOf" srcId="{1343AB61-4926-423E-9F66-53F6CC7AFD10}" destId="{CB0822D1-F06C-4742-949C-64590858F5C1}" srcOrd="0" destOrd="0" presId="urn:microsoft.com/office/officeart/2005/8/layout/venn3"/>
    <dgm:cxn modelId="{9D2F26EA-B008-42C7-A95D-D78468ED79AA}" srcId="{2E4E4C09-E8D1-4FD2-B0D7-5BE5CB0ACAFA}" destId="{AA8CFD4E-ABA5-4CC9-A474-761FF7F30567}" srcOrd="3" destOrd="0" parTransId="{FF073B39-92BE-41AD-9CAC-B91324890789}" sibTransId="{88094E56-6D3F-47A2-BE09-869A3CB9DCE5}"/>
    <dgm:cxn modelId="{3C749507-CDF6-452C-8D49-3C22D5BAE1DD}" srcId="{2E4E4C09-E8D1-4FD2-B0D7-5BE5CB0ACAFA}" destId="{D0B94C69-F51E-41F8-85F6-044E5760F1F6}" srcOrd="1" destOrd="0" parTransId="{9C1441F5-846F-4F2C-92D8-D0139174664C}" sibTransId="{35E78C0D-D367-47C4-B808-250B62531C8C}"/>
    <dgm:cxn modelId="{4B8BFD48-E6C0-47DF-9E00-C715E7F03A11}" srcId="{2E4E4C09-E8D1-4FD2-B0D7-5BE5CB0ACAFA}" destId="{EA6070F2-6B4F-40C9-A296-E198F98A1340}" srcOrd="0" destOrd="0" parTransId="{A1F59655-498E-47F9-B46B-E5A11A4482C7}" sibTransId="{B5A7B37D-3665-41E3-8F45-384B4526D8CF}"/>
    <dgm:cxn modelId="{8278515D-AF8F-4F13-8D2E-FAA20AF5F650}" type="presParOf" srcId="{A21444E7-0D9A-4EE2-BE7B-92F9300DD93A}" destId="{53166289-A14C-4166-8A7D-4CD33CD16583}" srcOrd="0" destOrd="0" presId="urn:microsoft.com/office/officeart/2005/8/layout/venn3"/>
    <dgm:cxn modelId="{545ADC2E-9A03-4A08-AD3D-F4139C46E485}" type="presParOf" srcId="{A21444E7-0D9A-4EE2-BE7B-92F9300DD93A}" destId="{21F6BA4A-0CB2-4EA2-817A-5B0C580602E2}" srcOrd="1" destOrd="0" presId="urn:microsoft.com/office/officeart/2005/8/layout/venn3"/>
    <dgm:cxn modelId="{F6C6EC44-02F4-4EA8-A424-BED0CC7F8D6A}" type="presParOf" srcId="{A21444E7-0D9A-4EE2-BE7B-92F9300DD93A}" destId="{020F5115-EAF5-49B4-A874-5FFBD9C24926}" srcOrd="2" destOrd="0" presId="urn:microsoft.com/office/officeart/2005/8/layout/venn3"/>
    <dgm:cxn modelId="{B6886C14-E762-4E5E-9F69-C6D61995C922}" type="presParOf" srcId="{A21444E7-0D9A-4EE2-BE7B-92F9300DD93A}" destId="{4D4CA034-E242-43AF-A15E-14E8858E8FCC}" srcOrd="3" destOrd="0" presId="urn:microsoft.com/office/officeart/2005/8/layout/venn3"/>
    <dgm:cxn modelId="{F8793B55-4616-4186-9D40-43D664267900}" type="presParOf" srcId="{A21444E7-0D9A-4EE2-BE7B-92F9300DD93A}" destId="{23179E3A-AC2E-41F6-8E0F-3F4FEBCB2C21}" srcOrd="4" destOrd="0" presId="urn:microsoft.com/office/officeart/2005/8/layout/venn3"/>
    <dgm:cxn modelId="{3EB6E342-5F70-4F97-9746-104A816AD0C0}" type="presParOf" srcId="{A21444E7-0D9A-4EE2-BE7B-92F9300DD93A}" destId="{AC6CF6CF-BA68-4047-9D9F-A470712E81CB}" srcOrd="5" destOrd="0" presId="urn:microsoft.com/office/officeart/2005/8/layout/venn3"/>
    <dgm:cxn modelId="{EF36E174-29BA-46CA-9B31-09715E8A7C22}" type="presParOf" srcId="{A21444E7-0D9A-4EE2-BE7B-92F9300DD93A}" destId="{E8A73D48-E49D-46C4-B6AC-83FDB00201AF}" srcOrd="6" destOrd="0" presId="urn:microsoft.com/office/officeart/2005/8/layout/venn3"/>
    <dgm:cxn modelId="{4570275A-FCF1-432E-9828-5ACEAF6C0A91}" type="presParOf" srcId="{A21444E7-0D9A-4EE2-BE7B-92F9300DD93A}" destId="{EF7CB527-09C6-46E7-A9C9-5FCE2F939EBC}" srcOrd="7" destOrd="0" presId="urn:microsoft.com/office/officeart/2005/8/layout/venn3"/>
    <dgm:cxn modelId="{9982E8BD-2CAD-4414-B188-9D398FF40EBF}" type="presParOf" srcId="{A21444E7-0D9A-4EE2-BE7B-92F9300DD93A}" destId="{CB0822D1-F06C-4742-949C-64590858F5C1}"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2E4E4C09-E8D1-4FD2-B0D7-5BE5CB0ACAFA}" type="doc">
      <dgm:prSet loTypeId="urn:microsoft.com/office/officeart/2005/8/layout/venn3" loCatId="relationship" qsTypeId="urn:microsoft.com/office/officeart/2005/8/quickstyle/3d1" qsCatId="3D" csTypeId="urn:microsoft.com/office/officeart/2005/8/colors/accent1_2" csCatId="accent1" phldr="1"/>
      <dgm:spPr/>
      <dgm:t>
        <a:bodyPr/>
        <a:lstStyle/>
        <a:p>
          <a:endParaRPr lang="ru-RU"/>
        </a:p>
      </dgm:t>
    </dgm:pt>
    <dgm:pt modelId="{EA6070F2-6B4F-40C9-A296-E198F98A1340}">
      <dgm:prSet phldrT="[Текст]" custT="1"/>
      <dgm:spPr>
        <a:solidFill>
          <a:schemeClr val="accent2">
            <a:lumMod val="75000"/>
            <a:alpha val="50000"/>
          </a:schemeClr>
        </a:solidFill>
      </dgm:spPr>
      <dgm:t>
        <a:bodyPr/>
        <a:lstStyle/>
        <a:p>
          <a:r>
            <a:rPr lang="ru-RU" sz="1800" b="1" i="1" u="sng" dirty="0" smtClean="0">
              <a:latin typeface="Times New Roman" panose="02020603050405020304" pitchFamily="18" charset="0"/>
              <a:cs typeface="Times New Roman" panose="02020603050405020304" pitchFamily="18" charset="0"/>
            </a:rPr>
            <a:t>07</a:t>
          </a:r>
        </a:p>
        <a:p>
          <a:r>
            <a:rPr lang="ru-RU" sz="1100" b="1" i="1" u="sng" dirty="0" smtClean="0">
              <a:latin typeface="Times New Roman" panose="02020603050405020304" pitchFamily="18" charset="0"/>
              <a:cs typeface="Times New Roman" panose="02020603050405020304" pitchFamily="18" charset="0"/>
            </a:rPr>
            <a:t>Образование</a:t>
          </a:r>
          <a:endParaRPr lang="ru-RU" sz="1100" b="1" i="1" u="sng" dirty="0">
            <a:latin typeface="Times New Roman" panose="02020603050405020304" pitchFamily="18" charset="0"/>
            <a:cs typeface="Times New Roman" panose="02020603050405020304" pitchFamily="18" charset="0"/>
          </a:endParaRPr>
        </a:p>
      </dgm:t>
    </dgm:pt>
    <dgm:pt modelId="{A1F59655-498E-47F9-B46B-E5A11A4482C7}" type="parTrans" cxnId="{4B8BFD48-E6C0-47DF-9E00-C715E7F03A11}">
      <dgm:prSet/>
      <dgm:spPr/>
      <dgm:t>
        <a:bodyPr/>
        <a:lstStyle/>
        <a:p>
          <a:endParaRPr lang="ru-RU"/>
        </a:p>
      </dgm:t>
    </dgm:pt>
    <dgm:pt modelId="{B5A7B37D-3665-41E3-8F45-384B4526D8CF}" type="sibTrans" cxnId="{4B8BFD48-E6C0-47DF-9E00-C715E7F03A11}">
      <dgm:prSet/>
      <dgm:spPr/>
      <dgm:t>
        <a:bodyPr/>
        <a:lstStyle/>
        <a:p>
          <a:endParaRPr lang="ru-RU"/>
        </a:p>
      </dgm:t>
    </dgm:pt>
    <dgm:pt modelId="{D0B94C69-F51E-41F8-85F6-044E5760F1F6}">
      <dgm:prSet phldrT="[Текст]" custT="1"/>
      <dgm:spPr>
        <a:solidFill>
          <a:srgbClr val="FF9933">
            <a:alpha val="50000"/>
          </a:srgbClr>
        </a:solidFill>
      </dgm:spPr>
      <dgm:t>
        <a:bodyPr/>
        <a:lstStyle/>
        <a:p>
          <a:r>
            <a:rPr lang="ru-RU" sz="1800" b="1" i="1" u="sng" dirty="0" smtClean="0">
              <a:solidFill>
                <a:schemeClr val="tx2"/>
              </a:solidFill>
              <a:latin typeface="Times New Roman" pitchFamily="18" charset="0"/>
              <a:cs typeface="Times New Roman" pitchFamily="18" charset="0"/>
            </a:rPr>
            <a:t>08</a:t>
          </a:r>
        </a:p>
        <a:p>
          <a:r>
            <a:rPr lang="ru-RU" sz="1100" b="1" i="1" u="sng" dirty="0" smtClean="0">
              <a:solidFill>
                <a:schemeClr val="tx2"/>
              </a:solidFill>
              <a:latin typeface="Times New Roman" pitchFamily="18" charset="0"/>
              <a:cs typeface="Times New Roman" pitchFamily="18" charset="0"/>
            </a:rPr>
            <a:t>Культура, </a:t>
          </a:r>
        </a:p>
        <a:p>
          <a:r>
            <a:rPr lang="ru-RU" sz="1100" b="1" i="1" u="sng" dirty="0" smtClean="0">
              <a:solidFill>
                <a:schemeClr val="tx2"/>
              </a:solidFill>
              <a:latin typeface="Times New Roman" pitchFamily="18" charset="0"/>
              <a:cs typeface="Times New Roman" pitchFamily="18" charset="0"/>
            </a:rPr>
            <a:t>кинематография</a:t>
          </a:r>
          <a:endParaRPr lang="ru-RU" sz="1100" dirty="0"/>
        </a:p>
      </dgm:t>
    </dgm:pt>
    <dgm:pt modelId="{9C1441F5-846F-4F2C-92D8-D0139174664C}" type="parTrans" cxnId="{3C749507-CDF6-452C-8D49-3C22D5BAE1DD}">
      <dgm:prSet/>
      <dgm:spPr/>
      <dgm:t>
        <a:bodyPr/>
        <a:lstStyle/>
        <a:p>
          <a:endParaRPr lang="ru-RU"/>
        </a:p>
      </dgm:t>
    </dgm:pt>
    <dgm:pt modelId="{35E78C0D-D367-47C4-B808-250B62531C8C}" type="sibTrans" cxnId="{3C749507-CDF6-452C-8D49-3C22D5BAE1DD}">
      <dgm:prSet/>
      <dgm:spPr/>
      <dgm:t>
        <a:bodyPr/>
        <a:lstStyle/>
        <a:p>
          <a:endParaRPr lang="ru-RU"/>
        </a:p>
      </dgm:t>
    </dgm:pt>
    <dgm:pt modelId="{CABF80DD-6488-491F-93AF-AACDAB655DFF}">
      <dgm:prSet phldrT="[Текст]" custT="1"/>
      <dgm:spPr>
        <a:solidFill>
          <a:srgbClr val="E373CB">
            <a:alpha val="49804"/>
          </a:srgbClr>
        </a:solidFill>
      </dgm:spPr>
      <dgm:t>
        <a:bodyPr/>
        <a:lstStyle/>
        <a:p>
          <a:r>
            <a:rPr lang="ru-RU" sz="1800" b="1" i="1" u="sng" dirty="0" smtClean="0">
              <a:solidFill>
                <a:schemeClr val="tx2"/>
              </a:solidFill>
              <a:latin typeface="Times New Roman" pitchFamily="18" charset="0"/>
              <a:cs typeface="Times New Roman" pitchFamily="18" charset="0"/>
            </a:rPr>
            <a:t>10</a:t>
          </a:r>
        </a:p>
        <a:p>
          <a:r>
            <a:rPr lang="ru-RU" sz="1100" b="1" i="1" u="sng" dirty="0" smtClean="0">
              <a:solidFill>
                <a:schemeClr val="tx2"/>
              </a:solidFill>
              <a:latin typeface="Times New Roman" pitchFamily="18" charset="0"/>
              <a:cs typeface="Times New Roman" pitchFamily="18" charset="0"/>
            </a:rPr>
            <a:t>Социальная</a:t>
          </a:r>
        </a:p>
        <a:p>
          <a:r>
            <a:rPr lang="ru-RU" sz="1100" b="1" i="1" u="sng" dirty="0" smtClean="0">
              <a:solidFill>
                <a:schemeClr val="tx2"/>
              </a:solidFill>
              <a:latin typeface="Times New Roman" pitchFamily="18" charset="0"/>
              <a:cs typeface="Times New Roman" pitchFamily="18" charset="0"/>
            </a:rPr>
            <a:t>политика</a:t>
          </a:r>
          <a:endParaRPr lang="ru-RU" sz="1100" dirty="0"/>
        </a:p>
      </dgm:t>
    </dgm:pt>
    <dgm:pt modelId="{1DD31F44-BF5A-4E0B-B877-59889C773FC3}" type="parTrans" cxnId="{538E3353-7173-4F5C-9D49-1202F41A647B}">
      <dgm:prSet/>
      <dgm:spPr/>
      <dgm:t>
        <a:bodyPr/>
        <a:lstStyle/>
        <a:p>
          <a:endParaRPr lang="ru-RU"/>
        </a:p>
      </dgm:t>
    </dgm:pt>
    <dgm:pt modelId="{99AC76F6-24C2-48E0-8569-B5EE6E1B9464}" type="sibTrans" cxnId="{538E3353-7173-4F5C-9D49-1202F41A647B}">
      <dgm:prSet/>
      <dgm:spPr/>
      <dgm:t>
        <a:bodyPr/>
        <a:lstStyle/>
        <a:p>
          <a:endParaRPr lang="ru-RU"/>
        </a:p>
      </dgm:t>
    </dgm:pt>
    <dgm:pt modelId="{AA8CFD4E-ABA5-4CC9-A474-761FF7F30567}">
      <dgm:prSet phldrT="[Текст]" custT="1"/>
      <dgm:spPr>
        <a:solidFill>
          <a:schemeClr val="tx1">
            <a:lumMod val="65000"/>
            <a:alpha val="50000"/>
          </a:schemeClr>
        </a:solidFill>
      </dgm:spPr>
      <dgm:t>
        <a:bodyPr/>
        <a:lstStyle/>
        <a:p>
          <a:r>
            <a:rPr lang="ru-RU" sz="1800" b="1" i="1" u="sng" dirty="0" smtClean="0">
              <a:solidFill>
                <a:schemeClr val="tx2"/>
              </a:solidFill>
              <a:latin typeface="Times New Roman" pitchFamily="18" charset="0"/>
              <a:cs typeface="Times New Roman" pitchFamily="18" charset="0"/>
            </a:rPr>
            <a:t>11</a:t>
          </a:r>
        </a:p>
        <a:p>
          <a:r>
            <a:rPr lang="ru-RU" sz="1100" b="1" i="1" u="sng" dirty="0" smtClean="0">
              <a:solidFill>
                <a:schemeClr val="tx2"/>
              </a:solidFill>
              <a:latin typeface="Times New Roman" pitchFamily="18" charset="0"/>
              <a:cs typeface="Times New Roman" pitchFamily="18" charset="0"/>
            </a:rPr>
            <a:t>Физическая </a:t>
          </a:r>
        </a:p>
        <a:p>
          <a:r>
            <a:rPr lang="ru-RU" sz="1100" b="1" i="1" u="sng" dirty="0" smtClean="0">
              <a:solidFill>
                <a:schemeClr val="tx2"/>
              </a:solidFill>
              <a:latin typeface="Times New Roman" pitchFamily="18" charset="0"/>
              <a:cs typeface="Times New Roman" pitchFamily="18" charset="0"/>
            </a:rPr>
            <a:t>культура </a:t>
          </a:r>
        </a:p>
        <a:p>
          <a:r>
            <a:rPr lang="ru-RU" sz="1100" b="1" i="1" u="sng" dirty="0" smtClean="0">
              <a:solidFill>
                <a:schemeClr val="tx2"/>
              </a:solidFill>
              <a:latin typeface="Times New Roman" pitchFamily="18" charset="0"/>
              <a:cs typeface="Times New Roman" pitchFamily="18" charset="0"/>
            </a:rPr>
            <a:t>и спорт</a:t>
          </a:r>
          <a:endParaRPr lang="ru-RU" sz="1100" dirty="0"/>
        </a:p>
      </dgm:t>
    </dgm:pt>
    <dgm:pt modelId="{FF073B39-92BE-41AD-9CAC-B91324890789}" type="parTrans" cxnId="{9D2F26EA-B008-42C7-A95D-D78468ED79AA}">
      <dgm:prSet/>
      <dgm:spPr/>
      <dgm:t>
        <a:bodyPr/>
        <a:lstStyle/>
        <a:p>
          <a:endParaRPr lang="ru-RU"/>
        </a:p>
      </dgm:t>
    </dgm:pt>
    <dgm:pt modelId="{88094E56-6D3F-47A2-BE09-869A3CB9DCE5}" type="sibTrans" cxnId="{9D2F26EA-B008-42C7-A95D-D78468ED79AA}">
      <dgm:prSet/>
      <dgm:spPr/>
      <dgm:t>
        <a:bodyPr/>
        <a:lstStyle/>
        <a:p>
          <a:endParaRPr lang="ru-RU"/>
        </a:p>
      </dgm:t>
    </dgm:pt>
    <dgm:pt modelId="{1343AB61-4926-423E-9F66-53F6CC7AFD10}">
      <dgm:prSet phldrT="[Текст]" custT="1"/>
      <dgm:spPr>
        <a:solidFill>
          <a:srgbClr val="DB7D7B">
            <a:alpha val="49804"/>
          </a:srgbClr>
        </a:solidFill>
      </dgm:spPr>
      <dgm:t>
        <a:bodyPr/>
        <a:lstStyle/>
        <a:p>
          <a:r>
            <a:rPr lang="ru-RU" sz="1800" b="1" i="1" u="sng" dirty="0" smtClean="0">
              <a:latin typeface="Times New Roman" panose="02020603050405020304" pitchFamily="18" charset="0"/>
              <a:cs typeface="Times New Roman" panose="02020603050405020304" pitchFamily="18" charset="0"/>
            </a:rPr>
            <a:t>13</a:t>
          </a:r>
        </a:p>
        <a:p>
          <a:r>
            <a:rPr lang="ru-RU" sz="1100" b="1" i="1" u="sng" dirty="0" smtClean="0">
              <a:latin typeface="Times New Roman" panose="02020603050405020304" pitchFamily="18" charset="0"/>
              <a:cs typeface="Times New Roman" panose="02020603050405020304" pitchFamily="18" charset="0"/>
            </a:rPr>
            <a:t>Обслуживание государственного и муниципального долга</a:t>
          </a:r>
          <a:endParaRPr lang="ru-RU" sz="1100" b="1" i="1" u="sng" dirty="0">
            <a:latin typeface="Times New Roman" panose="02020603050405020304" pitchFamily="18" charset="0"/>
            <a:cs typeface="Times New Roman" panose="02020603050405020304" pitchFamily="18" charset="0"/>
          </a:endParaRPr>
        </a:p>
      </dgm:t>
    </dgm:pt>
    <dgm:pt modelId="{A6D5416D-1B3D-4760-83CE-C81DE6F8FBDE}" type="parTrans" cxnId="{2403AB15-0473-43B8-93C9-075ADD04F06D}">
      <dgm:prSet/>
      <dgm:spPr/>
      <dgm:t>
        <a:bodyPr/>
        <a:lstStyle/>
        <a:p>
          <a:endParaRPr lang="ru-RU"/>
        </a:p>
      </dgm:t>
    </dgm:pt>
    <dgm:pt modelId="{7D1A8F45-776C-4961-9E57-8F3831C9CAD0}" type="sibTrans" cxnId="{2403AB15-0473-43B8-93C9-075ADD04F06D}">
      <dgm:prSet/>
      <dgm:spPr/>
      <dgm:t>
        <a:bodyPr/>
        <a:lstStyle/>
        <a:p>
          <a:endParaRPr lang="ru-RU"/>
        </a:p>
      </dgm:t>
    </dgm:pt>
    <dgm:pt modelId="{A21444E7-0D9A-4EE2-BE7B-92F9300DD93A}" type="pres">
      <dgm:prSet presAssocID="{2E4E4C09-E8D1-4FD2-B0D7-5BE5CB0ACAFA}" presName="Name0" presStyleCnt="0">
        <dgm:presLayoutVars>
          <dgm:dir/>
          <dgm:resizeHandles val="exact"/>
        </dgm:presLayoutVars>
      </dgm:prSet>
      <dgm:spPr/>
      <dgm:t>
        <a:bodyPr/>
        <a:lstStyle/>
        <a:p>
          <a:endParaRPr lang="ru-RU"/>
        </a:p>
      </dgm:t>
    </dgm:pt>
    <dgm:pt modelId="{53166289-A14C-4166-8A7D-4CD33CD16583}" type="pres">
      <dgm:prSet presAssocID="{EA6070F2-6B4F-40C9-A296-E198F98A1340}" presName="Name5" presStyleLbl="vennNode1" presStyleIdx="0" presStyleCnt="5">
        <dgm:presLayoutVars>
          <dgm:bulletEnabled val="1"/>
        </dgm:presLayoutVars>
      </dgm:prSet>
      <dgm:spPr/>
      <dgm:t>
        <a:bodyPr/>
        <a:lstStyle/>
        <a:p>
          <a:endParaRPr lang="ru-RU"/>
        </a:p>
      </dgm:t>
    </dgm:pt>
    <dgm:pt modelId="{21F6BA4A-0CB2-4EA2-817A-5B0C580602E2}" type="pres">
      <dgm:prSet presAssocID="{B5A7B37D-3665-41E3-8F45-384B4526D8CF}" presName="space" presStyleCnt="0"/>
      <dgm:spPr/>
    </dgm:pt>
    <dgm:pt modelId="{020F5115-EAF5-49B4-A874-5FFBD9C24926}" type="pres">
      <dgm:prSet presAssocID="{D0B94C69-F51E-41F8-85F6-044E5760F1F6}" presName="Name5" presStyleLbl="vennNode1" presStyleIdx="1" presStyleCnt="5">
        <dgm:presLayoutVars>
          <dgm:bulletEnabled val="1"/>
        </dgm:presLayoutVars>
      </dgm:prSet>
      <dgm:spPr/>
      <dgm:t>
        <a:bodyPr/>
        <a:lstStyle/>
        <a:p>
          <a:endParaRPr lang="ru-RU"/>
        </a:p>
      </dgm:t>
    </dgm:pt>
    <dgm:pt modelId="{4D4CA034-E242-43AF-A15E-14E8858E8FCC}" type="pres">
      <dgm:prSet presAssocID="{35E78C0D-D367-47C4-B808-250B62531C8C}" presName="space" presStyleCnt="0"/>
      <dgm:spPr/>
    </dgm:pt>
    <dgm:pt modelId="{23179E3A-AC2E-41F6-8E0F-3F4FEBCB2C21}" type="pres">
      <dgm:prSet presAssocID="{CABF80DD-6488-491F-93AF-AACDAB655DFF}" presName="Name5" presStyleLbl="vennNode1" presStyleIdx="2" presStyleCnt="5">
        <dgm:presLayoutVars>
          <dgm:bulletEnabled val="1"/>
        </dgm:presLayoutVars>
      </dgm:prSet>
      <dgm:spPr/>
      <dgm:t>
        <a:bodyPr/>
        <a:lstStyle/>
        <a:p>
          <a:endParaRPr lang="ru-RU"/>
        </a:p>
      </dgm:t>
    </dgm:pt>
    <dgm:pt modelId="{AC6CF6CF-BA68-4047-9D9F-A470712E81CB}" type="pres">
      <dgm:prSet presAssocID="{99AC76F6-24C2-48E0-8569-B5EE6E1B9464}" presName="space" presStyleCnt="0"/>
      <dgm:spPr/>
    </dgm:pt>
    <dgm:pt modelId="{E8A73D48-E49D-46C4-B6AC-83FDB00201AF}" type="pres">
      <dgm:prSet presAssocID="{AA8CFD4E-ABA5-4CC9-A474-761FF7F30567}" presName="Name5" presStyleLbl="vennNode1" presStyleIdx="3" presStyleCnt="5">
        <dgm:presLayoutVars>
          <dgm:bulletEnabled val="1"/>
        </dgm:presLayoutVars>
      </dgm:prSet>
      <dgm:spPr/>
      <dgm:t>
        <a:bodyPr/>
        <a:lstStyle/>
        <a:p>
          <a:endParaRPr lang="ru-RU"/>
        </a:p>
      </dgm:t>
    </dgm:pt>
    <dgm:pt modelId="{EF7CB527-09C6-46E7-A9C9-5FCE2F939EBC}" type="pres">
      <dgm:prSet presAssocID="{88094E56-6D3F-47A2-BE09-869A3CB9DCE5}" presName="space" presStyleCnt="0"/>
      <dgm:spPr/>
    </dgm:pt>
    <dgm:pt modelId="{CB0822D1-F06C-4742-949C-64590858F5C1}" type="pres">
      <dgm:prSet presAssocID="{1343AB61-4926-423E-9F66-53F6CC7AFD10}" presName="Name5" presStyleLbl="vennNode1" presStyleIdx="4" presStyleCnt="5" custLinFactNeighborX="23629" custLinFactNeighborY="-520">
        <dgm:presLayoutVars>
          <dgm:bulletEnabled val="1"/>
        </dgm:presLayoutVars>
      </dgm:prSet>
      <dgm:spPr/>
      <dgm:t>
        <a:bodyPr/>
        <a:lstStyle/>
        <a:p>
          <a:endParaRPr lang="ru-RU"/>
        </a:p>
      </dgm:t>
    </dgm:pt>
  </dgm:ptLst>
  <dgm:cxnLst>
    <dgm:cxn modelId="{A097DFAC-F045-482E-9DC3-F5F11A8F6AF3}" type="presOf" srcId="{CABF80DD-6488-491F-93AF-AACDAB655DFF}" destId="{23179E3A-AC2E-41F6-8E0F-3F4FEBCB2C21}" srcOrd="0" destOrd="0" presId="urn:microsoft.com/office/officeart/2005/8/layout/venn3"/>
    <dgm:cxn modelId="{6DC96E10-6368-4C57-B7A5-C60227C3831B}" type="presOf" srcId="{2E4E4C09-E8D1-4FD2-B0D7-5BE5CB0ACAFA}" destId="{A21444E7-0D9A-4EE2-BE7B-92F9300DD93A}" srcOrd="0" destOrd="0" presId="urn:microsoft.com/office/officeart/2005/8/layout/venn3"/>
    <dgm:cxn modelId="{CBA4D237-33C3-49A5-8F7D-95AA311F37A0}" type="presOf" srcId="{AA8CFD4E-ABA5-4CC9-A474-761FF7F30567}" destId="{E8A73D48-E49D-46C4-B6AC-83FDB00201AF}" srcOrd="0" destOrd="0" presId="urn:microsoft.com/office/officeart/2005/8/layout/venn3"/>
    <dgm:cxn modelId="{8B62EE1B-9EF7-4E77-8B0B-5D54E5EE58FD}" type="presOf" srcId="{D0B94C69-F51E-41F8-85F6-044E5760F1F6}" destId="{020F5115-EAF5-49B4-A874-5FFBD9C24926}" srcOrd="0" destOrd="0" presId="urn:microsoft.com/office/officeart/2005/8/layout/venn3"/>
    <dgm:cxn modelId="{9D2F26EA-B008-42C7-A95D-D78468ED79AA}" srcId="{2E4E4C09-E8D1-4FD2-B0D7-5BE5CB0ACAFA}" destId="{AA8CFD4E-ABA5-4CC9-A474-761FF7F30567}" srcOrd="3" destOrd="0" parTransId="{FF073B39-92BE-41AD-9CAC-B91324890789}" sibTransId="{88094E56-6D3F-47A2-BE09-869A3CB9DCE5}"/>
    <dgm:cxn modelId="{4B8BFD48-E6C0-47DF-9E00-C715E7F03A11}" srcId="{2E4E4C09-E8D1-4FD2-B0D7-5BE5CB0ACAFA}" destId="{EA6070F2-6B4F-40C9-A296-E198F98A1340}" srcOrd="0" destOrd="0" parTransId="{A1F59655-498E-47F9-B46B-E5A11A4482C7}" sibTransId="{B5A7B37D-3665-41E3-8F45-384B4526D8CF}"/>
    <dgm:cxn modelId="{5237C291-CBF0-44D6-8FB5-11C19F5AA435}" type="presOf" srcId="{1343AB61-4926-423E-9F66-53F6CC7AFD10}" destId="{CB0822D1-F06C-4742-949C-64590858F5C1}" srcOrd="0" destOrd="0" presId="urn:microsoft.com/office/officeart/2005/8/layout/venn3"/>
    <dgm:cxn modelId="{77D42B23-7450-4B98-B06F-B00163406075}" type="presOf" srcId="{EA6070F2-6B4F-40C9-A296-E198F98A1340}" destId="{53166289-A14C-4166-8A7D-4CD33CD16583}" srcOrd="0" destOrd="0" presId="urn:microsoft.com/office/officeart/2005/8/layout/venn3"/>
    <dgm:cxn modelId="{2403AB15-0473-43B8-93C9-075ADD04F06D}" srcId="{2E4E4C09-E8D1-4FD2-B0D7-5BE5CB0ACAFA}" destId="{1343AB61-4926-423E-9F66-53F6CC7AFD10}" srcOrd="4" destOrd="0" parTransId="{A6D5416D-1B3D-4760-83CE-C81DE6F8FBDE}" sibTransId="{7D1A8F45-776C-4961-9E57-8F3831C9CAD0}"/>
    <dgm:cxn modelId="{538E3353-7173-4F5C-9D49-1202F41A647B}" srcId="{2E4E4C09-E8D1-4FD2-B0D7-5BE5CB0ACAFA}" destId="{CABF80DD-6488-491F-93AF-AACDAB655DFF}" srcOrd="2" destOrd="0" parTransId="{1DD31F44-BF5A-4E0B-B877-59889C773FC3}" sibTransId="{99AC76F6-24C2-48E0-8569-B5EE6E1B9464}"/>
    <dgm:cxn modelId="{3C749507-CDF6-452C-8D49-3C22D5BAE1DD}" srcId="{2E4E4C09-E8D1-4FD2-B0D7-5BE5CB0ACAFA}" destId="{D0B94C69-F51E-41F8-85F6-044E5760F1F6}" srcOrd="1" destOrd="0" parTransId="{9C1441F5-846F-4F2C-92D8-D0139174664C}" sibTransId="{35E78C0D-D367-47C4-B808-250B62531C8C}"/>
    <dgm:cxn modelId="{BF5FCF19-DD7F-427B-B7EE-B6089FAF0EA3}" type="presParOf" srcId="{A21444E7-0D9A-4EE2-BE7B-92F9300DD93A}" destId="{53166289-A14C-4166-8A7D-4CD33CD16583}" srcOrd="0" destOrd="0" presId="urn:microsoft.com/office/officeart/2005/8/layout/venn3"/>
    <dgm:cxn modelId="{B315835F-D78C-4437-8511-7E1FE59C2170}" type="presParOf" srcId="{A21444E7-0D9A-4EE2-BE7B-92F9300DD93A}" destId="{21F6BA4A-0CB2-4EA2-817A-5B0C580602E2}" srcOrd="1" destOrd="0" presId="urn:microsoft.com/office/officeart/2005/8/layout/venn3"/>
    <dgm:cxn modelId="{144B3C19-6253-4578-A969-0719F9CD74C6}" type="presParOf" srcId="{A21444E7-0D9A-4EE2-BE7B-92F9300DD93A}" destId="{020F5115-EAF5-49B4-A874-5FFBD9C24926}" srcOrd="2" destOrd="0" presId="urn:microsoft.com/office/officeart/2005/8/layout/venn3"/>
    <dgm:cxn modelId="{6D9DC062-5994-4485-8D0A-D27460AAE1FB}" type="presParOf" srcId="{A21444E7-0D9A-4EE2-BE7B-92F9300DD93A}" destId="{4D4CA034-E242-43AF-A15E-14E8858E8FCC}" srcOrd="3" destOrd="0" presId="urn:microsoft.com/office/officeart/2005/8/layout/venn3"/>
    <dgm:cxn modelId="{56147CA5-07E2-4BD7-9CB6-DE600275CBED}" type="presParOf" srcId="{A21444E7-0D9A-4EE2-BE7B-92F9300DD93A}" destId="{23179E3A-AC2E-41F6-8E0F-3F4FEBCB2C21}" srcOrd="4" destOrd="0" presId="urn:microsoft.com/office/officeart/2005/8/layout/venn3"/>
    <dgm:cxn modelId="{AB9F36F9-2F89-4961-9092-971FCE687CBC}" type="presParOf" srcId="{A21444E7-0D9A-4EE2-BE7B-92F9300DD93A}" destId="{AC6CF6CF-BA68-4047-9D9F-A470712E81CB}" srcOrd="5" destOrd="0" presId="urn:microsoft.com/office/officeart/2005/8/layout/venn3"/>
    <dgm:cxn modelId="{291124DD-E40E-4D8F-ADFB-8CC3B6A61940}" type="presParOf" srcId="{A21444E7-0D9A-4EE2-BE7B-92F9300DD93A}" destId="{E8A73D48-E49D-46C4-B6AC-83FDB00201AF}" srcOrd="6" destOrd="0" presId="urn:microsoft.com/office/officeart/2005/8/layout/venn3"/>
    <dgm:cxn modelId="{D40AB86B-C7DE-46AE-B14B-501873D4C6A3}" type="presParOf" srcId="{A21444E7-0D9A-4EE2-BE7B-92F9300DD93A}" destId="{EF7CB527-09C6-46E7-A9C9-5FCE2F939EBC}" srcOrd="7" destOrd="0" presId="urn:microsoft.com/office/officeart/2005/8/layout/venn3"/>
    <dgm:cxn modelId="{7BAF438A-86CC-46E2-981D-DDA6A47BC011}" type="presParOf" srcId="{A21444E7-0D9A-4EE2-BE7B-92F9300DD93A}" destId="{CB0822D1-F06C-4742-949C-64590858F5C1}" srcOrd="8" destOrd="0" presId="urn:microsoft.com/office/officeart/2005/8/layout/ven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D3C0577-5694-49EF-9F05-3DBE385F0B67}" type="doc">
      <dgm:prSet loTypeId="urn:microsoft.com/office/officeart/2005/8/layout/pyramid2" loCatId="list" qsTypeId="urn:microsoft.com/office/officeart/2005/8/quickstyle/simple1" qsCatId="simple" csTypeId="urn:microsoft.com/office/officeart/2005/8/colors/accent1_2" csCatId="accent1" phldr="1"/>
      <dgm:spPr/>
    </dgm:pt>
    <dgm:pt modelId="{A14F7008-6065-4AB8-B359-BFE0821E1B83}">
      <dgm:prSet custT="1"/>
      <dgm:spPr>
        <a:gradFill flip="none" rotWithShape="0">
          <a:gsLst>
            <a:gs pos="0">
              <a:srgbClr val="00FFCC">
                <a:shade val="30000"/>
                <a:satMod val="115000"/>
              </a:srgbClr>
            </a:gs>
            <a:gs pos="50000">
              <a:srgbClr val="00FFCC">
                <a:shade val="67500"/>
                <a:satMod val="115000"/>
              </a:srgbClr>
            </a:gs>
            <a:gs pos="100000">
              <a:srgbClr val="00FFCC">
                <a:shade val="100000"/>
                <a:satMod val="115000"/>
              </a:srgbClr>
            </a:gs>
          </a:gsLst>
          <a:lin ang="16200000" scaled="1"/>
          <a:tileRect/>
        </a:gradFill>
        <a:ln>
          <a:noFill/>
        </a:ln>
      </dgm:spPr>
      <dgm:t>
        <a:bodyPr/>
        <a:lstStyle/>
        <a:p>
          <a:pPr algn="ctr"/>
          <a:r>
            <a:rPr lang="ru-RU" sz="1100" b="1" dirty="0">
              <a:solidFill>
                <a:srgbClr val="703203">
                  <a:lumMod val="75000"/>
                </a:srgbClr>
              </a:solidFill>
            </a:rPr>
            <a:t>Укрепление материально-технической базы и создание безопасного пребывания посетителей в зданиях учреждений культуры</a:t>
          </a:r>
          <a:endParaRPr lang="ru-RU" sz="1100" b="1" i="1" dirty="0">
            <a:effectLst/>
          </a:endParaRPr>
        </a:p>
      </dgm:t>
    </dgm:pt>
    <dgm:pt modelId="{CB0E1C4F-5D92-4888-8B33-07ED4CFAE852}" type="parTrans" cxnId="{20BFFDB8-4A14-4FA6-AA18-F9026FF780CE}">
      <dgm:prSet/>
      <dgm:spPr/>
      <dgm:t>
        <a:bodyPr/>
        <a:lstStyle/>
        <a:p>
          <a:endParaRPr lang="ru-RU"/>
        </a:p>
      </dgm:t>
    </dgm:pt>
    <dgm:pt modelId="{36EEB5CE-5A66-4EED-8356-5D3CEBD59068}" type="sibTrans" cxnId="{20BFFDB8-4A14-4FA6-AA18-F9026FF780CE}">
      <dgm:prSet/>
      <dgm:spPr/>
      <dgm:t>
        <a:bodyPr/>
        <a:lstStyle/>
        <a:p>
          <a:endParaRPr lang="ru-RU"/>
        </a:p>
      </dgm:t>
    </dgm:pt>
    <dgm:pt modelId="{D6820E6B-7727-404C-AA1A-107399777359}">
      <dgm:prSet phldrT="[Текст]" custT="1"/>
      <dgm:spPr>
        <a:gradFill flip="none" rotWithShape="0">
          <a:gsLst>
            <a:gs pos="0">
              <a:srgbClr val="FFCCFF">
                <a:shade val="30000"/>
                <a:satMod val="115000"/>
              </a:srgbClr>
            </a:gs>
            <a:gs pos="50000">
              <a:srgbClr val="FFCCFF">
                <a:shade val="67500"/>
                <a:satMod val="115000"/>
              </a:srgbClr>
            </a:gs>
            <a:gs pos="100000">
              <a:srgbClr val="FFCCFF">
                <a:shade val="100000"/>
                <a:satMod val="115000"/>
              </a:srgbClr>
            </a:gs>
          </a:gsLst>
          <a:lin ang="16200000" scaled="1"/>
          <a:tileRect/>
        </a:gradFill>
        <a:ln>
          <a:noFill/>
        </a:ln>
      </dgm:spPr>
      <dgm:t>
        <a:bodyPr/>
        <a:lstStyle/>
        <a:p>
          <a:r>
            <a:rPr lang="ru-RU" sz="1100" b="1" dirty="0">
              <a:solidFill>
                <a:srgbClr val="703203">
                  <a:lumMod val="75000"/>
                </a:srgbClr>
              </a:solidFill>
            </a:rPr>
            <a:t>Участие исполнителей и коллективов муниципального района в региональных и межрегиональных культурных обменах</a:t>
          </a:r>
          <a:endParaRPr lang="ru-RU" sz="1100" b="1" i="1" dirty="0">
            <a:effectLst>
              <a:outerShdw blurRad="38100" dist="38100" dir="2700000" algn="tl">
                <a:srgbClr val="000000">
                  <a:alpha val="43137"/>
                </a:srgbClr>
              </a:outerShdw>
            </a:effectLst>
          </a:endParaRPr>
        </a:p>
      </dgm:t>
    </dgm:pt>
    <dgm:pt modelId="{1F6ECEE6-D810-4292-A0F8-F1FD801B1CA5}" type="parTrans" cxnId="{7C4CA118-2478-4D33-A6B0-5702EF0D3D07}">
      <dgm:prSet/>
      <dgm:spPr/>
      <dgm:t>
        <a:bodyPr/>
        <a:lstStyle/>
        <a:p>
          <a:endParaRPr lang="ru-RU"/>
        </a:p>
      </dgm:t>
    </dgm:pt>
    <dgm:pt modelId="{7B5F20D3-0C55-4A9B-8B89-B355CF2BD615}" type="sibTrans" cxnId="{7C4CA118-2478-4D33-A6B0-5702EF0D3D07}">
      <dgm:prSet/>
      <dgm:spPr/>
      <dgm:t>
        <a:bodyPr/>
        <a:lstStyle/>
        <a:p>
          <a:endParaRPr lang="ru-RU"/>
        </a:p>
      </dgm:t>
    </dgm:pt>
    <dgm:pt modelId="{CBB14886-B918-4E43-A9E4-C477E00161A3}">
      <dgm:prSet phldrT="[Текст]" custT="1"/>
      <dgm:spPr>
        <a:gradFill flip="none" rotWithShape="0">
          <a:gsLst>
            <a:gs pos="0">
              <a:srgbClr val="9999FF">
                <a:shade val="30000"/>
                <a:satMod val="115000"/>
              </a:srgbClr>
            </a:gs>
            <a:gs pos="50000">
              <a:srgbClr val="9999FF">
                <a:shade val="67500"/>
                <a:satMod val="115000"/>
              </a:srgbClr>
            </a:gs>
            <a:gs pos="100000">
              <a:srgbClr val="9999FF">
                <a:shade val="100000"/>
                <a:satMod val="115000"/>
              </a:srgbClr>
            </a:gs>
          </a:gsLst>
          <a:lin ang="16200000" scaled="1"/>
          <a:tileRect/>
        </a:gradFill>
        <a:ln>
          <a:noFill/>
        </a:ln>
      </dgm:spPr>
      <dgm:t>
        <a:bodyPr/>
        <a:lstStyle/>
        <a:p>
          <a:r>
            <a:rPr lang="ru-RU" sz="1000" b="1" dirty="0">
              <a:solidFill>
                <a:srgbClr val="703203">
                  <a:lumMod val="75000"/>
                </a:srgbClr>
              </a:solidFill>
            </a:rPr>
            <a:t>Обеспечение поддержки и развития профессионального творчества, молодых дарований</a:t>
          </a:r>
          <a:endParaRPr lang="ru-RU" sz="1000" b="1" i="1" dirty="0">
            <a:solidFill>
              <a:schemeClr val="tx1"/>
            </a:solidFill>
            <a:effectLst>
              <a:outerShdw blurRad="38100" dist="38100" dir="2700000" algn="tl">
                <a:srgbClr val="000000">
                  <a:alpha val="43137"/>
                </a:srgbClr>
              </a:outerShdw>
            </a:effectLst>
          </a:endParaRPr>
        </a:p>
      </dgm:t>
    </dgm:pt>
    <dgm:pt modelId="{E0AD84C8-0C96-4993-BA38-1DEF5BBCC370}" type="parTrans" cxnId="{9DAFA1AB-0257-4F4A-B16E-D5A333DE80FA}">
      <dgm:prSet/>
      <dgm:spPr/>
      <dgm:t>
        <a:bodyPr/>
        <a:lstStyle/>
        <a:p>
          <a:endParaRPr lang="ru-RU"/>
        </a:p>
      </dgm:t>
    </dgm:pt>
    <dgm:pt modelId="{740E76B8-8B99-4B78-A3F9-7016FF0991DE}" type="sibTrans" cxnId="{9DAFA1AB-0257-4F4A-B16E-D5A333DE80FA}">
      <dgm:prSet/>
      <dgm:spPr/>
      <dgm:t>
        <a:bodyPr/>
        <a:lstStyle/>
        <a:p>
          <a:endParaRPr lang="ru-RU"/>
        </a:p>
      </dgm:t>
    </dgm:pt>
    <dgm:pt modelId="{C9230015-614C-41FD-A751-D327C5B1032C}">
      <dgm:prSet phldrT="[Текст]" custT="1"/>
      <dgm:spPr>
        <a:gradFill flip="none" rotWithShape="0">
          <a:gsLst>
            <a:gs pos="0">
              <a:srgbClr val="00FFFF">
                <a:shade val="30000"/>
                <a:satMod val="115000"/>
              </a:srgbClr>
            </a:gs>
            <a:gs pos="50000">
              <a:srgbClr val="00FFFF">
                <a:shade val="67500"/>
                <a:satMod val="115000"/>
              </a:srgbClr>
            </a:gs>
            <a:gs pos="100000">
              <a:srgbClr val="00FFFF">
                <a:shade val="100000"/>
                <a:satMod val="115000"/>
              </a:srgbClr>
            </a:gs>
          </a:gsLst>
          <a:lin ang="16200000" scaled="1"/>
          <a:tileRect/>
        </a:gradFill>
        <a:ln>
          <a:noFill/>
        </a:ln>
      </dgm:spPr>
      <dgm:t>
        <a:bodyPr/>
        <a:lstStyle/>
        <a:p>
          <a:r>
            <a:rPr lang="ru-RU" sz="1100" b="1" dirty="0">
              <a:solidFill>
                <a:srgbClr val="703203">
                  <a:lumMod val="75000"/>
                </a:srgbClr>
              </a:solidFill>
            </a:rPr>
            <a:t>Сохранение культурного и исторического наследия, творческого потенциала муниципального района</a:t>
          </a:r>
          <a:endParaRPr lang="ru-RU" sz="1100" b="1" i="1" dirty="0">
            <a:effectLst>
              <a:outerShdw blurRad="38100" dist="38100" dir="2700000" algn="tl">
                <a:srgbClr val="000000">
                  <a:alpha val="43137"/>
                </a:srgbClr>
              </a:outerShdw>
            </a:effectLst>
          </a:endParaRPr>
        </a:p>
      </dgm:t>
    </dgm:pt>
    <dgm:pt modelId="{7EE0254A-7901-485E-BEEA-68825B79E2E8}" type="parTrans" cxnId="{2B670FA7-FF18-4B96-81AA-D4D12C51E901}">
      <dgm:prSet/>
      <dgm:spPr/>
      <dgm:t>
        <a:bodyPr/>
        <a:lstStyle/>
        <a:p>
          <a:endParaRPr lang="ru-RU"/>
        </a:p>
      </dgm:t>
    </dgm:pt>
    <dgm:pt modelId="{A70AEBDB-2013-4226-9697-91E7F1BCE9CE}" type="sibTrans" cxnId="{2B670FA7-FF18-4B96-81AA-D4D12C51E901}">
      <dgm:prSet/>
      <dgm:spPr/>
      <dgm:t>
        <a:bodyPr/>
        <a:lstStyle/>
        <a:p>
          <a:endParaRPr lang="ru-RU"/>
        </a:p>
      </dgm:t>
    </dgm:pt>
    <dgm:pt modelId="{D3F3D011-ED1E-4368-BCF3-44C6E2D1DD6F}">
      <dgm:prSet phldrT="[Текст]" custT="1"/>
      <dgm:spPr>
        <a:gradFill flip="none" rotWithShape="0">
          <a:gsLst>
            <a:gs pos="0">
              <a:srgbClr val="FF9999">
                <a:shade val="30000"/>
                <a:satMod val="115000"/>
              </a:srgbClr>
            </a:gs>
            <a:gs pos="50000">
              <a:srgbClr val="FF9999">
                <a:shade val="67500"/>
                <a:satMod val="115000"/>
              </a:srgbClr>
            </a:gs>
            <a:gs pos="100000">
              <a:srgbClr val="FF9999">
                <a:shade val="100000"/>
                <a:satMod val="115000"/>
              </a:srgbClr>
            </a:gs>
          </a:gsLst>
          <a:lin ang="16200000" scaled="1"/>
          <a:tileRect/>
        </a:gradFill>
        <a:ln>
          <a:noFill/>
        </a:ln>
      </dgm:spPr>
      <dgm:t>
        <a:bodyPr/>
        <a:lstStyle/>
        <a:p>
          <a:r>
            <a:rPr lang="ru-RU" sz="1000" b="1">
              <a:solidFill>
                <a:srgbClr val="703203">
                  <a:lumMod val="75000"/>
                </a:srgbClr>
              </a:solidFill>
            </a:rPr>
            <a:t>Повышение качества услуг предоставляемых учреждениями культуры</a:t>
          </a:r>
          <a:endParaRPr lang="ru-RU" sz="1000" b="1" i="1" dirty="0">
            <a:effectLst>
              <a:outerShdw blurRad="38100" dist="38100" dir="2700000" algn="tl">
                <a:srgbClr val="000000">
                  <a:alpha val="43137"/>
                </a:srgbClr>
              </a:outerShdw>
            </a:effectLst>
          </a:endParaRPr>
        </a:p>
      </dgm:t>
    </dgm:pt>
    <dgm:pt modelId="{0B15215C-BEA1-4404-884B-0CDF09E14797}" type="parTrans" cxnId="{F55A6542-20E7-46BF-BC49-B065483DEF5C}">
      <dgm:prSet/>
      <dgm:spPr/>
      <dgm:t>
        <a:bodyPr/>
        <a:lstStyle/>
        <a:p>
          <a:endParaRPr lang="ru-RU"/>
        </a:p>
      </dgm:t>
    </dgm:pt>
    <dgm:pt modelId="{2888445A-D22E-45AE-A454-E3A9D304789F}" type="sibTrans" cxnId="{F55A6542-20E7-46BF-BC49-B065483DEF5C}">
      <dgm:prSet/>
      <dgm:spPr/>
      <dgm:t>
        <a:bodyPr/>
        <a:lstStyle/>
        <a:p>
          <a:endParaRPr lang="ru-RU"/>
        </a:p>
      </dgm:t>
    </dgm:pt>
    <dgm:pt modelId="{62BED19B-149E-46C8-B991-288F0B7C7FD9}" type="pres">
      <dgm:prSet presAssocID="{CD3C0577-5694-49EF-9F05-3DBE385F0B67}" presName="compositeShape" presStyleCnt="0">
        <dgm:presLayoutVars>
          <dgm:dir/>
          <dgm:resizeHandles/>
        </dgm:presLayoutVars>
      </dgm:prSet>
      <dgm:spPr/>
    </dgm:pt>
    <dgm:pt modelId="{A6C4553C-94FC-46DA-AEAB-C92C31CABDBE}" type="pres">
      <dgm:prSet presAssocID="{CD3C0577-5694-49EF-9F05-3DBE385F0B67}" presName="pyramid" presStyleLbl="node1" presStyleIdx="0" presStyleCnt="1" custLinFactNeighborX="3960" custLinFactNeighborY="959"/>
      <dgm:spPr>
        <a:gradFill flip="none" rotWithShape="1">
          <a:gsLst>
            <a:gs pos="0">
              <a:srgbClr val="FF99CC"/>
            </a:gs>
            <a:gs pos="50000">
              <a:srgbClr val="FFFF00"/>
            </a:gs>
            <a:gs pos="100000">
              <a:srgbClr val="00FFCC"/>
            </a:gs>
          </a:gsLst>
          <a:lin ang="135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1F168194-5CF0-455C-A787-4689A6B44700}" type="pres">
      <dgm:prSet presAssocID="{CD3C0577-5694-49EF-9F05-3DBE385F0B67}" presName="theList" presStyleCnt="0"/>
      <dgm:spPr/>
    </dgm:pt>
    <dgm:pt modelId="{BDB6E1C0-A83C-41FB-92F3-0AF399D65D48}" type="pres">
      <dgm:prSet presAssocID="{A14F7008-6065-4AB8-B359-BFE0821E1B83}" presName="aNode" presStyleLbl="fgAcc1" presStyleIdx="0" presStyleCnt="5" custScaleX="227562">
        <dgm:presLayoutVars>
          <dgm:bulletEnabled val="1"/>
        </dgm:presLayoutVars>
      </dgm:prSet>
      <dgm:spPr/>
      <dgm:t>
        <a:bodyPr/>
        <a:lstStyle/>
        <a:p>
          <a:endParaRPr lang="ru-RU"/>
        </a:p>
      </dgm:t>
    </dgm:pt>
    <dgm:pt modelId="{CC0A0FFD-A00B-4FFF-8550-263BD4E3EB0D}" type="pres">
      <dgm:prSet presAssocID="{A14F7008-6065-4AB8-B359-BFE0821E1B83}" presName="aSpace" presStyleCnt="0"/>
      <dgm:spPr/>
    </dgm:pt>
    <dgm:pt modelId="{5B7B5FEA-79E8-4575-8910-314C1908D251}" type="pres">
      <dgm:prSet presAssocID="{D6820E6B-7727-404C-AA1A-107399777359}" presName="aNode" presStyleLbl="fgAcc1" presStyleIdx="1" presStyleCnt="5" custScaleX="230596" custLinFactNeighborX="2856" custLinFactNeighborY="-17225">
        <dgm:presLayoutVars>
          <dgm:bulletEnabled val="1"/>
        </dgm:presLayoutVars>
      </dgm:prSet>
      <dgm:spPr/>
      <dgm:t>
        <a:bodyPr/>
        <a:lstStyle/>
        <a:p>
          <a:endParaRPr lang="ru-RU"/>
        </a:p>
      </dgm:t>
    </dgm:pt>
    <dgm:pt modelId="{B0D52DF8-F38B-4096-9378-C2F3BE0DDF29}" type="pres">
      <dgm:prSet presAssocID="{D6820E6B-7727-404C-AA1A-107399777359}" presName="aSpace" presStyleCnt="0"/>
      <dgm:spPr/>
    </dgm:pt>
    <dgm:pt modelId="{156F8F62-665D-473E-9427-1608EF5F652C}" type="pres">
      <dgm:prSet presAssocID="{CBB14886-B918-4E43-A9E4-C477E00161A3}" presName="aNode" presStyleLbl="fgAcc1" presStyleIdx="2" presStyleCnt="5" custScaleX="228585">
        <dgm:presLayoutVars>
          <dgm:bulletEnabled val="1"/>
        </dgm:presLayoutVars>
      </dgm:prSet>
      <dgm:spPr/>
      <dgm:t>
        <a:bodyPr/>
        <a:lstStyle/>
        <a:p>
          <a:endParaRPr lang="ru-RU"/>
        </a:p>
      </dgm:t>
    </dgm:pt>
    <dgm:pt modelId="{58C6D8B7-3AE5-4647-A8C7-3005BC36DC0B}" type="pres">
      <dgm:prSet presAssocID="{CBB14886-B918-4E43-A9E4-C477E00161A3}" presName="aSpace" presStyleCnt="0"/>
      <dgm:spPr/>
    </dgm:pt>
    <dgm:pt modelId="{6F7DC730-2E9F-43AF-8AF8-0DD2D5FBFCA2}" type="pres">
      <dgm:prSet presAssocID="{C9230015-614C-41FD-A751-D327C5B1032C}" presName="aNode" presStyleLbl="fgAcc1" presStyleIdx="3" presStyleCnt="5" custScaleX="228585" custScaleY="113630">
        <dgm:presLayoutVars>
          <dgm:bulletEnabled val="1"/>
        </dgm:presLayoutVars>
      </dgm:prSet>
      <dgm:spPr/>
      <dgm:t>
        <a:bodyPr/>
        <a:lstStyle/>
        <a:p>
          <a:endParaRPr lang="ru-RU"/>
        </a:p>
      </dgm:t>
    </dgm:pt>
    <dgm:pt modelId="{CBC392F5-5A3E-469A-B1D0-71138E567391}" type="pres">
      <dgm:prSet presAssocID="{C9230015-614C-41FD-A751-D327C5B1032C}" presName="aSpace" presStyleCnt="0"/>
      <dgm:spPr/>
    </dgm:pt>
    <dgm:pt modelId="{DA64F6A1-DBF2-47D9-BADE-E95E6D51365F}" type="pres">
      <dgm:prSet presAssocID="{D3F3D011-ED1E-4368-BCF3-44C6E2D1DD6F}" presName="aNode" presStyleLbl="fgAcc1" presStyleIdx="4" presStyleCnt="5" custScaleX="228585">
        <dgm:presLayoutVars>
          <dgm:bulletEnabled val="1"/>
        </dgm:presLayoutVars>
      </dgm:prSet>
      <dgm:spPr/>
      <dgm:t>
        <a:bodyPr/>
        <a:lstStyle/>
        <a:p>
          <a:endParaRPr lang="ru-RU"/>
        </a:p>
      </dgm:t>
    </dgm:pt>
    <dgm:pt modelId="{F0CE1DEA-0761-4C72-96CE-D7C5EB4D3BB2}" type="pres">
      <dgm:prSet presAssocID="{D3F3D011-ED1E-4368-BCF3-44C6E2D1DD6F}" presName="aSpace" presStyleCnt="0"/>
      <dgm:spPr/>
    </dgm:pt>
  </dgm:ptLst>
  <dgm:cxnLst>
    <dgm:cxn modelId="{2E79664D-0AED-41FA-846C-ACF04A26B539}" type="presOf" srcId="{D6820E6B-7727-404C-AA1A-107399777359}" destId="{5B7B5FEA-79E8-4575-8910-314C1908D251}" srcOrd="0" destOrd="0" presId="urn:microsoft.com/office/officeart/2005/8/layout/pyramid2"/>
    <dgm:cxn modelId="{7C4CA118-2478-4D33-A6B0-5702EF0D3D07}" srcId="{CD3C0577-5694-49EF-9F05-3DBE385F0B67}" destId="{D6820E6B-7727-404C-AA1A-107399777359}" srcOrd="1" destOrd="0" parTransId="{1F6ECEE6-D810-4292-A0F8-F1FD801B1CA5}" sibTransId="{7B5F20D3-0C55-4A9B-8B89-B355CF2BD615}"/>
    <dgm:cxn modelId="{FBFE9CCB-5C9E-460F-97EE-B27033DF7157}" type="presOf" srcId="{CBB14886-B918-4E43-A9E4-C477E00161A3}" destId="{156F8F62-665D-473E-9427-1608EF5F652C}" srcOrd="0" destOrd="0" presId="urn:microsoft.com/office/officeart/2005/8/layout/pyramid2"/>
    <dgm:cxn modelId="{9DAFA1AB-0257-4F4A-B16E-D5A333DE80FA}" srcId="{CD3C0577-5694-49EF-9F05-3DBE385F0B67}" destId="{CBB14886-B918-4E43-A9E4-C477E00161A3}" srcOrd="2" destOrd="0" parTransId="{E0AD84C8-0C96-4993-BA38-1DEF5BBCC370}" sibTransId="{740E76B8-8B99-4B78-A3F9-7016FF0991DE}"/>
    <dgm:cxn modelId="{0DFBCE85-6241-4738-B2E9-1AA828D1206F}" type="presOf" srcId="{A14F7008-6065-4AB8-B359-BFE0821E1B83}" destId="{BDB6E1C0-A83C-41FB-92F3-0AF399D65D48}" srcOrd="0" destOrd="0" presId="urn:microsoft.com/office/officeart/2005/8/layout/pyramid2"/>
    <dgm:cxn modelId="{F55A6542-20E7-46BF-BC49-B065483DEF5C}" srcId="{CD3C0577-5694-49EF-9F05-3DBE385F0B67}" destId="{D3F3D011-ED1E-4368-BCF3-44C6E2D1DD6F}" srcOrd="4" destOrd="0" parTransId="{0B15215C-BEA1-4404-884B-0CDF09E14797}" sibTransId="{2888445A-D22E-45AE-A454-E3A9D304789F}"/>
    <dgm:cxn modelId="{20BFFDB8-4A14-4FA6-AA18-F9026FF780CE}" srcId="{CD3C0577-5694-49EF-9F05-3DBE385F0B67}" destId="{A14F7008-6065-4AB8-B359-BFE0821E1B83}" srcOrd="0" destOrd="0" parTransId="{CB0E1C4F-5D92-4888-8B33-07ED4CFAE852}" sibTransId="{36EEB5CE-5A66-4EED-8356-5D3CEBD59068}"/>
    <dgm:cxn modelId="{2B670FA7-FF18-4B96-81AA-D4D12C51E901}" srcId="{CD3C0577-5694-49EF-9F05-3DBE385F0B67}" destId="{C9230015-614C-41FD-A751-D327C5B1032C}" srcOrd="3" destOrd="0" parTransId="{7EE0254A-7901-485E-BEEA-68825B79E2E8}" sibTransId="{A70AEBDB-2013-4226-9697-91E7F1BCE9CE}"/>
    <dgm:cxn modelId="{B18EACAF-622E-4475-BE60-D069E0EAB512}" type="presOf" srcId="{C9230015-614C-41FD-A751-D327C5B1032C}" destId="{6F7DC730-2E9F-43AF-8AF8-0DD2D5FBFCA2}" srcOrd="0" destOrd="0" presId="urn:microsoft.com/office/officeart/2005/8/layout/pyramid2"/>
    <dgm:cxn modelId="{BC5E9862-65FE-482F-8B95-57B35EAE3118}" type="presOf" srcId="{D3F3D011-ED1E-4368-BCF3-44C6E2D1DD6F}" destId="{DA64F6A1-DBF2-47D9-BADE-E95E6D51365F}" srcOrd="0" destOrd="0" presId="urn:microsoft.com/office/officeart/2005/8/layout/pyramid2"/>
    <dgm:cxn modelId="{04DF6CDB-C81F-4D05-A61B-E4E9A37ECAA5}" type="presOf" srcId="{CD3C0577-5694-49EF-9F05-3DBE385F0B67}" destId="{62BED19B-149E-46C8-B991-288F0B7C7FD9}" srcOrd="0" destOrd="0" presId="urn:microsoft.com/office/officeart/2005/8/layout/pyramid2"/>
    <dgm:cxn modelId="{E5CA4F2F-E854-439B-937A-7B99057D16D0}" type="presParOf" srcId="{62BED19B-149E-46C8-B991-288F0B7C7FD9}" destId="{A6C4553C-94FC-46DA-AEAB-C92C31CABDBE}" srcOrd="0" destOrd="0" presId="urn:microsoft.com/office/officeart/2005/8/layout/pyramid2"/>
    <dgm:cxn modelId="{B98D8545-8832-4A7A-9138-64C901ADE374}" type="presParOf" srcId="{62BED19B-149E-46C8-B991-288F0B7C7FD9}" destId="{1F168194-5CF0-455C-A787-4689A6B44700}" srcOrd="1" destOrd="0" presId="urn:microsoft.com/office/officeart/2005/8/layout/pyramid2"/>
    <dgm:cxn modelId="{5741FBF8-B1EE-4848-BD5B-BC49AAD60579}" type="presParOf" srcId="{1F168194-5CF0-455C-A787-4689A6B44700}" destId="{BDB6E1C0-A83C-41FB-92F3-0AF399D65D48}" srcOrd="0" destOrd="0" presId="urn:microsoft.com/office/officeart/2005/8/layout/pyramid2"/>
    <dgm:cxn modelId="{254733A3-BD4C-47F1-9EF6-1462E8E8C6C0}" type="presParOf" srcId="{1F168194-5CF0-455C-A787-4689A6B44700}" destId="{CC0A0FFD-A00B-4FFF-8550-263BD4E3EB0D}" srcOrd="1" destOrd="0" presId="urn:microsoft.com/office/officeart/2005/8/layout/pyramid2"/>
    <dgm:cxn modelId="{B896A59C-A80B-418C-A299-CE78458E5D8E}" type="presParOf" srcId="{1F168194-5CF0-455C-A787-4689A6B44700}" destId="{5B7B5FEA-79E8-4575-8910-314C1908D251}" srcOrd="2" destOrd="0" presId="urn:microsoft.com/office/officeart/2005/8/layout/pyramid2"/>
    <dgm:cxn modelId="{AC3FC94D-E001-480C-A0C5-D29625009F66}" type="presParOf" srcId="{1F168194-5CF0-455C-A787-4689A6B44700}" destId="{B0D52DF8-F38B-4096-9378-C2F3BE0DDF29}" srcOrd="3" destOrd="0" presId="urn:microsoft.com/office/officeart/2005/8/layout/pyramid2"/>
    <dgm:cxn modelId="{56577E79-AB54-475B-A9E7-27170AC93205}" type="presParOf" srcId="{1F168194-5CF0-455C-A787-4689A6B44700}" destId="{156F8F62-665D-473E-9427-1608EF5F652C}" srcOrd="4" destOrd="0" presId="urn:microsoft.com/office/officeart/2005/8/layout/pyramid2"/>
    <dgm:cxn modelId="{0A07AD0E-3FAA-4C72-BDE3-1823EF0372CE}" type="presParOf" srcId="{1F168194-5CF0-455C-A787-4689A6B44700}" destId="{58C6D8B7-3AE5-4647-A8C7-3005BC36DC0B}" srcOrd="5" destOrd="0" presId="urn:microsoft.com/office/officeart/2005/8/layout/pyramid2"/>
    <dgm:cxn modelId="{65F6D82E-73AF-46B6-AAD8-619976078CCE}" type="presParOf" srcId="{1F168194-5CF0-455C-A787-4689A6B44700}" destId="{6F7DC730-2E9F-43AF-8AF8-0DD2D5FBFCA2}" srcOrd="6" destOrd="0" presId="urn:microsoft.com/office/officeart/2005/8/layout/pyramid2"/>
    <dgm:cxn modelId="{AC02B372-8168-4633-A612-AF4AB9B0D670}" type="presParOf" srcId="{1F168194-5CF0-455C-A787-4689A6B44700}" destId="{CBC392F5-5A3E-469A-B1D0-71138E567391}" srcOrd="7" destOrd="0" presId="urn:microsoft.com/office/officeart/2005/8/layout/pyramid2"/>
    <dgm:cxn modelId="{904B9129-667A-4394-8C72-E55FA73468F1}" type="presParOf" srcId="{1F168194-5CF0-455C-A787-4689A6B44700}" destId="{DA64F6A1-DBF2-47D9-BADE-E95E6D51365F}" srcOrd="8" destOrd="0" presId="urn:microsoft.com/office/officeart/2005/8/layout/pyramid2"/>
    <dgm:cxn modelId="{52D27861-D232-48FE-9A33-28F8DE297CBF}" type="presParOf" srcId="{1F168194-5CF0-455C-A787-4689A6B44700}" destId="{F0CE1DEA-0761-4C72-96CE-D7C5EB4D3BB2}" srcOrd="9" destOrd="0" presId="urn:microsoft.com/office/officeart/2005/8/layout/pyramid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D3C0577-5694-49EF-9F05-3DBE385F0B67}" type="doc">
      <dgm:prSet loTypeId="urn:microsoft.com/office/officeart/2005/8/layout/pyramid2" loCatId="list" qsTypeId="urn:microsoft.com/office/officeart/2005/8/quickstyle/simple1" qsCatId="simple" csTypeId="urn:microsoft.com/office/officeart/2005/8/colors/accent1_2" csCatId="accent1" phldr="1"/>
      <dgm:spPr/>
    </dgm:pt>
    <dgm:pt modelId="{A14F7008-6065-4AB8-B359-BFE0821E1B83}">
      <dgm:prSet custT="1"/>
      <dgm:spPr>
        <a:gradFill flip="none" rotWithShape="0">
          <a:gsLst>
            <a:gs pos="0">
              <a:srgbClr val="00FFCC">
                <a:shade val="30000"/>
                <a:satMod val="115000"/>
              </a:srgbClr>
            </a:gs>
            <a:gs pos="50000">
              <a:srgbClr val="00FFCC">
                <a:shade val="67500"/>
                <a:satMod val="115000"/>
              </a:srgbClr>
            </a:gs>
            <a:gs pos="100000">
              <a:srgbClr val="00FFCC">
                <a:shade val="100000"/>
                <a:satMod val="115000"/>
              </a:srgbClr>
            </a:gs>
          </a:gsLst>
          <a:lin ang="16200000" scaled="1"/>
          <a:tileRect/>
        </a:gradFill>
        <a:ln>
          <a:noFill/>
        </a:ln>
        <a:scene3d>
          <a:camera prst="isometricOffAxis1Right"/>
          <a:lightRig rig="threePt" dir="t"/>
        </a:scene3d>
      </dgm:spPr>
      <dgm:t>
        <a:bodyPr/>
        <a:lstStyle/>
        <a:p>
          <a:r>
            <a:rPr lang="ru-RU" sz="1050" b="1" dirty="0"/>
            <a:t>Улучшение качества оказания медицинской помощи населению Гаврилово-Посадского муниципального района посредствам укрепления кадрового потенциала учреждений здравоохранения.</a:t>
          </a:r>
          <a:endParaRPr lang="ru-RU" sz="1050" i="1" dirty="0">
            <a:effectLst/>
          </a:endParaRPr>
        </a:p>
      </dgm:t>
    </dgm:pt>
    <dgm:pt modelId="{CB0E1C4F-5D92-4888-8B33-07ED4CFAE852}" type="parTrans" cxnId="{20BFFDB8-4A14-4FA6-AA18-F9026FF780CE}">
      <dgm:prSet/>
      <dgm:spPr/>
      <dgm:t>
        <a:bodyPr/>
        <a:lstStyle/>
        <a:p>
          <a:endParaRPr lang="ru-RU"/>
        </a:p>
      </dgm:t>
    </dgm:pt>
    <dgm:pt modelId="{36EEB5CE-5A66-4EED-8356-5D3CEBD59068}" type="sibTrans" cxnId="{20BFFDB8-4A14-4FA6-AA18-F9026FF780CE}">
      <dgm:prSet/>
      <dgm:spPr/>
      <dgm:t>
        <a:bodyPr/>
        <a:lstStyle/>
        <a:p>
          <a:endParaRPr lang="ru-RU"/>
        </a:p>
      </dgm:t>
    </dgm:pt>
    <dgm:pt modelId="{D6820E6B-7727-404C-AA1A-107399777359}">
      <dgm:prSet phldrT="[Текст]" custT="1"/>
      <dgm:spPr>
        <a:gradFill flip="none" rotWithShape="0">
          <a:gsLst>
            <a:gs pos="0">
              <a:srgbClr val="FFCCFF">
                <a:shade val="30000"/>
                <a:satMod val="115000"/>
              </a:srgbClr>
            </a:gs>
            <a:gs pos="50000">
              <a:srgbClr val="FFCCFF">
                <a:shade val="67500"/>
                <a:satMod val="115000"/>
              </a:srgbClr>
            </a:gs>
            <a:gs pos="100000">
              <a:srgbClr val="FFCCFF">
                <a:shade val="100000"/>
                <a:satMod val="115000"/>
              </a:srgbClr>
            </a:gs>
          </a:gsLst>
          <a:lin ang="16200000" scaled="1"/>
          <a:tileRect/>
        </a:gradFill>
        <a:ln>
          <a:noFill/>
        </a:ln>
        <a:scene3d>
          <a:camera prst="isometricOffAxis1Right"/>
          <a:lightRig rig="threePt" dir="t"/>
        </a:scene3d>
      </dgm:spPr>
      <dgm:t>
        <a:bodyPr/>
        <a:lstStyle/>
        <a:p>
          <a:r>
            <a:rPr lang="ru-RU" sz="1200" b="1" dirty="0">
              <a:solidFill>
                <a:schemeClr val="accent6">
                  <a:lumMod val="50000"/>
                </a:schemeClr>
              </a:solidFill>
            </a:rPr>
            <a:t>Социальная поддержка малообеспеченных граждан</a:t>
          </a:r>
          <a:endParaRPr lang="ru-RU" sz="1200" i="1" dirty="0">
            <a:effectLst>
              <a:outerShdw blurRad="38100" dist="38100" dir="2700000" algn="tl">
                <a:srgbClr val="000000">
                  <a:alpha val="43137"/>
                </a:srgbClr>
              </a:outerShdw>
            </a:effectLst>
          </a:endParaRPr>
        </a:p>
      </dgm:t>
    </dgm:pt>
    <dgm:pt modelId="{1F6ECEE6-D810-4292-A0F8-F1FD801B1CA5}" type="parTrans" cxnId="{7C4CA118-2478-4D33-A6B0-5702EF0D3D07}">
      <dgm:prSet/>
      <dgm:spPr/>
      <dgm:t>
        <a:bodyPr/>
        <a:lstStyle/>
        <a:p>
          <a:endParaRPr lang="ru-RU"/>
        </a:p>
      </dgm:t>
    </dgm:pt>
    <dgm:pt modelId="{7B5F20D3-0C55-4A9B-8B89-B355CF2BD615}" type="sibTrans" cxnId="{7C4CA118-2478-4D33-A6B0-5702EF0D3D07}">
      <dgm:prSet/>
      <dgm:spPr/>
      <dgm:t>
        <a:bodyPr/>
        <a:lstStyle/>
        <a:p>
          <a:endParaRPr lang="ru-RU"/>
        </a:p>
      </dgm:t>
    </dgm:pt>
    <dgm:pt modelId="{CBB14886-B918-4E43-A9E4-C477E00161A3}">
      <dgm:prSet phldrT="[Текст]" custT="1"/>
      <dgm:spPr>
        <a:gradFill flip="none" rotWithShape="0">
          <a:gsLst>
            <a:gs pos="0">
              <a:srgbClr val="CC66FF">
                <a:shade val="30000"/>
                <a:satMod val="115000"/>
              </a:srgbClr>
            </a:gs>
            <a:gs pos="50000">
              <a:srgbClr val="CC66FF">
                <a:shade val="67500"/>
                <a:satMod val="115000"/>
              </a:srgbClr>
            </a:gs>
            <a:gs pos="100000">
              <a:srgbClr val="CC66FF">
                <a:shade val="100000"/>
                <a:satMod val="115000"/>
              </a:srgbClr>
            </a:gs>
          </a:gsLst>
          <a:lin ang="16200000" scaled="1"/>
          <a:tileRect/>
        </a:gradFill>
        <a:ln>
          <a:noFill/>
        </a:ln>
        <a:scene3d>
          <a:camera prst="isometricOffAxis1Right"/>
          <a:lightRig rig="threePt" dir="t"/>
        </a:scene3d>
      </dgm:spPr>
      <dgm:t>
        <a:bodyPr/>
        <a:lstStyle/>
        <a:p>
          <a:r>
            <a:rPr lang="ru-RU" sz="1100" b="1" dirty="0">
              <a:solidFill>
                <a:schemeClr val="tx1"/>
              </a:solidFill>
            </a:rPr>
            <a:t>Поддержка  соответствующих категорий граждан в случае прекращения трудовой деятельности</a:t>
          </a:r>
          <a:endParaRPr lang="ru-RU" sz="1100" i="1" dirty="0">
            <a:solidFill>
              <a:schemeClr val="tx1"/>
            </a:solidFill>
            <a:effectLst>
              <a:outerShdw blurRad="38100" dist="38100" dir="2700000" algn="tl">
                <a:srgbClr val="000000">
                  <a:alpha val="43137"/>
                </a:srgbClr>
              </a:outerShdw>
            </a:effectLst>
          </a:endParaRPr>
        </a:p>
      </dgm:t>
    </dgm:pt>
    <dgm:pt modelId="{E0AD84C8-0C96-4993-BA38-1DEF5BBCC370}" type="parTrans" cxnId="{9DAFA1AB-0257-4F4A-B16E-D5A333DE80FA}">
      <dgm:prSet/>
      <dgm:spPr/>
      <dgm:t>
        <a:bodyPr/>
        <a:lstStyle/>
        <a:p>
          <a:endParaRPr lang="ru-RU"/>
        </a:p>
      </dgm:t>
    </dgm:pt>
    <dgm:pt modelId="{740E76B8-8B99-4B78-A3F9-7016FF0991DE}" type="sibTrans" cxnId="{9DAFA1AB-0257-4F4A-B16E-D5A333DE80FA}">
      <dgm:prSet/>
      <dgm:spPr/>
      <dgm:t>
        <a:bodyPr/>
        <a:lstStyle/>
        <a:p>
          <a:endParaRPr lang="ru-RU"/>
        </a:p>
      </dgm:t>
    </dgm:pt>
    <dgm:pt modelId="{C9230015-614C-41FD-A751-D327C5B1032C}">
      <dgm:prSet phldrT="[Текст]" custT="1"/>
      <dgm:spPr>
        <a:gradFill flip="none" rotWithShape="0">
          <a:gsLst>
            <a:gs pos="0">
              <a:srgbClr val="00FFFF">
                <a:shade val="30000"/>
                <a:satMod val="115000"/>
              </a:srgbClr>
            </a:gs>
            <a:gs pos="50000">
              <a:srgbClr val="00FFFF">
                <a:shade val="67500"/>
                <a:satMod val="115000"/>
              </a:srgbClr>
            </a:gs>
            <a:gs pos="100000">
              <a:srgbClr val="00FFFF">
                <a:shade val="100000"/>
                <a:satMod val="115000"/>
              </a:srgbClr>
            </a:gs>
          </a:gsLst>
          <a:lin ang="16200000" scaled="1"/>
          <a:tileRect/>
        </a:gradFill>
        <a:ln>
          <a:noFill/>
        </a:ln>
        <a:scene3d>
          <a:camera prst="isometricOffAxis1Right"/>
          <a:lightRig rig="threePt" dir="t"/>
        </a:scene3d>
      </dgm:spPr>
      <dgm:t>
        <a:bodyPr/>
        <a:lstStyle/>
        <a:p>
          <a:r>
            <a:rPr lang="ru-RU" sz="1200" b="1" dirty="0">
              <a:solidFill>
                <a:srgbClr val="660066"/>
              </a:solidFill>
            </a:rPr>
            <a:t>Создание условий для осуществления деятельности       </a:t>
          </a:r>
          <a:br>
            <a:rPr lang="ru-RU" sz="1200" b="1" dirty="0">
              <a:solidFill>
                <a:srgbClr val="660066"/>
              </a:solidFill>
            </a:rPr>
          </a:br>
          <a:r>
            <a:rPr lang="ru-RU" sz="1200" b="1" dirty="0">
              <a:solidFill>
                <a:srgbClr val="660066"/>
              </a:solidFill>
            </a:rPr>
            <a:t>общественной организации Районного совета ветеранов войны, труда, вооружённых сил и правоохранительных  органов</a:t>
          </a:r>
          <a:endParaRPr lang="ru-RU" sz="1200" i="1" dirty="0">
            <a:effectLst>
              <a:outerShdw blurRad="38100" dist="38100" dir="2700000" algn="tl">
                <a:srgbClr val="000000">
                  <a:alpha val="43137"/>
                </a:srgbClr>
              </a:outerShdw>
            </a:effectLst>
          </a:endParaRPr>
        </a:p>
      </dgm:t>
    </dgm:pt>
    <dgm:pt modelId="{7EE0254A-7901-485E-BEEA-68825B79E2E8}" type="parTrans" cxnId="{2B670FA7-FF18-4B96-81AA-D4D12C51E901}">
      <dgm:prSet/>
      <dgm:spPr/>
      <dgm:t>
        <a:bodyPr/>
        <a:lstStyle/>
        <a:p>
          <a:endParaRPr lang="ru-RU"/>
        </a:p>
      </dgm:t>
    </dgm:pt>
    <dgm:pt modelId="{A70AEBDB-2013-4226-9697-91E7F1BCE9CE}" type="sibTrans" cxnId="{2B670FA7-FF18-4B96-81AA-D4D12C51E901}">
      <dgm:prSet/>
      <dgm:spPr/>
      <dgm:t>
        <a:bodyPr/>
        <a:lstStyle/>
        <a:p>
          <a:endParaRPr lang="ru-RU"/>
        </a:p>
      </dgm:t>
    </dgm:pt>
    <dgm:pt modelId="{62BED19B-149E-46C8-B991-288F0B7C7FD9}" type="pres">
      <dgm:prSet presAssocID="{CD3C0577-5694-49EF-9F05-3DBE385F0B67}" presName="compositeShape" presStyleCnt="0">
        <dgm:presLayoutVars>
          <dgm:dir/>
          <dgm:resizeHandles/>
        </dgm:presLayoutVars>
      </dgm:prSet>
      <dgm:spPr/>
    </dgm:pt>
    <dgm:pt modelId="{A6C4553C-94FC-46DA-AEAB-C92C31CABDBE}" type="pres">
      <dgm:prSet presAssocID="{CD3C0577-5694-49EF-9F05-3DBE385F0B67}" presName="pyramid" presStyleLbl="node1" presStyleIdx="0" presStyleCnt="1" custLinFactNeighborX="3960" custLinFactNeighborY="959"/>
      <dgm:spPr>
        <a:gradFill flip="none" rotWithShape="1">
          <a:gsLst>
            <a:gs pos="0">
              <a:srgbClr val="FF99CC"/>
            </a:gs>
            <a:gs pos="50000">
              <a:srgbClr val="FFFF00"/>
            </a:gs>
            <a:gs pos="100000">
              <a:srgbClr val="00FFCC"/>
            </a:gs>
          </a:gsLst>
          <a:lin ang="13500000" scaled="1"/>
          <a:tileRect/>
        </a:gradFill>
        <a:ln>
          <a:noFill/>
        </a:ln>
        <a:effectLst>
          <a:outerShdw blurRad="149987" dist="250190" dir="8460000" algn="ctr">
            <a:srgbClr val="000000">
              <a:alpha val="28000"/>
            </a:srgbClr>
          </a:outerShdw>
        </a:effectLst>
        <a:scene3d>
          <a:camera prst="isometricOffAxis1Right"/>
          <a:lightRig rig="contrasting" dir="t">
            <a:rot lat="0" lon="0" rev="1500000"/>
          </a:lightRig>
        </a:scene3d>
        <a:sp3d prstMaterial="metal">
          <a:bevelT w="88900" h="88900"/>
        </a:sp3d>
      </dgm:spPr>
    </dgm:pt>
    <dgm:pt modelId="{1F168194-5CF0-455C-A787-4689A6B44700}" type="pres">
      <dgm:prSet presAssocID="{CD3C0577-5694-49EF-9F05-3DBE385F0B67}" presName="theList" presStyleCnt="0"/>
      <dgm:spPr/>
    </dgm:pt>
    <dgm:pt modelId="{BDB6E1C0-A83C-41FB-92F3-0AF399D65D48}" type="pres">
      <dgm:prSet presAssocID="{A14F7008-6065-4AB8-B359-BFE0821E1B83}" presName="aNode" presStyleLbl="fgAcc1" presStyleIdx="0" presStyleCnt="4" custScaleX="227562" custLinFactNeighborX="823" custLinFactNeighborY="-27267">
        <dgm:presLayoutVars>
          <dgm:bulletEnabled val="1"/>
        </dgm:presLayoutVars>
      </dgm:prSet>
      <dgm:spPr/>
      <dgm:t>
        <a:bodyPr/>
        <a:lstStyle/>
        <a:p>
          <a:endParaRPr lang="ru-RU"/>
        </a:p>
      </dgm:t>
    </dgm:pt>
    <dgm:pt modelId="{CC0A0FFD-A00B-4FFF-8550-263BD4E3EB0D}" type="pres">
      <dgm:prSet presAssocID="{A14F7008-6065-4AB8-B359-BFE0821E1B83}" presName="aSpace" presStyleCnt="0"/>
      <dgm:spPr/>
    </dgm:pt>
    <dgm:pt modelId="{5B7B5FEA-79E8-4575-8910-314C1908D251}" type="pres">
      <dgm:prSet presAssocID="{D6820E6B-7727-404C-AA1A-107399777359}" presName="aNode" presStyleLbl="fgAcc1" presStyleIdx="1" presStyleCnt="4" custScaleX="230596" custLinFactNeighborX="2856" custLinFactNeighborY="-17225">
        <dgm:presLayoutVars>
          <dgm:bulletEnabled val="1"/>
        </dgm:presLayoutVars>
      </dgm:prSet>
      <dgm:spPr/>
      <dgm:t>
        <a:bodyPr/>
        <a:lstStyle/>
        <a:p>
          <a:endParaRPr lang="ru-RU"/>
        </a:p>
      </dgm:t>
    </dgm:pt>
    <dgm:pt modelId="{B0D52DF8-F38B-4096-9378-C2F3BE0DDF29}" type="pres">
      <dgm:prSet presAssocID="{D6820E6B-7727-404C-AA1A-107399777359}" presName="aSpace" presStyleCnt="0"/>
      <dgm:spPr/>
    </dgm:pt>
    <dgm:pt modelId="{156F8F62-665D-473E-9427-1608EF5F652C}" type="pres">
      <dgm:prSet presAssocID="{CBB14886-B918-4E43-A9E4-C477E00161A3}" presName="aNode" presStyleLbl="fgAcc1" presStyleIdx="2" presStyleCnt="4" custScaleX="228585">
        <dgm:presLayoutVars>
          <dgm:bulletEnabled val="1"/>
        </dgm:presLayoutVars>
      </dgm:prSet>
      <dgm:spPr/>
      <dgm:t>
        <a:bodyPr/>
        <a:lstStyle/>
        <a:p>
          <a:endParaRPr lang="ru-RU"/>
        </a:p>
      </dgm:t>
    </dgm:pt>
    <dgm:pt modelId="{58C6D8B7-3AE5-4647-A8C7-3005BC36DC0B}" type="pres">
      <dgm:prSet presAssocID="{CBB14886-B918-4E43-A9E4-C477E00161A3}" presName="aSpace" presStyleCnt="0"/>
      <dgm:spPr/>
    </dgm:pt>
    <dgm:pt modelId="{6F7DC730-2E9F-43AF-8AF8-0DD2D5FBFCA2}" type="pres">
      <dgm:prSet presAssocID="{C9230015-614C-41FD-A751-D327C5B1032C}" presName="aNode" presStyleLbl="fgAcc1" presStyleIdx="3" presStyleCnt="4" custScaleX="228585" custScaleY="113630" custLinFactNeighborX="2688" custLinFactNeighborY="91541">
        <dgm:presLayoutVars>
          <dgm:bulletEnabled val="1"/>
        </dgm:presLayoutVars>
      </dgm:prSet>
      <dgm:spPr/>
      <dgm:t>
        <a:bodyPr/>
        <a:lstStyle/>
        <a:p>
          <a:endParaRPr lang="ru-RU"/>
        </a:p>
      </dgm:t>
    </dgm:pt>
    <dgm:pt modelId="{CBC392F5-5A3E-469A-B1D0-71138E567391}" type="pres">
      <dgm:prSet presAssocID="{C9230015-614C-41FD-A751-D327C5B1032C}" presName="aSpace" presStyleCnt="0"/>
      <dgm:spPr/>
    </dgm:pt>
  </dgm:ptLst>
  <dgm:cxnLst>
    <dgm:cxn modelId="{7C4CA118-2478-4D33-A6B0-5702EF0D3D07}" srcId="{CD3C0577-5694-49EF-9F05-3DBE385F0B67}" destId="{D6820E6B-7727-404C-AA1A-107399777359}" srcOrd="1" destOrd="0" parTransId="{1F6ECEE6-D810-4292-A0F8-F1FD801B1CA5}" sibTransId="{7B5F20D3-0C55-4A9B-8B89-B355CF2BD615}"/>
    <dgm:cxn modelId="{20BFFDB8-4A14-4FA6-AA18-F9026FF780CE}" srcId="{CD3C0577-5694-49EF-9F05-3DBE385F0B67}" destId="{A14F7008-6065-4AB8-B359-BFE0821E1B83}" srcOrd="0" destOrd="0" parTransId="{CB0E1C4F-5D92-4888-8B33-07ED4CFAE852}" sibTransId="{36EEB5CE-5A66-4EED-8356-5D3CEBD59068}"/>
    <dgm:cxn modelId="{5E178D8D-A9ED-4A85-B605-8BED1BB629DE}" type="presOf" srcId="{C9230015-614C-41FD-A751-D327C5B1032C}" destId="{6F7DC730-2E9F-43AF-8AF8-0DD2D5FBFCA2}" srcOrd="0" destOrd="0" presId="urn:microsoft.com/office/officeart/2005/8/layout/pyramid2"/>
    <dgm:cxn modelId="{820A3E71-CA67-4ADC-8CE7-71DF4FC843D6}" type="presOf" srcId="{CBB14886-B918-4E43-A9E4-C477E00161A3}" destId="{156F8F62-665D-473E-9427-1608EF5F652C}" srcOrd="0" destOrd="0" presId="urn:microsoft.com/office/officeart/2005/8/layout/pyramid2"/>
    <dgm:cxn modelId="{44656B77-B0AE-4FCD-A748-E1366FDD0257}" type="presOf" srcId="{D6820E6B-7727-404C-AA1A-107399777359}" destId="{5B7B5FEA-79E8-4575-8910-314C1908D251}" srcOrd="0" destOrd="0" presId="urn:microsoft.com/office/officeart/2005/8/layout/pyramid2"/>
    <dgm:cxn modelId="{9DAFA1AB-0257-4F4A-B16E-D5A333DE80FA}" srcId="{CD3C0577-5694-49EF-9F05-3DBE385F0B67}" destId="{CBB14886-B918-4E43-A9E4-C477E00161A3}" srcOrd="2" destOrd="0" parTransId="{E0AD84C8-0C96-4993-BA38-1DEF5BBCC370}" sibTransId="{740E76B8-8B99-4B78-A3F9-7016FF0991DE}"/>
    <dgm:cxn modelId="{2B670FA7-FF18-4B96-81AA-D4D12C51E901}" srcId="{CD3C0577-5694-49EF-9F05-3DBE385F0B67}" destId="{C9230015-614C-41FD-A751-D327C5B1032C}" srcOrd="3" destOrd="0" parTransId="{7EE0254A-7901-485E-BEEA-68825B79E2E8}" sibTransId="{A70AEBDB-2013-4226-9697-91E7F1BCE9CE}"/>
    <dgm:cxn modelId="{8CF6AAAB-47C3-4B72-B392-C5DEA3419A46}" type="presOf" srcId="{A14F7008-6065-4AB8-B359-BFE0821E1B83}" destId="{BDB6E1C0-A83C-41FB-92F3-0AF399D65D48}" srcOrd="0" destOrd="0" presId="urn:microsoft.com/office/officeart/2005/8/layout/pyramid2"/>
    <dgm:cxn modelId="{106D042B-8E8A-4541-9A66-A3D1430D2C9D}" type="presOf" srcId="{CD3C0577-5694-49EF-9F05-3DBE385F0B67}" destId="{62BED19B-149E-46C8-B991-288F0B7C7FD9}" srcOrd="0" destOrd="0" presId="urn:microsoft.com/office/officeart/2005/8/layout/pyramid2"/>
    <dgm:cxn modelId="{0587B463-F45E-4E87-9B24-EACEA5F6C946}" type="presParOf" srcId="{62BED19B-149E-46C8-B991-288F0B7C7FD9}" destId="{A6C4553C-94FC-46DA-AEAB-C92C31CABDBE}" srcOrd="0" destOrd="0" presId="urn:microsoft.com/office/officeart/2005/8/layout/pyramid2"/>
    <dgm:cxn modelId="{F7418EB0-9508-4526-BD27-6D01DE47C7DB}" type="presParOf" srcId="{62BED19B-149E-46C8-B991-288F0B7C7FD9}" destId="{1F168194-5CF0-455C-A787-4689A6B44700}" srcOrd="1" destOrd="0" presId="urn:microsoft.com/office/officeart/2005/8/layout/pyramid2"/>
    <dgm:cxn modelId="{6132625F-FA66-4DFF-ABD3-994A02694DDB}" type="presParOf" srcId="{1F168194-5CF0-455C-A787-4689A6B44700}" destId="{BDB6E1C0-A83C-41FB-92F3-0AF399D65D48}" srcOrd="0" destOrd="0" presId="urn:microsoft.com/office/officeart/2005/8/layout/pyramid2"/>
    <dgm:cxn modelId="{1814F15A-6FCD-48A1-84BB-B6831E9208FA}" type="presParOf" srcId="{1F168194-5CF0-455C-A787-4689A6B44700}" destId="{CC0A0FFD-A00B-4FFF-8550-263BD4E3EB0D}" srcOrd="1" destOrd="0" presId="urn:microsoft.com/office/officeart/2005/8/layout/pyramid2"/>
    <dgm:cxn modelId="{4C8B9988-E6CB-46C8-9CA1-5E6F5455B3A9}" type="presParOf" srcId="{1F168194-5CF0-455C-A787-4689A6B44700}" destId="{5B7B5FEA-79E8-4575-8910-314C1908D251}" srcOrd="2" destOrd="0" presId="urn:microsoft.com/office/officeart/2005/8/layout/pyramid2"/>
    <dgm:cxn modelId="{FF950C4C-532A-49BA-BE3D-9A4037B8A7E6}" type="presParOf" srcId="{1F168194-5CF0-455C-A787-4689A6B44700}" destId="{B0D52DF8-F38B-4096-9378-C2F3BE0DDF29}" srcOrd="3" destOrd="0" presId="urn:microsoft.com/office/officeart/2005/8/layout/pyramid2"/>
    <dgm:cxn modelId="{06AC088F-C345-4389-A335-6302B5EA88CA}" type="presParOf" srcId="{1F168194-5CF0-455C-A787-4689A6B44700}" destId="{156F8F62-665D-473E-9427-1608EF5F652C}" srcOrd="4" destOrd="0" presId="urn:microsoft.com/office/officeart/2005/8/layout/pyramid2"/>
    <dgm:cxn modelId="{A191CC73-59B5-4613-B43C-1203BAAE8263}" type="presParOf" srcId="{1F168194-5CF0-455C-A787-4689A6B44700}" destId="{58C6D8B7-3AE5-4647-A8C7-3005BC36DC0B}" srcOrd="5" destOrd="0" presId="urn:microsoft.com/office/officeart/2005/8/layout/pyramid2"/>
    <dgm:cxn modelId="{2E8955B8-85E6-4BDE-86AD-04E7A73EA6FF}" type="presParOf" srcId="{1F168194-5CF0-455C-A787-4689A6B44700}" destId="{6F7DC730-2E9F-43AF-8AF8-0DD2D5FBFCA2}" srcOrd="6" destOrd="0" presId="urn:microsoft.com/office/officeart/2005/8/layout/pyramid2"/>
    <dgm:cxn modelId="{48E27465-53D2-4797-B7C2-C39F6106240C}" type="presParOf" srcId="{1F168194-5CF0-455C-A787-4689A6B44700}" destId="{CBC392F5-5A3E-469A-B1D0-71138E567391}" srcOrd="7" destOrd="0" presId="urn:microsoft.com/office/officeart/2005/8/layout/pyramid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D3C0577-5694-49EF-9F05-3DBE385F0B67}" type="doc">
      <dgm:prSet loTypeId="urn:microsoft.com/office/officeart/2005/8/layout/pyramid2" loCatId="list" qsTypeId="urn:microsoft.com/office/officeart/2005/8/quickstyle/simple1" qsCatId="simple" csTypeId="urn:microsoft.com/office/officeart/2005/8/colors/accent1_2" csCatId="accent1" phldr="1"/>
      <dgm:spPr/>
    </dgm:pt>
    <dgm:pt modelId="{A14F7008-6065-4AB8-B359-BFE0821E1B83}">
      <dgm:prSet custT="1"/>
      <dgm:spPr>
        <a:gradFill flip="none" rotWithShape="0">
          <a:gsLst>
            <a:gs pos="0">
              <a:srgbClr val="00FFCC">
                <a:shade val="30000"/>
                <a:satMod val="115000"/>
              </a:srgbClr>
            </a:gs>
            <a:gs pos="50000">
              <a:srgbClr val="00FFCC">
                <a:shade val="67500"/>
                <a:satMod val="115000"/>
              </a:srgbClr>
            </a:gs>
            <a:gs pos="100000">
              <a:srgbClr val="00FFCC">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sz="900" dirty="0">
              <a:solidFill>
                <a:srgbClr val="660066"/>
              </a:solidFill>
            </a:rPr>
            <a:t>Все дети в возрасте от 3 до 7 лет будут имеют возможность получать дошкольное образование в муниципальных образовательных учреждениях. Значительно возрастёт качество дошкольного образования, произойдёт переход на предоставление дошкольного образования в соответствии с федеральным государственным стандартом.</a:t>
          </a:r>
          <a:endParaRPr lang="ru-RU" sz="900" i="1" dirty="0">
            <a:effectLst/>
          </a:endParaRPr>
        </a:p>
      </dgm:t>
    </dgm:pt>
    <dgm:pt modelId="{CB0E1C4F-5D92-4888-8B33-07ED4CFAE852}" type="parTrans" cxnId="{20BFFDB8-4A14-4FA6-AA18-F9026FF780CE}">
      <dgm:prSet/>
      <dgm:spPr/>
      <dgm:t>
        <a:bodyPr/>
        <a:lstStyle/>
        <a:p>
          <a:endParaRPr lang="ru-RU" sz="1600"/>
        </a:p>
      </dgm:t>
    </dgm:pt>
    <dgm:pt modelId="{36EEB5CE-5A66-4EED-8356-5D3CEBD59068}" type="sibTrans" cxnId="{20BFFDB8-4A14-4FA6-AA18-F9026FF780CE}">
      <dgm:prSet/>
      <dgm:spPr/>
      <dgm:t>
        <a:bodyPr/>
        <a:lstStyle/>
        <a:p>
          <a:endParaRPr lang="ru-RU" sz="1600"/>
        </a:p>
      </dgm:t>
    </dgm:pt>
    <dgm:pt modelId="{D6820E6B-7727-404C-AA1A-107399777359}">
      <dgm:prSet phldrT="[Текст]" custT="1"/>
      <dgm:spPr>
        <a:gradFill flip="none" rotWithShape="0">
          <a:gsLst>
            <a:gs pos="0">
              <a:srgbClr val="FFCCFF">
                <a:shade val="30000"/>
                <a:satMod val="115000"/>
              </a:srgbClr>
            </a:gs>
            <a:gs pos="50000">
              <a:srgbClr val="FFCCFF">
                <a:shade val="67500"/>
                <a:satMod val="115000"/>
              </a:srgbClr>
            </a:gs>
            <a:gs pos="100000">
              <a:srgbClr val="FFCCFF">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sz="1050" dirty="0">
              <a:solidFill>
                <a:srgbClr val="660066"/>
              </a:solidFill>
            </a:rPr>
            <a:t>Повысится качество общего образования в образовательных учреждениях и удовлетворенность населения качеством образовательных услуг. Гражданам будет доступна полная и объективная информация об образовательных учреждениях, содержании и качестве их программ (услуг), эффективная обратная связь с органами, осуществляющими управление в сфере образования.</a:t>
          </a:r>
          <a:endParaRPr lang="ru-RU" sz="1050" i="1" dirty="0">
            <a:effectLst>
              <a:outerShdw blurRad="38100" dist="38100" dir="2700000" algn="tl">
                <a:srgbClr val="000000">
                  <a:alpha val="43137"/>
                </a:srgbClr>
              </a:outerShdw>
            </a:effectLst>
          </a:endParaRPr>
        </a:p>
      </dgm:t>
    </dgm:pt>
    <dgm:pt modelId="{1F6ECEE6-D810-4292-A0F8-F1FD801B1CA5}" type="parTrans" cxnId="{7C4CA118-2478-4D33-A6B0-5702EF0D3D07}">
      <dgm:prSet/>
      <dgm:spPr/>
      <dgm:t>
        <a:bodyPr/>
        <a:lstStyle/>
        <a:p>
          <a:endParaRPr lang="ru-RU" sz="1600"/>
        </a:p>
      </dgm:t>
    </dgm:pt>
    <dgm:pt modelId="{7B5F20D3-0C55-4A9B-8B89-B355CF2BD615}" type="sibTrans" cxnId="{7C4CA118-2478-4D33-A6B0-5702EF0D3D07}">
      <dgm:prSet/>
      <dgm:spPr/>
      <dgm:t>
        <a:bodyPr/>
        <a:lstStyle/>
        <a:p>
          <a:endParaRPr lang="ru-RU" sz="1600"/>
        </a:p>
      </dgm:t>
    </dgm:pt>
    <dgm:pt modelId="{CBB14886-B918-4E43-A9E4-C477E00161A3}">
      <dgm:prSet phldrT="[Текст]" custT="1"/>
      <dgm:spPr>
        <a:gradFill flip="none" rotWithShape="0">
          <a:gsLst>
            <a:gs pos="0">
              <a:srgbClr val="9999FF">
                <a:shade val="30000"/>
                <a:satMod val="115000"/>
              </a:srgbClr>
            </a:gs>
            <a:gs pos="50000">
              <a:srgbClr val="9999FF">
                <a:shade val="67500"/>
                <a:satMod val="115000"/>
              </a:srgbClr>
            </a:gs>
            <a:gs pos="100000">
              <a:srgbClr val="9999FF">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sz="900" dirty="0">
              <a:solidFill>
                <a:schemeClr val="tx1"/>
              </a:solidFill>
            </a:rPr>
            <a:t>Средняя заработная плата педагогических работников общеобразовательных учреждений составит не менее 100 процентов от средней заработной платы по экономике области, а педагогических работников дошкольных образовательных организаций – не менее 100 процентов к средней заработной плате в общем образовании региона. Повысится привлекательность педагогической профессии и уровень квалификации педагогических кадров.</a:t>
          </a:r>
          <a:endParaRPr lang="ru-RU" sz="900" i="1" dirty="0">
            <a:solidFill>
              <a:schemeClr val="tx1"/>
            </a:solidFill>
            <a:effectLst>
              <a:outerShdw blurRad="38100" dist="38100" dir="2700000" algn="tl">
                <a:srgbClr val="000000">
                  <a:alpha val="43137"/>
                </a:srgbClr>
              </a:outerShdw>
            </a:effectLst>
          </a:endParaRPr>
        </a:p>
      </dgm:t>
    </dgm:pt>
    <dgm:pt modelId="{E0AD84C8-0C96-4993-BA38-1DEF5BBCC370}" type="parTrans" cxnId="{9DAFA1AB-0257-4F4A-B16E-D5A333DE80FA}">
      <dgm:prSet/>
      <dgm:spPr/>
      <dgm:t>
        <a:bodyPr/>
        <a:lstStyle/>
        <a:p>
          <a:endParaRPr lang="ru-RU" sz="1600"/>
        </a:p>
      </dgm:t>
    </dgm:pt>
    <dgm:pt modelId="{740E76B8-8B99-4B78-A3F9-7016FF0991DE}" type="sibTrans" cxnId="{9DAFA1AB-0257-4F4A-B16E-D5A333DE80FA}">
      <dgm:prSet/>
      <dgm:spPr/>
      <dgm:t>
        <a:bodyPr/>
        <a:lstStyle/>
        <a:p>
          <a:endParaRPr lang="ru-RU" sz="1600"/>
        </a:p>
      </dgm:t>
    </dgm:pt>
    <dgm:pt modelId="{C9230015-614C-41FD-A751-D327C5B1032C}">
      <dgm:prSet phldrT="[Текст]" custT="1"/>
      <dgm:spPr>
        <a:gradFill flip="none" rotWithShape="0">
          <a:gsLst>
            <a:gs pos="0">
              <a:srgbClr val="00FFFF">
                <a:shade val="30000"/>
                <a:satMod val="115000"/>
              </a:srgbClr>
            </a:gs>
            <a:gs pos="50000">
              <a:srgbClr val="00FFFF">
                <a:shade val="67500"/>
                <a:satMod val="115000"/>
              </a:srgbClr>
            </a:gs>
            <a:gs pos="100000">
              <a:srgbClr val="00FFFF">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sz="1050" dirty="0">
              <a:solidFill>
                <a:srgbClr val="660066"/>
              </a:solidFill>
            </a:rPr>
            <a:t>Существенно обновится педагогический корпус общего образования, повысится уровень профессиональной подготовки педагогов. Молодые педагоги будут получать финансовую поддержку (ежемесячные и единовременные выплаты, </a:t>
          </a:r>
          <a:r>
            <a:rPr lang="ru-RU" sz="1050" dirty="0" err="1">
              <a:solidFill>
                <a:srgbClr val="660066"/>
              </a:solidFill>
            </a:rPr>
            <a:t>грантовая</a:t>
          </a:r>
          <a:r>
            <a:rPr lang="ru-RU" sz="1050" dirty="0">
              <a:solidFill>
                <a:srgbClr val="660066"/>
              </a:solidFill>
            </a:rPr>
            <a:t> поддержка). Их заработная плата будет конкурентоспособна на рынке труда.</a:t>
          </a:r>
          <a:endParaRPr lang="ru-RU" sz="1050" i="1" dirty="0">
            <a:effectLst>
              <a:outerShdw blurRad="38100" dist="38100" dir="2700000" algn="tl">
                <a:srgbClr val="000000">
                  <a:alpha val="43137"/>
                </a:srgbClr>
              </a:outerShdw>
            </a:effectLst>
          </a:endParaRPr>
        </a:p>
      </dgm:t>
    </dgm:pt>
    <dgm:pt modelId="{7EE0254A-7901-485E-BEEA-68825B79E2E8}" type="parTrans" cxnId="{2B670FA7-FF18-4B96-81AA-D4D12C51E901}">
      <dgm:prSet/>
      <dgm:spPr/>
      <dgm:t>
        <a:bodyPr/>
        <a:lstStyle/>
        <a:p>
          <a:endParaRPr lang="ru-RU" sz="1600"/>
        </a:p>
      </dgm:t>
    </dgm:pt>
    <dgm:pt modelId="{A70AEBDB-2013-4226-9697-91E7F1BCE9CE}" type="sibTrans" cxnId="{2B670FA7-FF18-4B96-81AA-D4D12C51E901}">
      <dgm:prSet/>
      <dgm:spPr/>
      <dgm:t>
        <a:bodyPr/>
        <a:lstStyle/>
        <a:p>
          <a:endParaRPr lang="ru-RU" sz="1600"/>
        </a:p>
      </dgm:t>
    </dgm:pt>
    <dgm:pt modelId="{D3F3D011-ED1E-4368-BCF3-44C6E2D1DD6F}">
      <dgm:prSet phldrT="[Текст]" custT="1"/>
      <dgm:spPr>
        <a:gradFill flip="none" rotWithShape="0">
          <a:gsLst>
            <a:gs pos="0">
              <a:srgbClr val="FF9999">
                <a:shade val="30000"/>
                <a:satMod val="115000"/>
              </a:srgbClr>
            </a:gs>
            <a:gs pos="50000">
              <a:srgbClr val="FF9999">
                <a:shade val="67500"/>
                <a:satMod val="115000"/>
              </a:srgbClr>
            </a:gs>
            <a:gs pos="100000">
              <a:srgbClr val="FF9999">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sz="1000" dirty="0">
              <a:solidFill>
                <a:srgbClr val="660066"/>
              </a:solidFill>
            </a:rPr>
            <a:t>Возрастет охват детей дополнительным образованием, с каждым годом все большее число детей будет принимать участие в различных олимпиадах и конкурсах. Продолжится работа по выявлению и поддержке одаренных детей, развитию их талантов и способностей. </a:t>
          </a:r>
          <a:endParaRPr lang="ru-RU" sz="1000" i="1" dirty="0">
            <a:solidFill>
              <a:srgbClr val="002060"/>
            </a:solidFill>
            <a:effectLst>
              <a:outerShdw blurRad="38100" dist="38100" dir="2700000" algn="tl">
                <a:srgbClr val="000000">
                  <a:alpha val="43137"/>
                </a:srgbClr>
              </a:outerShdw>
            </a:effectLst>
          </a:endParaRPr>
        </a:p>
      </dgm:t>
    </dgm:pt>
    <dgm:pt modelId="{0B15215C-BEA1-4404-884B-0CDF09E14797}" type="parTrans" cxnId="{F55A6542-20E7-46BF-BC49-B065483DEF5C}">
      <dgm:prSet/>
      <dgm:spPr/>
      <dgm:t>
        <a:bodyPr/>
        <a:lstStyle/>
        <a:p>
          <a:endParaRPr lang="ru-RU" sz="1600"/>
        </a:p>
      </dgm:t>
    </dgm:pt>
    <dgm:pt modelId="{2888445A-D22E-45AE-A454-E3A9D304789F}" type="sibTrans" cxnId="{F55A6542-20E7-46BF-BC49-B065483DEF5C}">
      <dgm:prSet/>
      <dgm:spPr/>
      <dgm:t>
        <a:bodyPr/>
        <a:lstStyle/>
        <a:p>
          <a:endParaRPr lang="ru-RU" sz="1600"/>
        </a:p>
      </dgm:t>
    </dgm:pt>
    <dgm:pt modelId="{62BED19B-149E-46C8-B991-288F0B7C7FD9}" type="pres">
      <dgm:prSet presAssocID="{CD3C0577-5694-49EF-9F05-3DBE385F0B67}" presName="compositeShape" presStyleCnt="0">
        <dgm:presLayoutVars>
          <dgm:dir/>
          <dgm:resizeHandles/>
        </dgm:presLayoutVars>
      </dgm:prSet>
      <dgm:spPr/>
    </dgm:pt>
    <dgm:pt modelId="{A6C4553C-94FC-46DA-AEAB-C92C31CABDBE}" type="pres">
      <dgm:prSet presAssocID="{CD3C0577-5694-49EF-9F05-3DBE385F0B67}" presName="pyramid" presStyleLbl="node1" presStyleIdx="0" presStyleCnt="1" custLinFactNeighborX="3960" custLinFactNeighborY="959"/>
      <dgm:spPr>
        <a:gradFill flip="none" rotWithShape="1">
          <a:gsLst>
            <a:gs pos="0">
              <a:srgbClr val="FF99CC"/>
            </a:gs>
            <a:gs pos="50000">
              <a:srgbClr val="FFFF00"/>
            </a:gs>
            <a:gs pos="100000">
              <a:srgbClr val="00FFCC"/>
            </a:gs>
          </a:gsLst>
          <a:lin ang="135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1F168194-5CF0-455C-A787-4689A6B44700}" type="pres">
      <dgm:prSet presAssocID="{CD3C0577-5694-49EF-9F05-3DBE385F0B67}" presName="theList" presStyleCnt="0"/>
      <dgm:spPr/>
    </dgm:pt>
    <dgm:pt modelId="{BDB6E1C0-A83C-41FB-92F3-0AF399D65D48}" type="pres">
      <dgm:prSet presAssocID="{A14F7008-6065-4AB8-B359-BFE0821E1B83}" presName="aNode" presStyleLbl="fgAcc1" presStyleIdx="0" presStyleCnt="5" custScaleX="227562">
        <dgm:presLayoutVars>
          <dgm:bulletEnabled val="1"/>
        </dgm:presLayoutVars>
      </dgm:prSet>
      <dgm:spPr/>
      <dgm:t>
        <a:bodyPr/>
        <a:lstStyle/>
        <a:p>
          <a:endParaRPr lang="ru-RU"/>
        </a:p>
      </dgm:t>
    </dgm:pt>
    <dgm:pt modelId="{CC0A0FFD-A00B-4FFF-8550-263BD4E3EB0D}" type="pres">
      <dgm:prSet presAssocID="{A14F7008-6065-4AB8-B359-BFE0821E1B83}" presName="aSpace" presStyleCnt="0"/>
      <dgm:spPr/>
    </dgm:pt>
    <dgm:pt modelId="{5B7B5FEA-79E8-4575-8910-314C1908D251}" type="pres">
      <dgm:prSet presAssocID="{D6820E6B-7727-404C-AA1A-107399777359}" presName="aNode" presStyleLbl="fgAcc1" presStyleIdx="1" presStyleCnt="5" custScaleX="230596" custLinFactNeighborX="2856" custLinFactNeighborY="-17225">
        <dgm:presLayoutVars>
          <dgm:bulletEnabled val="1"/>
        </dgm:presLayoutVars>
      </dgm:prSet>
      <dgm:spPr/>
      <dgm:t>
        <a:bodyPr/>
        <a:lstStyle/>
        <a:p>
          <a:endParaRPr lang="ru-RU"/>
        </a:p>
      </dgm:t>
    </dgm:pt>
    <dgm:pt modelId="{B0D52DF8-F38B-4096-9378-C2F3BE0DDF29}" type="pres">
      <dgm:prSet presAssocID="{D6820E6B-7727-404C-AA1A-107399777359}" presName="aSpace" presStyleCnt="0"/>
      <dgm:spPr/>
    </dgm:pt>
    <dgm:pt modelId="{156F8F62-665D-473E-9427-1608EF5F652C}" type="pres">
      <dgm:prSet presAssocID="{CBB14886-B918-4E43-A9E4-C477E00161A3}" presName="aNode" presStyleLbl="fgAcc1" presStyleIdx="2" presStyleCnt="5" custScaleX="228585">
        <dgm:presLayoutVars>
          <dgm:bulletEnabled val="1"/>
        </dgm:presLayoutVars>
      </dgm:prSet>
      <dgm:spPr/>
      <dgm:t>
        <a:bodyPr/>
        <a:lstStyle/>
        <a:p>
          <a:endParaRPr lang="ru-RU"/>
        </a:p>
      </dgm:t>
    </dgm:pt>
    <dgm:pt modelId="{58C6D8B7-3AE5-4647-A8C7-3005BC36DC0B}" type="pres">
      <dgm:prSet presAssocID="{CBB14886-B918-4E43-A9E4-C477E00161A3}" presName="aSpace" presStyleCnt="0"/>
      <dgm:spPr/>
    </dgm:pt>
    <dgm:pt modelId="{6F7DC730-2E9F-43AF-8AF8-0DD2D5FBFCA2}" type="pres">
      <dgm:prSet presAssocID="{C9230015-614C-41FD-A751-D327C5B1032C}" presName="aNode" presStyleLbl="fgAcc1" presStyleIdx="3" presStyleCnt="5" custScaleX="228585" custScaleY="113630" custLinFactNeighborX="2688" custLinFactNeighborY="91541">
        <dgm:presLayoutVars>
          <dgm:bulletEnabled val="1"/>
        </dgm:presLayoutVars>
      </dgm:prSet>
      <dgm:spPr/>
      <dgm:t>
        <a:bodyPr/>
        <a:lstStyle/>
        <a:p>
          <a:endParaRPr lang="ru-RU"/>
        </a:p>
      </dgm:t>
    </dgm:pt>
    <dgm:pt modelId="{CBC392F5-5A3E-469A-B1D0-71138E567391}" type="pres">
      <dgm:prSet presAssocID="{C9230015-614C-41FD-A751-D327C5B1032C}" presName="aSpace" presStyleCnt="0"/>
      <dgm:spPr/>
    </dgm:pt>
    <dgm:pt modelId="{DA64F6A1-DBF2-47D9-BADE-E95E6D51365F}" type="pres">
      <dgm:prSet presAssocID="{D3F3D011-ED1E-4368-BCF3-44C6E2D1DD6F}" presName="aNode" presStyleLbl="fgAcc1" presStyleIdx="4" presStyleCnt="5" custScaleX="228585" custLinFactY="13064" custLinFactNeighborX="2688" custLinFactNeighborY="100000">
        <dgm:presLayoutVars>
          <dgm:bulletEnabled val="1"/>
        </dgm:presLayoutVars>
      </dgm:prSet>
      <dgm:spPr/>
      <dgm:t>
        <a:bodyPr/>
        <a:lstStyle/>
        <a:p>
          <a:endParaRPr lang="ru-RU"/>
        </a:p>
      </dgm:t>
    </dgm:pt>
    <dgm:pt modelId="{F0CE1DEA-0761-4C72-96CE-D7C5EB4D3BB2}" type="pres">
      <dgm:prSet presAssocID="{D3F3D011-ED1E-4368-BCF3-44C6E2D1DD6F}" presName="aSpace" presStyleCnt="0"/>
      <dgm:spPr/>
    </dgm:pt>
  </dgm:ptLst>
  <dgm:cxnLst>
    <dgm:cxn modelId="{7C4CA118-2478-4D33-A6B0-5702EF0D3D07}" srcId="{CD3C0577-5694-49EF-9F05-3DBE385F0B67}" destId="{D6820E6B-7727-404C-AA1A-107399777359}" srcOrd="1" destOrd="0" parTransId="{1F6ECEE6-D810-4292-A0F8-F1FD801B1CA5}" sibTransId="{7B5F20D3-0C55-4A9B-8B89-B355CF2BD615}"/>
    <dgm:cxn modelId="{20BFFDB8-4A14-4FA6-AA18-F9026FF780CE}" srcId="{CD3C0577-5694-49EF-9F05-3DBE385F0B67}" destId="{A14F7008-6065-4AB8-B359-BFE0821E1B83}" srcOrd="0" destOrd="0" parTransId="{CB0E1C4F-5D92-4888-8B33-07ED4CFAE852}" sibTransId="{36EEB5CE-5A66-4EED-8356-5D3CEBD59068}"/>
    <dgm:cxn modelId="{31E2D493-0274-41E9-B5CB-306A408F6BB7}" type="presOf" srcId="{CBB14886-B918-4E43-A9E4-C477E00161A3}" destId="{156F8F62-665D-473E-9427-1608EF5F652C}" srcOrd="0" destOrd="0" presId="urn:microsoft.com/office/officeart/2005/8/layout/pyramid2"/>
    <dgm:cxn modelId="{891E90D2-6D20-443E-87D1-6A1C5F19199F}" type="presOf" srcId="{A14F7008-6065-4AB8-B359-BFE0821E1B83}" destId="{BDB6E1C0-A83C-41FB-92F3-0AF399D65D48}" srcOrd="0" destOrd="0" presId="urn:microsoft.com/office/officeart/2005/8/layout/pyramid2"/>
    <dgm:cxn modelId="{9DAFA1AB-0257-4F4A-B16E-D5A333DE80FA}" srcId="{CD3C0577-5694-49EF-9F05-3DBE385F0B67}" destId="{CBB14886-B918-4E43-A9E4-C477E00161A3}" srcOrd="2" destOrd="0" parTransId="{E0AD84C8-0C96-4993-BA38-1DEF5BBCC370}" sibTransId="{740E76B8-8B99-4B78-A3F9-7016FF0991DE}"/>
    <dgm:cxn modelId="{F55A6542-20E7-46BF-BC49-B065483DEF5C}" srcId="{CD3C0577-5694-49EF-9F05-3DBE385F0B67}" destId="{D3F3D011-ED1E-4368-BCF3-44C6E2D1DD6F}" srcOrd="4" destOrd="0" parTransId="{0B15215C-BEA1-4404-884B-0CDF09E14797}" sibTransId="{2888445A-D22E-45AE-A454-E3A9D304789F}"/>
    <dgm:cxn modelId="{834B92FA-2CF7-4BFF-B60C-AEE25B6A41FD}" type="presOf" srcId="{C9230015-614C-41FD-A751-D327C5B1032C}" destId="{6F7DC730-2E9F-43AF-8AF8-0DD2D5FBFCA2}" srcOrd="0" destOrd="0" presId="urn:microsoft.com/office/officeart/2005/8/layout/pyramid2"/>
    <dgm:cxn modelId="{2B670FA7-FF18-4B96-81AA-D4D12C51E901}" srcId="{CD3C0577-5694-49EF-9F05-3DBE385F0B67}" destId="{C9230015-614C-41FD-A751-D327C5B1032C}" srcOrd="3" destOrd="0" parTransId="{7EE0254A-7901-485E-BEEA-68825B79E2E8}" sibTransId="{A70AEBDB-2013-4226-9697-91E7F1BCE9CE}"/>
    <dgm:cxn modelId="{2BF417E1-433C-400E-B411-A246EBB4E890}" type="presOf" srcId="{D6820E6B-7727-404C-AA1A-107399777359}" destId="{5B7B5FEA-79E8-4575-8910-314C1908D251}" srcOrd="0" destOrd="0" presId="urn:microsoft.com/office/officeart/2005/8/layout/pyramid2"/>
    <dgm:cxn modelId="{FB16AD70-516C-4940-A6C4-F5DCC27552AC}" type="presOf" srcId="{CD3C0577-5694-49EF-9F05-3DBE385F0B67}" destId="{62BED19B-149E-46C8-B991-288F0B7C7FD9}" srcOrd="0" destOrd="0" presId="urn:microsoft.com/office/officeart/2005/8/layout/pyramid2"/>
    <dgm:cxn modelId="{E9422A86-B849-4185-9927-48487B89557A}" type="presOf" srcId="{D3F3D011-ED1E-4368-BCF3-44C6E2D1DD6F}" destId="{DA64F6A1-DBF2-47D9-BADE-E95E6D51365F}" srcOrd="0" destOrd="0" presId="urn:microsoft.com/office/officeart/2005/8/layout/pyramid2"/>
    <dgm:cxn modelId="{103189D7-582E-408C-9DA1-EE9CCD771DF2}" type="presParOf" srcId="{62BED19B-149E-46C8-B991-288F0B7C7FD9}" destId="{A6C4553C-94FC-46DA-AEAB-C92C31CABDBE}" srcOrd="0" destOrd="0" presId="urn:microsoft.com/office/officeart/2005/8/layout/pyramid2"/>
    <dgm:cxn modelId="{74449761-3459-4CAA-A004-45BE20A19172}" type="presParOf" srcId="{62BED19B-149E-46C8-B991-288F0B7C7FD9}" destId="{1F168194-5CF0-455C-A787-4689A6B44700}" srcOrd="1" destOrd="0" presId="urn:microsoft.com/office/officeart/2005/8/layout/pyramid2"/>
    <dgm:cxn modelId="{F9718149-A6A0-4D07-92C4-2C4CB2CE3A37}" type="presParOf" srcId="{1F168194-5CF0-455C-A787-4689A6B44700}" destId="{BDB6E1C0-A83C-41FB-92F3-0AF399D65D48}" srcOrd="0" destOrd="0" presId="urn:microsoft.com/office/officeart/2005/8/layout/pyramid2"/>
    <dgm:cxn modelId="{B46BB9AC-A096-4FDF-A5D4-E271EDCE3466}" type="presParOf" srcId="{1F168194-5CF0-455C-A787-4689A6B44700}" destId="{CC0A0FFD-A00B-4FFF-8550-263BD4E3EB0D}" srcOrd="1" destOrd="0" presId="urn:microsoft.com/office/officeart/2005/8/layout/pyramid2"/>
    <dgm:cxn modelId="{52D83BE0-2EBF-4798-805C-8F735AEA720A}" type="presParOf" srcId="{1F168194-5CF0-455C-A787-4689A6B44700}" destId="{5B7B5FEA-79E8-4575-8910-314C1908D251}" srcOrd="2" destOrd="0" presId="urn:microsoft.com/office/officeart/2005/8/layout/pyramid2"/>
    <dgm:cxn modelId="{9773591F-6952-4DA1-97DD-C12F2CD2BE3D}" type="presParOf" srcId="{1F168194-5CF0-455C-A787-4689A6B44700}" destId="{B0D52DF8-F38B-4096-9378-C2F3BE0DDF29}" srcOrd="3" destOrd="0" presId="urn:microsoft.com/office/officeart/2005/8/layout/pyramid2"/>
    <dgm:cxn modelId="{FA1309F6-D596-4150-B30B-F191DEE79DC7}" type="presParOf" srcId="{1F168194-5CF0-455C-A787-4689A6B44700}" destId="{156F8F62-665D-473E-9427-1608EF5F652C}" srcOrd="4" destOrd="0" presId="urn:microsoft.com/office/officeart/2005/8/layout/pyramid2"/>
    <dgm:cxn modelId="{17500E11-CD5C-425B-8B16-D3750EFBB84E}" type="presParOf" srcId="{1F168194-5CF0-455C-A787-4689A6B44700}" destId="{58C6D8B7-3AE5-4647-A8C7-3005BC36DC0B}" srcOrd="5" destOrd="0" presId="urn:microsoft.com/office/officeart/2005/8/layout/pyramid2"/>
    <dgm:cxn modelId="{05C47924-0B22-4FB2-928B-4CB7E3F6FC4F}" type="presParOf" srcId="{1F168194-5CF0-455C-A787-4689A6B44700}" destId="{6F7DC730-2E9F-43AF-8AF8-0DD2D5FBFCA2}" srcOrd="6" destOrd="0" presId="urn:microsoft.com/office/officeart/2005/8/layout/pyramid2"/>
    <dgm:cxn modelId="{305EBD00-A5E9-4455-AC5A-D1C90D06DB29}" type="presParOf" srcId="{1F168194-5CF0-455C-A787-4689A6B44700}" destId="{CBC392F5-5A3E-469A-B1D0-71138E567391}" srcOrd="7" destOrd="0" presId="urn:microsoft.com/office/officeart/2005/8/layout/pyramid2"/>
    <dgm:cxn modelId="{55F52B15-7F49-43AC-A23E-6F7F63DA8CA5}" type="presParOf" srcId="{1F168194-5CF0-455C-A787-4689A6B44700}" destId="{DA64F6A1-DBF2-47D9-BADE-E95E6D51365F}" srcOrd="8" destOrd="0" presId="urn:microsoft.com/office/officeart/2005/8/layout/pyramid2"/>
    <dgm:cxn modelId="{CD4B8B12-CBEC-4CEC-A6E9-1A63CEE713EF}" type="presParOf" srcId="{1F168194-5CF0-455C-A787-4689A6B44700}" destId="{F0CE1DEA-0761-4C72-96CE-D7C5EB4D3BB2}" srcOrd="9" destOrd="0" presId="urn:microsoft.com/office/officeart/2005/8/layout/pyramid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4DD63-09B2-4AC0-95E1-E9A5FEF7F8E7}">
      <dsp:nvSpPr>
        <dsp:cNvPr id="0" name=""/>
        <dsp:cNvSpPr/>
      </dsp:nvSpPr>
      <dsp:spPr>
        <a:xfrm>
          <a:off x="-6814129" y="-1001484"/>
          <a:ext cx="8112372" cy="8112372"/>
        </a:xfrm>
        <a:prstGeom prst="blockArc">
          <a:avLst>
            <a:gd name="adj1" fmla="val 18900000"/>
            <a:gd name="adj2" fmla="val 2700000"/>
            <a:gd name="adj3" fmla="val 26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DE4D74-9A01-4F06-81D2-5F81C1D158E2}">
      <dsp:nvSpPr>
        <dsp:cNvPr id="0" name=""/>
        <dsp:cNvSpPr/>
      </dsp:nvSpPr>
      <dsp:spPr>
        <a:xfrm>
          <a:off x="678139" y="376523"/>
          <a:ext cx="7872455" cy="1101152"/>
        </a:xfrm>
        <a:prstGeom prst="rect">
          <a:avLst/>
        </a:prstGeom>
        <a:gradFill flip="none" rotWithShape="0">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25400" cap="flat" cmpd="sng" algn="ctr">
          <a:solidFill>
            <a:srgbClr val="00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077" tIns="35560" rIns="35560" bIns="35560" numCol="1" spcCol="1270" anchor="ctr" anchorCtr="0">
          <a:noAutofit/>
        </a:bodyPr>
        <a:lstStyle/>
        <a:p>
          <a:pPr lvl="0" algn="l" defTabSz="622300">
            <a:lnSpc>
              <a:spcPct val="90000"/>
            </a:lnSpc>
            <a:spcBef>
              <a:spcPct val="0"/>
            </a:spcBef>
            <a:spcAft>
              <a:spcPct val="35000"/>
            </a:spcAft>
          </a:pPr>
          <a:r>
            <a:rPr lang="ru-RU" sz="1400" kern="1200" dirty="0">
              <a:solidFill>
                <a:schemeClr val="tx2">
                  <a:lumMod val="10000"/>
                </a:schemeClr>
              </a:solidFill>
              <a:effectLst/>
              <a:latin typeface="Times New Roman"/>
              <a:ea typeface="SimSun"/>
            </a:rPr>
            <a:t>Повышение ответственности каждого администратора доходов бюджета муниципального района за эффективное прогнозирование, своевременность, правильность и полноту поступления администрируемых им платежей</a:t>
          </a:r>
          <a:endParaRPr lang="ru-RU" sz="1400" kern="1200" dirty="0">
            <a:solidFill>
              <a:schemeClr val="tx2">
                <a:lumMod val="10000"/>
              </a:schemeClr>
            </a:solidFill>
          </a:endParaRPr>
        </a:p>
      </dsp:txBody>
      <dsp:txXfrm>
        <a:off x="678139" y="376523"/>
        <a:ext cx="7872455" cy="1101152"/>
      </dsp:txXfrm>
    </dsp:sp>
    <dsp:sp modelId="{4D18B1E4-EDF7-4378-B1BB-0D25561A57AE}">
      <dsp:nvSpPr>
        <dsp:cNvPr id="0" name=""/>
        <dsp:cNvSpPr/>
      </dsp:nvSpPr>
      <dsp:spPr>
        <a:xfrm>
          <a:off x="98551" y="347511"/>
          <a:ext cx="1159175" cy="1159175"/>
        </a:xfrm>
        <a:prstGeom prst="ellipse">
          <a:avLst/>
        </a:prstGeom>
        <a:solidFill>
          <a:srgbClr val="00FF0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sp>
    <dsp:sp modelId="{59BCA14B-F594-489B-9A18-CDC9E5B51F86}">
      <dsp:nvSpPr>
        <dsp:cNvPr id="0" name=""/>
        <dsp:cNvSpPr/>
      </dsp:nvSpPr>
      <dsp:spPr>
        <a:xfrm>
          <a:off x="1209805" y="1716781"/>
          <a:ext cx="7340789" cy="1203141"/>
        </a:xfrm>
        <a:prstGeom prst="rect">
          <a:avLst/>
        </a:prstGeom>
        <a:gradFill flip="none" rotWithShape="0">
          <a:gsLst>
            <a:gs pos="0">
              <a:srgbClr val="CC66FF">
                <a:tint val="66000"/>
                <a:satMod val="160000"/>
              </a:srgbClr>
            </a:gs>
            <a:gs pos="50000">
              <a:srgbClr val="CC66FF">
                <a:tint val="44500"/>
                <a:satMod val="160000"/>
              </a:srgbClr>
            </a:gs>
            <a:gs pos="100000">
              <a:srgbClr val="CC66FF">
                <a:tint val="23500"/>
                <a:satMod val="160000"/>
              </a:srgbClr>
            </a:gs>
          </a:gsLst>
          <a:lin ang="16200000" scaled="1"/>
          <a:tileRect/>
        </a:gradFill>
        <a:ln w="25400" cap="flat" cmpd="sng" algn="ctr">
          <a:solidFill>
            <a:srgbClr val="CC66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077" tIns="35560" rIns="35560" bIns="35560" numCol="1" spcCol="1270" anchor="ctr" anchorCtr="0">
          <a:noAutofit/>
        </a:bodyPr>
        <a:lstStyle/>
        <a:p>
          <a:pPr lvl="0" algn="l" defTabSz="622300">
            <a:lnSpc>
              <a:spcPct val="90000"/>
            </a:lnSpc>
            <a:spcBef>
              <a:spcPct val="0"/>
            </a:spcBef>
            <a:spcAft>
              <a:spcPct val="35000"/>
            </a:spcAft>
          </a:pPr>
          <a:r>
            <a:rPr lang="ru-RU" sz="1400" kern="1200" dirty="0">
              <a:solidFill>
                <a:srgbClr val="002060"/>
              </a:solidFill>
            </a:rPr>
            <a:t>Стимулирование привлечения инвестиций в Гаврилово-Посадский муниципальный район</a:t>
          </a:r>
        </a:p>
      </dsp:txBody>
      <dsp:txXfrm>
        <a:off x="1209805" y="1716781"/>
        <a:ext cx="7340789" cy="1203141"/>
      </dsp:txXfrm>
    </dsp:sp>
    <dsp:sp modelId="{83922050-F28C-4BB2-A1E6-34526A54FFF8}">
      <dsp:nvSpPr>
        <dsp:cNvPr id="0" name=""/>
        <dsp:cNvSpPr/>
      </dsp:nvSpPr>
      <dsp:spPr>
        <a:xfrm>
          <a:off x="684119" y="1716785"/>
          <a:ext cx="1159175" cy="1159175"/>
        </a:xfrm>
        <a:prstGeom prst="ellipse">
          <a:avLst/>
        </a:prstGeom>
        <a:solidFill>
          <a:srgbClr val="CC66FF"/>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sp>
    <dsp:sp modelId="{ABB0CD9E-0DB2-4C2C-8712-6B69129C1A11}">
      <dsp:nvSpPr>
        <dsp:cNvPr id="0" name=""/>
        <dsp:cNvSpPr/>
      </dsp:nvSpPr>
      <dsp:spPr>
        <a:xfrm>
          <a:off x="1209805" y="3245933"/>
          <a:ext cx="7340789" cy="927340"/>
        </a:xfrm>
        <a:prstGeom prst="rect">
          <a:avLst/>
        </a:prstGeom>
        <a:gradFill flip="none" rotWithShape="0">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w="254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077" tIns="27940" rIns="27940" bIns="27940" numCol="1" spcCol="1270" anchor="ctr" anchorCtr="0">
          <a:noAutofit/>
        </a:bodyPr>
        <a:lstStyle/>
        <a:p>
          <a:pPr lvl="0" algn="l" defTabSz="488950">
            <a:lnSpc>
              <a:spcPct val="90000"/>
            </a:lnSpc>
            <a:spcBef>
              <a:spcPct val="0"/>
            </a:spcBef>
            <a:spcAft>
              <a:spcPct val="35000"/>
            </a:spcAft>
          </a:pPr>
          <a:r>
            <a:rPr lang="ru-RU" sz="1100" kern="1200" dirty="0">
              <a:solidFill>
                <a:srgbClr val="002060"/>
              </a:solidFill>
            </a:rPr>
            <a:t>Координация действий администрации Гаврилово-Посадского муниципального района с налоговыми, правоохранительными органами и другими территориальными органами областных и федеральных органов исполнительной власти по максимальной мобилизации финансового потенциала Гаврилово-Посадского муниципального района, повышению эффективности проводимых мероприятий по легализации доходов от предпринимательской деятельности</a:t>
          </a:r>
        </a:p>
      </dsp:txBody>
      <dsp:txXfrm>
        <a:off x="1209805" y="3245933"/>
        <a:ext cx="7340789" cy="927340"/>
      </dsp:txXfrm>
    </dsp:sp>
    <dsp:sp modelId="{05713715-9F9C-4F89-A154-74AB030B2431}">
      <dsp:nvSpPr>
        <dsp:cNvPr id="0" name=""/>
        <dsp:cNvSpPr/>
      </dsp:nvSpPr>
      <dsp:spPr>
        <a:xfrm>
          <a:off x="630217" y="3071309"/>
          <a:ext cx="1159175" cy="1276588"/>
        </a:xfrm>
        <a:prstGeom prst="ellipse">
          <a:avLst/>
        </a:prstGeom>
        <a:solidFill>
          <a:srgbClr val="FFFF0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sp>
    <dsp:sp modelId="{3B40E89D-FE1D-4E0A-8BB5-064634A83414}">
      <dsp:nvSpPr>
        <dsp:cNvPr id="0" name=""/>
        <dsp:cNvSpPr/>
      </dsp:nvSpPr>
      <dsp:spPr>
        <a:xfrm>
          <a:off x="678139" y="4637185"/>
          <a:ext cx="7872455" cy="927340"/>
        </a:xfrm>
        <a:prstGeom prst="rect">
          <a:avLst/>
        </a:prstGeom>
        <a:gradFill flip="none" rotWithShape="0">
          <a:gsLst>
            <a:gs pos="0">
              <a:srgbClr val="66FFFF">
                <a:shade val="30000"/>
                <a:satMod val="115000"/>
              </a:srgbClr>
            </a:gs>
            <a:gs pos="50000">
              <a:srgbClr val="66FFFF">
                <a:shade val="67500"/>
                <a:satMod val="115000"/>
              </a:srgbClr>
            </a:gs>
            <a:gs pos="100000">
              <a:srgbClr val="66FFFF">
                <a:shade val="100000"/>
                <a:satMod val="115000"/>
              </a:srgbClr>
            </a:gs>
          </a:gsLst>
          <a:lin ang="16200000" scaled="1"/>
          <a:tileRect/>
        </a:gradFill>
        <a:ln w="25400" cap="flat" cmpd="sng" algn="ctr">
          <a:solidFill>
            <a:srgbClr val="66F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077" tIns="30480" rIns="30480" bIns="30480" numCol="1" spcCol="1270" anchor="ctr" anchorCtr="0">
          <a:noAutofit/>
        </a:bodyPr>
        <a:lstStyle/>
        <a:p>
          <a:pPr lvl="0" algn="l" defTabSz="533400">
            <a:lnSpc>
              <a:spcPct val="90000"/>
            </a:lnSpc>
            <a:spcBef>
              <a:spcPct val="0"/>
            </a:spcBef>
            <a:spcAft>
              <a:spcPct val="35000"/>
            </a:spcAft>
          </a:pPr>
          <a:r>
            <a:rPr lang="ru-RU" sz="1200" kern="1200" dirty="0">
              <a:solidFill>
                <a:srgbClr val="002060"/>
              </a:solidFill>
            </a:rPr>
            <a:t>Активизация работы по выявлению не оформленных в установленном законодательством порядке земельных участков и не оформленных в собственность объектов недвижимости, в том числе объектов незавершенного строительства, с последующим понуждением собственников земельных участков и объектов недвижимости к своевременной регистрации прав собственности на данные объекты</a:t>
          </a:r>
        </a:p>
      </dsp:txBody>
      <dsp:txXfrm>
        <a:off x="678139" y="4637185"/>
        <a:ext cx="7872455" cy="927340"/>
      </dsp:txXfrm>
    </dsp:sp>
    <dsp:sp modelId="{29F28508-B8DB-4BC0-8974-74BB3B4622CD}">
      <dsp:nvSpPr>
        <dsp:cNvPr id="0" name=""/>
        <dsp:cNvSpPr/>
      </dsp:nvSpPr>
      <dsp:spPr>
        <a:xfrm>
          <a:off x="98551" y="4521268"/>
          <a:ext cx="1159175" cy="1159175"/>
        </a:xfrm>
        <a:prstGeom prst="ellipse">
          <a:avLst/>
        </a:prstGeom>
        <a:solidFill>
          <a:srgbClr val="66FFFF"/>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4553C-94FC-46DA-AEAB-C92C31CABDBE}">
      <dsp:nvSpPr>
        <dsp:cNvPr id="0" name=""/>
        <dsp:cNvSpPr/>
      </dsp:nvSpPr>
      <dsp:spPr>
        <a:xfrm>
          <a:off x="-336183" y="0"/>
          <a:ext cx="3868909" cy="3868909"/>
        </a:xfrm>
        <a:prstGeom prst="triangle">
          <a:avLst/>
        </a:prstGeom>
        <a:gradFill flip="none" rotWithShape="1">
          <a:gsLst>
            <a:gs pos="0">
              <a:srgbClr val="FF99CC"/>
            </a:gs>
            <a:gs pos="50000">
              <a:srgbClr val="FFFF00"/>
            </a:gs>
            <a:gs pos="100000">
              <a:srgbClr val="00FFCC"/>
            </a:gs>
          </a:gsLst>
          <a:lin ang="13500000" scaled="1"/>
          <a:tileRect/>
        </a:gra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sp>
    <dsp:sp modelId="{BDB6E1C0-A83C-41FB-92F3-0AF399D65D48}">
      <dsp:nvSpPr>
        <dsp:cNvPr id="0" name=""/>
        <dsp:cNvSpPr/>
      </dsp:nvSpPr>
      <dsp:spPr>
        <a:xfrm>
          <a:off x="-158896" y="390469"/>
          <a:ext cx="5722708" cy="535984"/>
        </a:xfrm>
        <a:prstGeom prst="roundRect">
          <a:avLst/>
        </a:prstGeom>
        <a:gradFill flip="none" rotWithShape="0">
          <a:gsLst>
            <a:gs pos="0">
              <a:srgbClr val="00FFCC">
                <a:shade val="30000"/>
                <a:satMod val="115000"/>
              </a:srgbClr>
            </a:gs>
            <a:gs pos="50000">
              <a:srgbClr val="00FFCC">
                <a:shade val="67500"/>
                <a:satMod val="115000"/>
              </a:srgbClr>
            </a:gs>
            <a:gs pos="100000">
              <a:srgbClr val="00FFCC">
                <a:shade val="100000"/>
                <a:satMod val="115000"/>
              </a:srgbClr>
            </a:gs>
          </a:gsLst>
          <a:lin ang="16200000" scaled="1"/>
          <a:tileRect/>
        </a:gra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ru-RU" sz="1000" b="1" i="1" kern="1200" dirty="0">
              <a:solidFill>
                <a:srgbClr val="660066"/>
              </a:solidFill>
            </a:rPr>
            <a:t>Реализация вопросов местного значения, отдельных государственных полномочий, направленных на обеспечение потребностей, повышение уровня и качества жизни населения Гаврилово-Посадского муниципального района</a:t>
          </a:r>
          <a:endParaRPr lang="ru-RU" sz="1000" b="1" i="1" kern="1200" dirty="0">
            <a:effectLst/>
          </a:endParaRPr>
        </a:p>
      </dsp:txBody>
      <dsp:txXfrm>
        <a:off x="-132731" y="416634"/>
        <a:ext cx="5670378" cy="483654"/>
      </dsp:txXfrm>
    </dsp:sp>
    <dsp:sp modelId="{5B7B5FEA-79E8-4575-8910-314C1908D251}">
      <dsp:nvSpPr>
        <dsp:cNvPr id="0" name=""/>
        <dsp:cNvSpPr/>
      </dsp:nvSpPr>
      <dsp:spPr>
        <a:xfrm>
          <a:off x="-197046" y="981912"/>
          <a:ext cx="5799007" cy="535984"/>
        </a:xfrm>
        <a:prstGeom prst="roundRect">
          <a:avLst/>
        </a:prstGeom>
        <a:gradFill flip="none" rotWithShape="0">
          <a:gsLst>
            <a:gs pos="0">
              <a:srgbClr val="FFCCFF">
                <a:shade val="30000"/>
                <a:satMod val="115000"/>
              </a:srgbClr>
            </a:gs>
            <a:gs pos="50000">
              <a:srgbClr val="FFCCFF">
                <a:shade val="67500"/>
                <a:satMod val="115000"/>
              </a:srgbClr>
            </a:gs>
            <a:gs pos="100000">
              <a:srgbClr val="FFCCFF">
                <a:shade val="100000"/>
                <a:satMod val="115000"/>
              </a:srgbClr>
            </a:gs>
          </a:gsLst>
          <a:lin ang="16200000" scaled="1"/>
          <a:tileRect/>
        </a:gra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ru-RU" sz="1100" b="1" i="1" kern="1200" dirty="0">
              <a:solidFill>
                <a:srgbClr val="660066"/>
              </a:solidFill>
            </a:rPr>
            <a:t>Сделать более эффективным механизм муниципального управления во всех сферах деятельности администрации муниципального района</a:t>
          </a:r>
          <a:endParaRPr lang="ru-RU" sz="1100" b="1" i="1" kern="1200" dirty="0">
            <a:effectLst>
              <a:outerShdw blurRad="38100" dist="38100" dir="2700000" algn="tl">
                <a:srgbClr val="000000">
                  <a:alpha val="43137"/>
                </a:srgbClr>
              </a:outerShdw>
            </a:effectLst>
          </a:endParaRPr>
        </a:p>
      </dsp:txBody>
      <dsp:txXfrm>
        <a:off x="-170881" y="1008077"/>
        <a:ext cx="5746677" cy="483654"/>
      </dsp:txXfrm>
    </dsp:sp>
    <dsp:sp modelId="{156F8F62-665D-473E-9427-1608EF5F652C}">
      <dsp:nvSpPr>
        <dsp:cNvPr id="0" name=""/>
        <dsp:cNvSpPr/>
      </dsp:nvSpPr>
      <dsp:spPr>
        <a:xfrm>
          <a:off x="-171760" y="1596435"/>
          <a:ext cx="5748434" cy="535984"/>
        </a:xfrm>
        <a:prstGeom prst="roundRect">
          <a:avLst/>
        </a:prstGeom>
        <a:gradFill flip="none" rotWithShape="0">
          <a:gsLst>
            <a:gs pos="0">
              <a:srgbClr val="9999FF">
                <a:shade val="30000"/>
                <a:satMod val="115000"/>
              </a:srgbClr>
            </a:gs>
            <a:gs pos="50000">
              <a:srgbClr val="9999FF">
                <a:shade val="67500"/>
                <a:satMod val="115000"/>
              </a:srgbClr>
            </a:gs>
            <a:gs pos="100000">
              <a:srgbClr val="9999FF">
                <a:shade val="100000"/>
                <a:satMod val="115000"/>
              </a:srgbClr>
            </a:gs>
          </a:gsLst>
          <a:lin ang="16200000" scaled="1"/>
          <a:tileRect/>
        </a:gra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ru-RU" sz="1000" b="1" i="1" kern="1200" dirty="0">
              <a:solidFill>
                <a:schemeClr val="tx1"/>
              </a:solidFill>
            </a:rPr>
            <a:t>Повышение эффективности деятельности органов местного самоуправления по решению вопросов местного значения</a:t>
          </a:r>
          <a:endParaRPr lang="ru-RU" sz="1000" b="1" i="1" kern="1200" dirty="0">
            <a:solidFill>
              <a:schemeClr val="tx1"/>
            </a:solidFill>
            <a:effectLst>
              <a:outerShdw blurRad="38100" dist="38100" dir="2700000" algn="tl">
                <a:srgbClr val="000000">
                  <a:alpha val="43137"/>
                </a:srgbClr>
              </a:outerShdw>
            </a:effectLst>
          </a:endParaRPr>
        </a:p>
      </dsp:txBody>
      <dsp:txXfrm>
        <a:off x="-145595" y="1622600"/>
        <a:ext cx="5696104" cy="483654"/>
      </dsp:txXfrm>
    </dsp:sp>
    <dsp:sp modelId="{6F7DC730-2E9F-43AF-8AF8-0DD2D5FBFCA2}">
      <dsp:nvSpPr>
        <dsp:cNvPr id="0" name=""/>
        <dsp:cNvSpPr/>
      </dsp:nvSpPr>
      <dsp:spPr>
        <a:xfrm>
          <a:off x="-171760" y="2232248"/>
          <a:ext cx="5748434" cy="609039"/>
        </a:xfrm>
        <a:prstGeom prst="roundRect">
          <a:avLst/>
        </a:prstGeom>
        <a:gradFill flip="none" rotWithShape="0">
          <a:gsLst>
            <a:gs pos="0">
              <a:srgbClr val="00FFFF">
                <a:shade val="30000"/>
                <a:satMod val="115000"/>
              </a:srgbClr>
            </a:gs>
            <a:gs pos="50000">
              <a:srgbClr val="00FFFF">
                <a:shade val="67500"/>
                <a:satMod val="115000"/>
              </a:srgbClr>
            </a:gs>
            <a:gs pos="100000">
              <a:srgbClr val="00FFFF">
                <a:shade val="100000"/>
                <a:satMod val="115000"/>
              </a:srgbClr>
            </a:gs>
          </a:gsLst>
          <a:lin ang="16200000" scaled="1"/>
          <a:tileRect/>
        </a:gra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ru-RU" sz="1100" b="1" i="1" kern="1200" dirty="0">
              <a:solidFill>
                <a:srgbClr val="703203">
                  <a:lumMod val="75000"/>
                </a:srgbClr>
              </a:solidFill>
            </a:rPr>
            <a:t>Сохранение культурного и исторического наследия, творческого потенциала муниципального района</a:t>
          </a:r>
          <a:endParaRPr lang="ru-RU" sz="1100" b="1" i="1" kern="1200" dirty="0">
            <a:effectLst>
              <a:outerShdw blurRad="38100" dist="38100" dir="2700000" algn="tl">
                <a:srgbClr val="000000">
                  <a:alpha val="43137"/>
                </a:srgbClr>
              </a:outerShdw>
            </a:effectLst>
          </a:endParaRPr>
        </a:p>
      </dsp:txBody>
      <dsp:txXfrm>
        <a:off x="-142029" y="2261979"/>
        <a:ext cx="5688972" cy="549577"/>
      </dsp:txXfrm>
    </dsp:sp>
    <dsp:sp modelId="{DA64F6A1-DBF2-47D9-BADE-E95E6D51365F}">
      <dsp:nvSpPr>
        <dsp:cNvPr id="0" name=""/>
        <dsp:cNvSpPr/>
      </dsp:nvSpPr>
      <dsp:spPr>
        <a:xfrm>
          <a:off x="-171760" y="3012475"/>
          <a:ext cx="5748434" cy="535984"/>
        </a:xfrm>
        <a:prstGeom prst="roundRect">
          <a:avLst/>
        </a:prstGeom>
        <a:gradFill flip="none" rotWithShape="0">
          <a:gsLst>
            <a:gs pos="0">
              <a:srgbClr val="FF9999">
                <a:shade val="30000"/>
                <a:satMod val="115000"/>
              </a:srgbClr>
            </a:gs>
            <a:gs pos="50000">
              <a:srgbClr val="FF9999">
                <a:shade val="67500"/>
                <a:satMod val="115000"/>
              </a:srgbClr>
            </a:gs>
            <a:gs pos="100000">
              <a:srgbClr val="FF9999">
                <a:shade val="100000"/>
                <a:satMod val="115000"/>
              </a:srgbClr>
            </a:gs>
          </a:gsLst>
          <a:lin ang="16200000" scaled="1"/>
          <a:tileRect/>
        </a:gra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ru-RU" sz="1000" b="1" i="1" kern="1200" dirty="0">
              <a:solidFill>
                <a:srgbClr val="002060"/>
              </a:solidFill>
            </a:rPr>
            <a:t>Повышение качества профессионального образования муниципальных служащих</a:t>
          </a:r>
          <a:endParaRPr lang="ru-RU" sz="1000" b="1" i="1" kern="1200" dirty="0">
            <a:solidFill>
              <a:srgbClr val="002060"/>
            </a:solidFill>
            <a:effectLst>
              <a:outerShdw blurRad="38100" dist="38100" dir="2700000" algn="tl">
                <a:srgbClr val="000000">
                  <a:alpha val="43137"/>
                </a:srgbClr>
              </a:outerShdw>
            </a:effectLst>
          </a:endParaRPr>
        </a:p>
      </dsp:txBody>
      <dsp:txXfrm>
        <a:off x="-145595" y="3038640"/>
        <a:ext cx="5696104" cy="48365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4553C-94FC-46DA-AEAB-C92C31CABDBE}">
      <dsp:nvSpPr>
        <dsp:cNvPr id="0" name=""/>
        <dsp:cNvSpPr/>
      </dsp:nvSpPr>
      <dsp:spPr>
        <a:xfrm>
          <a:off x="22244" y="0"/>
          <a:ext cx="2978781" cy="2978781"/>
        </a:xfrm>
        <a:prstGeom prst="triangle">
          <a:avLst/>
        </a:prstGeom>
        <a:gradFill rotWithShape="0">
          <a:gsLst>
            <a:gs pos="0">
              <a:srgbClr val="FF99CC"/>
            </a:gs>
            <a:gs pos="50000">
              <a:srgbClr val="FFFF00"/>
            </a:gs>
            <a:gs pos="100000">
              <a:srgbClr val="00FFCC"/>
            </a:gs>
          </a:gsLst>
          <a:lin ang="8100000" scaled="1"/>
        </a:gradFill>
        <a:ln w="25400" cap="flat" cmpd="sng" algn="ctr">
          <a:noFill/>
          <a:prstDash val="solid"/>
        </a:ln>
        <a:effectLst/>
        <a:scene3d>
          <a:camera prst="perspectiveContrastingLeftFacing"/>
          <a:lightRig rig="threePt" dir="t"/>
        </a:scene3d>
      </dsp:spPr>
      <dsp:style>
        <a:lnRef idx="2">
          <a:scrgbClr r="0" g="0" b="0"/>
        </a:lnRef>
        <a:fillRef idx="1">
          <a:scrgbClr r="0" g="0" b="0"/>
        </a:fillRef>
        <a:effectRef idx="0">
          <a:scrgbClr r="0" g="0" b="0"/>
        </a:effectRef>
        <a:fontRef idx="minor">
          <a:schemeClr val="lt1"/>
        </a:fontRef>
      </dsp:style>
    </dsp:sp>
    <dsp:sp modelId="{BDB6E1C0-A83C-41FB-92F3-0AF399D65D48}">
      <dsp:nvSpPr>
        <dsp:cNvPr id="0" name=""/>
        <dsp:cNvSpPr/>
      </dsp:nvSpPr>
      <dsp:spPr>
        <a:xfrm>
          <a:off x="71828" y="299332"/>
          <a:ext cx="4713292" cy="1057829"/>
        </a:xfrm>
        <a:prstGeom prst="roundRect">
          <a:avLst/>
        </a:prstGeom>
        <a:gradFill flip="none" rotWithShape="0">
          <a:gsLst>
            <a:gs pos="0">
              <a:srgbClr val="00FFCC">
                <a:shade val="30000"/>
                <a:satMod val="115000"/>
              </a:srgbClr>
            </a:gs>
            <a:gs pos="50000">
              <a:srgbClr val="00FFCC">
                <a:shade val="67500"/>
                <a:satMod val="115000"/>
              </a:srgbClr>
            </a:gs>
            <a:gs pos="100000">
              <a:srgbClr val="00FFCC">
                <a:shade val="100000"/>
                <a:satMod val="115000"/>
              </a:srgbClr>
            </a:gs>
          </a:gsLst>
          <a:lin ang="16200000" scaled="1"/>
          <a:tileRect/>
        </a:gradFill>
        <a:ln w="25400" cap="flat" cmpd="sng" algn="ctr">
          <a:noFill/>
          <a:prstDash val="solid"/>
        </a:ln>
        <a:effectLst>
          <a:outerShdw blurRad="190500" dist="228600" dir="2700000" algn="ctr" rotWithShape="0">
            <a:srgbClr val="000000">
              <a:alpha val="30000"/>
            </a:srgbClr>
          </a:outerShdw>
        </a:effectLst>
        <a:scene3d>
          <a:camera prst="isometricOffAxis2Left"/>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ru-RU" sz="1400" b="1" i="1" kern="1200" dirty="0">
              <a:effectLst/>
            </a:rPr>
            <a:t>Обеспечение своевременного и полного исполнения обязательств бюджета, отсутствие просроченной кредиторской задолженности</a:t>
          </a:r>
        </a:p>
      </dsp:txBody>
      <dsp:txXfrm>
        <a:off x="123467" y="350971"/>
        <a:ext cx="4610014" cy="954551"/>
      </dsp:txXfrm>
    </dsp:sp>
    <dsp:sp modelId="{5B7B5FEA-79E8-4575-8910-314C1908D251}">
      <dsp:nvSpPr>
        <dsp:cNvPr id="0" name=""/>
        <dsp:cNvSpPr/>
      </dsp:nvSpPr>
      <dsp:spPr>
        <a:xfrm>
          <a:off x="3393" y="1466614"/>
          <a:ext cx="4850163" cy="1057829"/>
        </a:xfrm>
        <a:prstGeom prst="roundRect">
          <a:avLst/>
        </a:prstGeom>
        <a:gradFill flip="none" rotWithShape="0">
          <a:gsLst>
            <a:gs pos="0">
              <a:srgbClr val="FFCCFF">
                <a:shade val="30000"/>
                <a:satMod val="115000"/>
              </a:srgbClr>
            </a:gs>
            <a:gs pos="50000">
              <a:srgbClr val="FFCCFF">
                <a:shade val="67500"/>
                <a:satMod val="115000"/>
              </a:srgbClr>
            </a:gs>
            <a:gs pos="100000">
              <a:srgbClr val="FFCCFF">
                <a:shade val="100000"/>
                <a:satMod val="115000"/>
              </a:srgbClr>
            </a:gs>
          </a:gsLst>
          <a:lin ang="16200000" scaled="1"/>
          <a:tileRect/>
        </a:gradFill>
        <a:ln w="25400" cap="flat" cmpd="sng" algn="ctr">
          <a:noFill/>
          <a:prstDash val="solid"/>
        </a:ln>
        <a:effectLst>
          <a:outerShdw blurRad="190500" dist="228600" dir="2700000" algn="ctr" rotWithShape="0">
            <a:srgbClr val="000000">
              <a:alpha val="30000"/>
            </a:srgbClr>
          </a:outerShdw>
        </a:effectLst>
        <a:scene3d>
          <a:camera prst="isometricOffAxis2Left"/>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ru-RU" sz="1400" b="1" i="1" kern="1200" dirty="0">
              <a:solidFill>
                <a:schemeClr val="bg2"/>
              </a:solidFill>
            </a:rPr>
            <a:t>Обеспечение дальнейшего роста эффективности расходов бюджета</a:t>
          </a:r>
          <a:endParaRPr lang="ru-RU" sz="1400" b="1" i="1" kern="1200" dirty="0">
            <a:solidFill>
              <a:schemeClr val="bg2"/>
            </a:solidFill>
            <a:effectLst>
              <a:outerShdw blurRad="38100" dist="38100" dir="2700000" algn="tl">
                <a:srgbClr val="000000">
                  <a:alpha val="43137"/>
                </a:srgbClr>
              </a:outerShdw>
            </a:effectLst>
          </a:endParaRPr>
        </a:p>
      </dsp:txBody>
      <dsp:txXfrm>
        <a:off x="55032" y="1518253"/>
        <a:ext cx="4746885" cy="95455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4553C-94FC-46DA-AEAB-C92C31CABDBE}">
      <dsp:nvSpPr>
        <dsp:cNvPr id="0" name=""/>
        <dsp:cNvSpPr/>
      </dsp:nvSpPr>
      <dsp:spPr>
        <a:xfrm>
          <a:off x="511779" y="0"/>
          <a:ext cx="3539223" cy="3539223"/>
        </a:xfrm>
        <a:prstGeom prst="triangle">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BDB6E1C0-A83C-41FB-92F3-0AF399D65D48}">
      <dsp:nvSpPr>
        <dsp:cNvPr id="0" name=""/>
        <dsp:cNvSpPr/>
      </dsp:nvSpPr>
      <dsp:spPr>
        <a:xfrm>
          <a:off x="504610" y="354267"/>
          <a:ext cx="5732235" cy="1258083"/>
        </a:xfrm>
        <a:prstGeom prst="round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a:t>Погребение умерших (погибших) граждан  не    имеющих    супруга,     близких  родственников,     иных      родственников,   либо законного   представителя   умершего или при невозможности осуществить ими погребение, а также при отсутствии иных лиц, взявших на себя обязанность осуществить погребение</a:t>
          </a:r>
          <a:endParaRPr lang="ru-RU" sz="1200" b="1" i="1" kern="1200" dirty="0">
            <a:effectLst/>
          </a:endParaRPr>
        </a:p>
      </dsp:txBody>
      <dsp:txXfrm>
        <a:off x="566025" y="415682"/>
        <a:ext cx="5609405" cy="1135253"/>
      </dsp:txXfrm>
    </dsp:sp>
    <dsp:sp modelId="{5B7B5FEA-79E8-4575-8910-314C1908D251}">
      <dsp:nvSpPr>
        <dsp:cNvPr id="0" name=""/>
        <dsp:cNvSpPr/>
      </dsp:nvSpPr>
      <dsp:spPr>
        <a:xfrm>
          <a:off x="510246" y="1653474"/>
          <a:ext cx="5762693" cy="1258083"/>
        </a:xfrm>
        <a:prstGeom prst="round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a:t>Обеспечение надлежащего состояния мест захоронения на территориях поселений</a:t>
          </a:r>
          <a:endParaRPr lang="ru-RU" sz="1400" b="1" i="1" kern="1200" dirty="0">
            <a:effectLst>
              <a:outerShdw blurRad="38100" dist="38100" dir="2700000" algn="tl">
                <a:srgbClr val="000000">
                  <a:alpha val="43137"/>
                </a:srgbClr>
              </a:outerShdw>
            </a:effectLst>
          </a:endParaRPr>
        </a:p>
      </dsp:txBody>
      <dsp:txXfrm>
        <a:off x="571661" y="1714889"/>
        <a:ext cx="5639863" cy="113525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4553C-94FC-46DA-AEAB-C92C31CABDBE}">
      <dsp:nvSpPr>
        <dsp:cNvPr id="0" name=""/>
        <dsp:cNvSpPr/>
      </dsp:nvSpPr>
      <dsp:spPr>
        <a:xfrm>
          <a:off x="54273" y="0"/>
          <a:ext cx="3518309" cy="3518309"/>
        </a:xfrm>
        <a:prstGeom prst="triangle">
          <a:avLst/>
        </a:prstGeom>
        <a:solidFill>
          <a:srgbClr val="00FF00"/>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BDB6E1C0-A83C-41FB-92F3-0AF399D65D48}">
      <dsp:nvSpPr>
        <dsp:cNvPr id="0" name=""/>
        <dsp:cNvSpPr/>
      </dsp:nvSpPr>
      <dsp:spPr>
        <a:xfrm>
          <a:off x="47147" y="352174"/>
          <a:ext cx="5698362" cy="1250648"/>
        </a:xfrm>
        <a:prstGeom prst="roundRect">
          <a:avLst/>
        </a:prstGeom>
        <a:solidFill>
          <a:schemeClr val="accent3">
            <a:alpha val="90000"/>
            <a:tint val="40000"/>
            <a:hueOff val="0"/>
            <a:satOff val="0"/>
            <a:lumOff val="0"/>
            <a:alphaOff val="0"/>
          </a:schemeClr>
        </a:solidFill>
        <a:ln w="9525" cap="flat" cmpd="sng" algn="ctr">
          <a:solidFill>
            <a:schemeClr val="accent3">
              <a:hueOff val="0"/>
              <a:satOff val="0"/>
              <a:lumOff val="0"/>
              <a:alphaOff val="0"/>
            </a:schemeClr>
          </a:solidFill>
          <a:prstDash val="solid"/>
        </a:ln>
        <a:effectLst/>
        <a:sp3d prstMaterial="matte"/>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i="1" kern="1200"/>
            <a:t>Организация сбора и вывоза ТКО обеспечит отсутствие несанкционированных размещений отходов (несанкционированных свалок)</a:t>
          </a:r>
          <a:endParaRPr lang="ru-RU" sz="1400" b="1" i="1" kern="1200" dirty="0">
            <a:effectLst/>
          </a:endParaRPr>
        </a:p>
      </dsp:txBody>
      <dsp:txXfrm>
        <a:off x="108199" y="413226"/>
        <a:ext cx="5576258" cy="1128544"/>
      </dsp:txXfrm>
    </dsp:sp>
    <dsp:sp modelId="{5B7B5FEA-79E8-4575-8910-314C1908D251}">
      <dsp:nvSpPr>
        <dsp:cNvPr id="0" name=""/>
        <dsp:cNvSpPr/>
      </dsp:nvSpPr>
      <dsp:spPr>
        <a:xfrm>
          <a:off x="32008" y="1732226"/>
          <a:ext cx="5728640" cy="1250648"/>
        </a:xfrm>
        <a:prstGeom prst="roundRect">
          <a:avLst/>
        </a:prstGeom>
        <a:solidFill>
          <a:schemeClr val="accent3">
            <a:alpha val="90000"/>
            <a:tint val="40000"/>
            <a:hueOff val="0"/>
            <a:satOff val="0"/>
            <a:lumOff val="0"/>
            <a:alphaOff val="0"/>
          </a:schemeClr>
        </a:solidFill>
        <a:ln w="9525" cap="flat" cmpd="sng" algn="ctr">
          <a:solidFill>
            <a:schemeClr val="accent3">
              <a:hueOff val="0"/>
              <a:satOff val="0"/>
              <a:lumOff val="0"/>
              <a:alphaOff val="0"/>
            </a:schemeClr>
          </a:solidFill>
          <a:prstDash val="solid"/>
        </a:ln>
        <a:effectLst/>
        <a:sp3d prstMaterial="matte"/>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i="1" kern="1200" dirty="0"/>
            <a:t>Будет способствовать  достижению    экологически      безопасного    обращения   с  отходами  и  защищенности  населения  от экологической опасности</a:t>
          </a:r>
          <a:endParaRPr lang="ru-RU" sz="1400" b="1" i="1" kern="1200" dirty="0">
            <a:effectLst>
              <a:outerShdw blurRad="38100" dist="38100" dir="2700000" algn="tl">
                <a:srgbClr val="000000">
                  <a:alpha val="43137"/>
                </a:srgbClr>
              </a:outerShdw>
            </a:effectLst>
          </a:endParaRPr>
        </a:p>
      </dsp:txBody>
      <dsp:txXfrm>
        <a:off x="93060" y="1793278"/>
        <a:ext cx="5606536" cy="112854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4553C-94FC-46DA-AEAB-C92C31CABDBE}">
      <dsp:nvSpPr>
        <dsp:cNvPr id="0" name=""/>
        <dsp:cNvSpPr/>
      </dsp:nvSpPr>
      <dsp:spPr>
        <a:xfrm>
          <a:off x="-155187" y="0"/>
          <a:ext cx="3212479" cy="3212479"/>
        </a:xfrm>
        <a:prstGeom prst="triangle">
          <a:avLst/>
        </a:prstGeom>
        <a:gradFill rotWithShape="0">
          <a:gsLst>
            <a:gs pos="0">
              <a:srgbClr val="FF99CC"/>
            </a:gs>
            <a:gs pos="50000">
              <a:srgbClr val="FFFF00"/>
            </a:gs>
            <a:gs pos="100000">
              <a:srgbClr val="00FFCC"/>
            </a:gs>
          </a:gsLst>
          <a:lin ang="8100000" scaled="1"/>
        </a:gra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sp>
    <dsp:sp modelId="{BDB6E1C0-A83C-41FB-92F3-0AF399D65D48}">
      <dsp:nvSpPr>
        <dsp:cNvPr id="0" name=""/>
        <dsp:cNvSpPr/>
      </dsp:nvSpPr>
      <dsp:spPr>
        <a:xfrm>
          <a:off x="573769" y="322816"/>
          <a:ext cx="3732103" cy="570410"/>
        </a:xfrm>
        <a:prstGeom prst="roundRect">
          <a:avLst/>
        </a:prstGeom>
        <a:gradFill flip="none" rotWithShape="0">
          <a:gsLst>
            <a:gs pos="0">
              <a:srgbClr val="00FFCC">
                <a:shade val="30000"/>
                <a:satMod val="115000"/>
              </a:srgbClr>
            </a:gs>
            <a:gs pos="50000">
              <a:srgbClr val="00FFCC">
                <a:shade val="67500"/>
                <a:satMod val="115000"/>
              </a:srgbClr>
            </a:gs>
            <a:gs pos="100000">
              <a:srgbClr val="00FFCC">
                <a:shade val="100000"/>
                <a:satMod val="115000"/>
              </a:srgbClr>
            </a:gs>
          </a:gsLst>
          <a:lin ang="16200000" scaled="1"/>
          <a:tileRect/>
        </a:gra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ru-RU" sz="1100" b="1" i="1" kern="1200" dirty="0">
              <a:solidFill>
                <a:srgbClr val="993300"/>
              </a:solidFill>
            </a:rPr>
            <a:t>Определение обязательства по уровню содержания автомобильных дорог общего пользования и перспективам их развития</a:t>
          </a:r>
          <a:endParaRPr lang="ru-RU" sz="1100" b="1" i="1" kern="1200" dirty="0">
            <a:effectLst/>
          </a:endParaRPr>
        </a:p>
      </dsp:txBody>
      <dsp:txXfrm>
        <a:off x="601614" y="350661"/>
        <a:ext cx="3676413" cy="514720"/>
      </dsp:txXfrm>
    </dsp:sp>
    <dsp:sp modelId="{5B7B5FEA-79E8-4575-8910-314C1908D251}">
      <dsp:nvSpPr>
        <dsp:cNvPr id="0" name=""/>
        <dsp:cNvSpPr/>
      </dsp:nvSpPr>
      <dsp:spPr>
        <a:xfrm>
          <a:off x="401406" y="952246"/>
          <a:ext cx="4196102" cy="570410"/>
        </a:xfrm>
        <a:prstGeom prst="roundRect">
          <a:avLst/>
        </a:prstGeom>
        <a:gradFill flip="none" rotWithShape="0">
          <a:gsLst>
            <a:gs pos="0">
              <a:srgbClr val="FFCCFF">
                <a:shade val="30000"/>
                <a:satMod val="115000"/>
              </a:srgbClr>
            </a:gs>
            <a:gs pos="50000">
              <a:srgbClr val="FFCCFF">
                <a:shade val="67500"/>
                <a:satMod val="115000"/>
              </a:srgbClr>
            </a:gs>
            <a:gs pos="100000">
              <a:srgbClr val="FFCCFF">
                <a:shade val="100000"/>
                <a:satMod val="115000"/>
              </a:srgbClr>
            </a:gs>
          </a:gsLst>
          <a:lin ang="16200000" scaled="1"/>
          <a:tileRect/>
        </a:gra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ru-RU" sz="1100" b="1" i="1" kern="1200" dirty="0">
              <a:solidFill>
                <a:srgbClr val="993300"/>
              </a:solidFill>
            </a:rPr>
            <a:t>Установление необходимых видов и объемов дорожных работ, источников и размеров их финансирования для выполнения взятых обязательств</a:t>
          </a:r>
          <a:endParaRPr lang="ru-RU" sz="1100" b="1" i="1" kern="1200" dirty="0">
            <a:effectLst>
              <a:outerShdw blurRad="38100" dist="38100" dir="2700000" algn="tl">
                <a:srgbClr val="000000">
                  <a:alpha val="43137"/>
                </a:srgbClr>
              </a:outerShdw>
            </a:effectLst>
          </a:endParaRPr>
        </a:p>
      </dsp:txBody>
      <dsp:txXfrm>
        <a:off x="429251" y="980091"/>
        <a:ext cx="4140412" cy="514720"/>
      </dsp:txXfrm>
    </dsp:sp>
    <dsp:sp modelId="{156F8F62-665D-473E-9427-1608EF5F652C}">
      <dsp:nvSpPr>
        <dsp:cNvPr id="0" name=""/>
        <dsp:cNvSpPr/>
      </dsp:nvSpPr>
      <dsp:spPr>
        <a:xfrm>
          <a:off x="114729" y="1606239"/>
          <a:ext cx="4650183" cy="570410"/>
        </a:xfrm>
        <a:prstGeom prst="roundRect">
          <a:avLst/>
        </a:prstGeom>
        <a:gradFill flip="none" rotWithShape="0">
          <a:gsLst>
            <a:gs pos="0">
              <a:srgbClr val="9999FF">
                <a:shade val="30000"/>
                <a:satMod val="115000"/>
              </a:srgbClr>
            </a:gs>
            <a:gs pos="50000">
              <a:srgbClr val="9999FF">
                <a:shade val="67500"/>
                <a:satMod val="115000"/>
              </a:srgbClr>
            </a:gs>
            <a:gs pos="100000">
              <a:srgbClr val="9999FF">
                <a:shade val="100000"/>
                <a:satMod val="115000"/>
              </a:srgbClr>
            </a:gs>
          </a:gsLst>
          <a:lin ang="16200000" scaled="1"/>
          <a:tileRect/>
        </a:gra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ru-RU" sz="1050" b="1" i="1" kern="1200" dirty="0">
              <a:solidFill>
                <a:schemeClr val="tx1"/>
              </a:solidFill>
            </a:rPr>
            <a:t>Формирование расходных обязательств по программным задачам, сконцентрировав финансовые ресурсы на реализации приоритетных направлений развития дорожного хозяйства</a:t>
          </a:r>
          <a:endParaRPr lang="ru-RU" sz="1050" b="1" i="1" kern="1200" dirty="0">
            <a:solidFill>
              <a:schemeClr val="tx1"/>
            </a:solidFill>
            <a:effectLst>
              <a:outerShdw blurRad="38100" dist="38100" dir="2700000" algn="tl">
                <a:srgbClr val="000000">
                  <a:alpha val="43137"/>
                </a:srgbClr>
              </a:outerShdw>
            </a:effectLst>
          </a:endParaRPr>
        </a:p>
      </dsp:txBody>
      <dsp:txXfrm>
        <a:off x="142574" y="1634084"/>
        <a:ext cx="4594493" cy="514720"/>
      </dsp:txXfrm>
    </dsp:sp>
    <dsp:sp modelId="{6F7DC730-2E9F-43AF-8AF8-0DD2D5FBFCA2}">
      <dsp:nvSpPr>
        <dsp:cNvPr id="0" name=""/>
        <dsp:cNvSpPr/>
      </dsp:nvSpPr>
      <dsp:spPr>
        <a:xfrm>
          <a:off x="-155367" y="2247951"/>
          <a:ext cx="5190378" cy="570410"/>
        </a:xfrm>
        <a:prstGeom prst="roundRect">
          <a:avLst/>
        </a:prstGeom>
        <a:gradFill flip="none" rotWithShape="0">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ru-RU" sz="1100" b="1" i="1" kern="1200" dirty="0">
              <a:solidFill>
                <a:srgbClr val="993300"/>
              </a:solidFill>
            </a:rPr>
            <a:t>Разработка системы мониторинга и оценки эффективности работы органов управления автомобильными дорогами</a:t>
          </a:r>
          <a:endParaRPr lang="ru-RU" sz="1100" b="1" i="1" kern="1200" dirty="0">
            <a:effectLst>
              <a:outerShdw blurRad="38100" dist="38100" dir="2700000" algn="tl">
                <a:srgbClr val="000000">
                  <a:alpha val="43137"/>
                </a:srgbClr>
              </a:outerShdw>
            </a:effectLst>
          </a:endParaRPr>
        </a:p>
      </dsp:txBody>
      <dsp:txXfrm>
        <a:off x="-127522" y="2275796"/>
        <a:ext cx="5134688" cy="51472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4553C-94FC-46DA-AEAB-C92C31CABDBE}">
      <dsp:nvSpPr>
        <dsp:cNvPr id="0" name=""/>
        <dsp:cNvSpPr/>
      </dsp:nvSpPr>
      <dsp:spPr>
        <a:xfrm>
          <a:off x="-203962" y="0"/>
          <a:ext cx="3719456" cy="3719456"/>
        </a:xfrm>
        <a:prstGeom prst="triangle">
          <a:avLst/>
        </a:prstGeom>
        <a:gradFill flip="none" rotWithShape="1">
          <a:gsLst>
            <a:gs pos="0">
              <a:srgbClr val="FF99CC"/>
            </a:gs>
            <a:gs pos="50000">
              <a:srgbClr val="FFFF00"/>
            </a:gs>
            <a:gs pos="100000">
              <a:srgbClr val="00FFCC"/>
            </a:gs>
          </a:gsLst>
          <a:lin ang="13500000" scaled="1"/>
          <a:tileRect/>
        </a:gra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sp>
    <dsp:sp modelId="{BDB6E1C0-A83C-41FB-92F3-0AF399D65D48}">
      <dsp:nvSpPr>
        <dsp:cNvPr id="0" name=""/>
        <dsp:cNvSpPr/>
      </dsp:nvSpPr>
      <dsp:spPr>
        <a:xfrm>
          <a:off x="1115582" y="375408"/>
          <a:ext cx="3203429" cy="431093"/>
        </a:xfrm>
        <a:prstGeom prst="roundRect">
          <a:avLst/>
        </a:prstGeom>
        <a:gradFill flip="none" rotWithShape="0">
          <a:gsLst>
            <a:gs pos="0">
              <a:srgbClr val="00FFCC">
                <a:shade val="30000"/>
                <a:satMod val="115000"/>
              </a:srgbClr>
            </a:gs>
            <a:gs pos="50000">
              <a:srgbClr val="00FFCC">
                <a:shade val="67500"/>
                <a:satMod val="115000"/>
              </a:srgbClr>
            </a:gs>
            <a:gs pos="100000">
              <a:srgbClr val="00FFCC">
                <a:shade val="100000"/>
                <a:satMod val="115000"/>
              </a:srgbClr>
            </a:gs>
          </a:gsLst>
          <a:lin ang="16200000" scaled="1"/>
          <a:tileRect/>
        </a:gra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ru-RU" sz="800" kern="1200" dirty="0">
              <a:solidFill>
                <a:schemeClr val="bg2"/>
              </a:solidFill>
            </a:rPr>
            <a:t>Ликвидация источников экологической опасности, как объектов размещения производственных отходов – бардяные пруды </a:t>
          </a:r>
        </a:p>
        <a:p>
          <a:pPr lvl="0" algn="ctr" defTabSz="355600">
            <a:lnSpc>
              <a:spcPct val="90000"/>
            </a:lnSpc>
            <a:spcBef>
              <a:spcPct val="0"/>
            </a:spcBef>
            <a:spcAft>
              <a:spcPct val="35000"/>
            </a:spcAft>
          </a:pPr>
          <a:r>
            <a:rPr lang="ru-RU" sz="800" kern="1200" dirty="0">
              <a:solidFill>
                <a:schemeClr val="bg2"/>
              </a:solidFill>
            </a:rPr>
            <a:t>п. Петровский и городскую свалку</a:t>
          </a:r>
          <a:endParaRPr lang="ru-RU" sz="800" i="1" kern="1200" dirty="0">
            <a:solidFill>
              <a:schemeClr val="bg2"/>
            </a:solidFill>
            <a:effectLst/>
          </a:endParaRPr>
        </a:p>
      </dsp:txBody>
      <dsp:txXfrm>
        <a:off x="1136626" y="396452"/>
        <a:ext cx="3161341" cy="389005"/>
      </dsp:txXfrm>
    </dsp:sp>
    <dsp:sp modelId="{5B7B5FEA-79E8-4575-8910-314C1908D251}">
      <dsp:nvSpPr>
        <dsp:cNvPr id="0" name=""/>
        <dsp:cNvSpPr/>
      </dsp:nvSpPr>
      <dsp:spPr>
        <a:xfrm>
          <a:off x="821089" y="851106"/>
          <a:ext cx="3930512" cy="431093"/>
        </a:xfrm>
        <a:prstGeom prst="roundRect">
          <a:avLst/>
        </a:prstGeom>
        <a:gradFill flip="none" rotWithShape="0">
          <a:gsLst>
            <a:gs pos="0">
              <a:srgbClr val="FFCCFF">
                <a:shade val="30000"/>
                <a:satMod val="115000"/>
              </a:srgbClr>
            </a:gs>
            <a:gs pos="50000">
              <a:srgbClr val="FFCCFF">
                <a:shade val="67500"/>
                <a:satMod val="115000"/>
              </a:srgbClr>
            </a:gs>
            <a:gs pos="100000">
              <a:srgbClr val="FFCCFF">
                <a:shade val="100000"/>
                <a:satMod val="115000"/>
              </a:srgbClr>
            </a:gs>
          </a:gsLst>
          <a:lin ang="16200000" scaled="1"/>
          <a:tileRect/>
        </a:gra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ru-RU" sz="1000" kern="1200" dirty="0">
              <a:solidFill>
                <a:srgbClr val="800080"/>
              </a:solidFill>
            </a:rPr>
            <a:t>Разработка проекта и начало строительства полигона для размещения отходов Гаврилово-Посадского района</a:t>
          </a:r>
          <a:endParaRPr lang="ru-RU" sz="1000" i="1" kern="1200" dirty="0">
            <a:effectLst>
              <a:outerShdw blurRad="38100" dist="38100" dir="2700000" algn="tl">
                <a:srgbClr val="000000">
                  <a:alpha val="43137"/>
                </a:srgbClr>
              </a:outerShdw>
            </a:effectLst>
          </a:endParaRPr>
        </a:p>
      </dsp:txBody>
      <dsp:txXfrm>
        <a:off x="842133" y="872150"/>
        <a:ext cx="3888424" cy="389005"/>
      </dsp:txXfrm>
    </dsp:sp>
    <dsp:sp modelId="{156F8F62-665D-473E-9427-1608EF5F652C}">
      <dsp:nvSpPr>
        <dsp:cNvPr id="0" name=""/>
        <dsp:cNvSpPr/>
      </dsp:nvSpPr>
      <dsp:spPr>
        <a:xfrm>
          <a:off x="507798" y="1345368"/>
          <a:ext cx="4418998" cy="431093"/>
        </a:xfrm>
        <a:prstGeom prst="roundRect">
          <a:avLst/>
        </a:prstGeom>
        <a:gradFill flip="none" rotWithShape="0">
          <a:gsLst>
            <a:gs pos="0">
              <a:srgbClr val="9999FF">
                <a:shade val="30000"/>
                <a:satMod val="115000"/>
              </a:srgbClr>
            </a:gs>
            <a:gs pos="50000">
              <a:srgbClr val="9999FF">
                <a:shade val="67500"/>
                <a:satMod val="115000"/>
              </a:srgbClr>
            </a:gs>
            <a:gs pos="100000">
              <a:srgbClr val="9999FF">
                <a:shade val="100000"/>
                <a:satMod val="115000"/>
              </a:srgbClr>
            </a:gs>
          </a:gsLst>
          <a:lin ang="16200000" scaled="1"/>
          <a:tileRect/>
        </a:gra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ru-RU" sz="1000" kern="1200" dirty="0">
              <a:solidFill>
                <a:schemeClr val="bg1">
                  <a:lumMod val="75000"/>
                </a:schemeClr>
              </a:solidFill>
            </a:rPr>
            <a:t>Создание пунктов приема ртутьсодержащих отходов</a:t>
          </a:r>
          <a:endParaRPr lang="ru-RU" sz="1000" i="1" kern="1200" dirty="0">
            <a:solidFill>
              <a:schemeClr val="bg1">
                <a:lumMod val="75000"/>
              </a:schemeClr>
            </a:solidFill>
            <a:effectLst>
              <a:outerShdw blurRad="38100" dist="38100" dir="2700000" algn="tl">
                <a:srgbClr val="000000">
                  <a:alpha val="43137"/>
                </a:srgbClr>
              </a:outerShdw>
            </a:effectLst>
          </a:endParaRPr>
        </a:p>
      </dsp:txBody>
      <dsp:txXfrm>
        <a:off x="528842" y="1366412"/>
        <a:ext cx="4376910" cy="389005"/>
      </dsp:txXfrm>
    </dsp:sp>
    <dsp:sp modelId="{6F7DC730-2E9F-43AF-8AF8-0DD2D5FBFCA2}">
      <dsp:nvSpPr>
        <dsp:cNvPr id="0" name=""/>
        <dsp:cNvSpPr/>
      </dsp:nvSpPr>
      <dsp:spPr>
        <a:xfrm>
          <a:off x="281603" y="1830348"/>
          <a:ext cx="4871388" cy="489851"/>
        </a:xfrm>
        <a:prstGeom prst="roundRect">
          <a:avLst/>
        </a:prstGeom>
        <a:gradFill flip="none" rotWithShape="0">
          <a:gsLst>
            <a:gs pos="0">
              <a:srgbClr val="00FFFF">
                <a:shade val="30000"/>
                <a:satMod val="115000"/>
              </a:srgbClr>
            </a:gs>
            <a:gs pos="50000">
              <a:srgbClr val="00FFFF">
                <a:shade val="67500"/>
                <a:satMod val="115000"/>
              </a:srgbClr>
            </a:gs>
            <a:gs pos="100000">
              <a:srgbClr val="00FFFF">
                <a:shade val="100000"/>
                <a:satMod val="115000"/>
              </a:srgbClr>
            </a:gs>
          </a:gsLst>
          <a:lin ang="16200000" scaled="1"/>
          <a:tileRect/>
        </a:gra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ru-RU" sz="1100" kern="1200" dirty="0">
              <a:solidFill>
                <a:srgbClr val="800080"/>
              </a:solidFill>
            </a:rPr>
            <a:t>Создание объектов озеленения и повышение экологического воспитания населения муниципального района</a:t>
          </a:r>
          <a:endParaRPr lang="ru-RU" sz="1100" i="1" kern="1200" dirty="0">
            <a:effectLst>
              <a:outerShdw blurRad="38100" dist="38100" dir="2700000" algn="tl">
                <a:srgbClr val="000000">
                  <a:alpha val="43137"/>
                </a:srgbClr>
              </a:outerShdw>
            </a:effectLst>
          </a:endParaRPr>
        </a:p>
      </dsp:txBody>
      <dsp:txXfrm>
        <a:off x="305516" y="1854261"/>
        <a:ext cx="4823562" cy="442025"/>
      </dsp:txXfrm>
    </dsp:sp>
    <dsp:sp modelId="{DA64F6A1-DBF2-47D9-BADE-E95E6D51365F}">
      <dsp:nvSpPr>
        <dsp:cNvPr id="0" name=""/>
        <dsp:cNvSpPr/>
      </dsp:nvSpPr>
      <dsp:spPr>
        <a:xfrm>
          <a:off x="31220" y="2374087"/>
          <a:ext cx="5372155" cy="431093"/>
        </a:xfrm>
        <a:prstGeom prst="roundRect">
          <a:avLst/>
        </a:prstGeom>
        <a:gradFill flip="none" rotWithShape="0">
          <a:gsLst>
            <a:gs pos="0">
              <a:srgbClr val="FF9999">
                <a:shade val="30000"/>
                <a:satMod val="115000"/>
              </a:srgbClr>
            </a:gs>
            <a:gs pos="50000">
              <a:srgbClr val="FF9999">
                <a:shade val="67500"/>
                <a:satMod val="115000"/>
              </a:srgbClr>
            </a:gs>
            <a:gs pos="100000">
              <a:srgbClr val="FF9999">
                <a:shade val="100000"/>
                <a:satMod val="115000"/>
              </a:srgbClr>
            </a:gs>
          </a:gsLst>
          <a:lin ang="16200000" scaled="1"/>
          <a:tileRect/>
        </a:gra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ru-RU" sz="1000" kern="1200" dirty="0">
              <a:solidFill>
                <a:schemeClr val="tx1"/>
              </a:solidFill>
            </a:rPr>
            <a:t>Сохранение особо охраняемых природных территорий местного значения</a:t>
          </a:r>
          <a:endParaRPr lang="ru-RU" sz="1000" i="1" kern="1200" dirty="0">
            <a:solidFill>
              <a:schemeClr val="tx1"/>
            </a:solidFill>
            <a:effectLst>
              <a:outerShdw blurRad="38100" dist="38100" dir="2700000" algn="tl">
                <a:srgbClr val="000000">
                  <a:alpha val="43137"/>
                </a:srgbClr>
              </a:outerShdw>
            </a:effectLst>
          </a:endParaRPr>
        </a:p>
      </dsp:txBody>
      <dsp:txXfrm>
        <a:off x="52264" y="2395131"/>
        <a:ext cx="5330067" cy="389005"/>
      </dsp:txXfrm>
    </dsp:sp>
    <dsp:sp modelId="{9BA182DB-BC84-46BA-B740-513D7565FF8D}">
      <dsp:nvSpPr>
        <dsp:cNvPr id="0" name=""/>
        <dsp:cNvSpPr/>
      </dsp:nvSpPr>
      <dsp:spPr>
        <a:xfrm>
          <a:off x="-245249" y="2859067"/>
          <a:ext cx="5925095" cy="431093"/>
        </a:xfrm>
        <a:prstGeom prst="roundRect">
          <a:avLst/>
        </a:prstGeom>
        <a:gradFill flip="none" rotWithShape="0">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ru-RU" sz="1000" kern="1200" dirty="0">
              <a:solidFill>
                <a:schemeClr val="tx1"/>
              </a:solidFill>
            </a:rPr>
            <a:t>Проведение комплекса лесоустроительных работ по городским лесам, закрепление на местности границ местоположения</a:t>
          </a:r>
          <a:endParaRPr lang="ru-RU" sz="1000" i="1" kern="1200" dirty="0">
            <a:solidFill>
              <a:schemeClr val="tx1"/>
            </a:solidFill>
            <a:effectLst>
              <a:outerShdw blurRad="38100" dist="38100" dir="2700000" algn="tl">
                <a:srgbClr val="000000">
                  <a:alpha val="43137"/>
                </a:srgbClr>
              </a:outerShdw>
            </a:effectLst>
          </a:endParaRPr>
        </a:p>
      </dsp:txBody>
      <dsp:txXfrm>
        <a:off x="-224205" y="2880111"/>
        <a:ext cx="5883007" cy="38900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4553C-94FC-46DA-AEAB-C92C31CABDBE}">
      <dsp:nvSpPr>
        <dsp:cNvPr id="0" name=""/>
        <dsp:cNvSpPr/>
      </dsp:nvSpPr>
      <dsp:spPr>
        <a:xfrm>
          <a:off x="-13321" y="0"/>
          <a:ext cx="3332173" cy="3332173"/>
        </a:xfrm>
        <a:prstGeom prst="triangle">
          <a:avLst/>
        </a:prstGeom>
        <a:gradFill flip="none" rotWithShape="1">
          <a:gsLst>
            <a:gs pos="0">
              <a:srgbClr val="FF99CC"/>
            </a:gs>
            <a:gs pos="50000">
              <a:srgbClr val="FFFF00"/>
            </a:gs>
            <a:gs pos="100000">
              <a:srgbClr val="00FFCC"/>
            </a:gs>
          </a:gsLst>
          <a:lin ang="13500000" scaled="1"/>
          <a:tileRect/>
        </a:gra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sp>
    <dsp:sp modelId="{BDB6E1C0-A83C-41FB-92F3-0AF399D65D48}">
      <dsp:nvSpPr>
        <dsp:cNvPr id="0" name=""/>
        <dsp:cNvSpPr/>
      </dsp:nvSpPr>
      <dsp:spPr>
        <a:xfrm>
          <a:off x="1168828" y="336319"/>
          <a:ext cx="2869877" cy="386206"/>
        </a:xfrm>
        <a:prstGeom prst="roundRect">
          <a:avLst/>
        </a:prstGeom>
        <a:gradFill flip="none" rotWithShape="0">
          <a:gsLst>
            <a:gs pos="0">
              <a:srgbClr val="00FFCC">
                <a:shade val="30000"/>
                <a:satMod val="115000"/>
              </a:srgbClr>
            </a:gs>
            <a:gs pos="50000">
              <a:srgbClr val="00FFCC">
                <a:shade val="67500"/>
                <a:satMod val="115000"/>
              </a:srgbClr>
            </a:gs>
            <a:gs pos="100000">
              <a:srgbClr val="00FFCC">
                <a:shade val="100000"/>
                <a:satMod val="115000"/>
              </a:srgbClr>
            </a:gs>
          </a:gsLst>
          <a:lin ang="16200000" scaled="1"/>
          <a:tileRect/>
        </a:gra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ru-RU" sz="1000" b="1" i="1" kern="1200" dirty="0">
              <a:solidFill>
                <a:srgbClr val="800080"/>
              </a:solidFill>
            </a:rPr>
            <a:t>Увеличение количества субъектов малого и среднего предпринимательства </a:t>
          </a:r>
          <a:endParaRPr lang="ru-RU" sz="1000" b="1" i="1" kern="1200" dirty="0">
            <a:effectLst/>
          </a:endParaRPr>
        </a:p>
      </dsp:txBody>
      <dsp:txXfrm>
        <a:off x="1187681" y="355172"/>
        <a:ext cx="2832171" cy="348500"/>
      </dsp:txXfrm>
    </dsp:sp>
    <dsp:sp modelId="{5B7B5FEA-79E8-4575-8910-314C1908D251}">
      <dsp:nvSpPr>
        <dsp:cNvPr id="0" name=""/>
        <dsp:cNvSpPr/>
      </dsp:nvSpPr>
      <dsp:spPr>
        <a:xfrm>
          <a:off x="904998" y="762486"/>
          <a:ext cx="3521253" cy="386206"/>
        </a:xfrm>
        <a:prstGeom prst="roundRect">
          <a:avLst/>
        </a:prstGeom>
        <a:gradFill flip="none" rotWithShape="0">
          <a:gsLst>
            <a:gs pos="0">
              <a:srgbClr val="FFCCFF">
                <a:shade val="30000"/>
                <a:satMod val="115000"/>
              </a:srgbClr>
            </a:gs>
            <a:gs pos="50000">
              <a:srgbClr val="FFCCFF">
                <a:shade val="67500"/>
                <a:satMod val="115000"/>
              </a:srgbClr>
            </a:gs>
            <a:gs pos="100000">
              <a:srgbClr val="FFCCFF">
                <a:shade val="100000"/>
                <a:satMod val="115000"/>
              </a:srgbClr>
            </a:gs>
          </a:gsLst>
          <a:lin ang="16200000" scaled="1"/>
          <a:tileRect/>
        </a:gra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ru-RU" sz="1100" b="1" i="1" kern="1200" dirty="0">
              <a:solidFill>
                <a:srgbClr val="800080"/>
              </a:solidFill>
            </a:rPr>
            <a:t>Увеличение численности занятых в малом и среднем предпринимательстве </a:t>
          </a:r>
          <a:endParaRPr lang="ru-RU" sz="1100" b="1" i="1" kern="1200" dirty="0">
            <a:effectLst>
              <a:outerShdw blurRad="38100" dist="38100" dir="2700000" algn="tl">
                <a:srgbClr val="000000">
                  <a:alpha val="43137"/>
                </a:srgbClr>
              </a:outerShdw>
            </a:effectLst>
          </a:endParaRPr>
        </a:p>
      </dsp:txBody>
      <dsp:txXfrm>
        <a:off x="923851" y="781339"/>
        <a:ext cx="3483547" cy="348500"/>
      </dsp:txXfrm>
    </dsp:sp>
    <dsp:sp modelId="{156F8F62-665D-473E-9427-1608EF5F652C}">
      <dsp:nvSpPr>
        <dsp:cNvPr id="0" name=""/>
        <dsp:cNvSpPr/>
      </dsp:nvSpPr>
      <dsp:spPr>
        <a:xfrm>
          <a:off x="624328" y="1205284"/>
          <a:ext cx="3958876" cy="386206"/>
        </a:xfrm>
        <a:prstGeom prst="roundRect">
          <a:avLst/>
        </a:prstGeom>
        <a:gradFill flip="none" rotWithShape="0">
          <a:gsLst>
            <a:gs pos="0">
              <a:srgbClr val="9999FF">
                <a:shade val="30000"/>
                <a:satMod val="115000"/>
              </a:srgbClr>
            </a:gs>
            <a:gs pos="50000">
              <a:srgbClr val="9999FF">
                <a:shade val="67500"/>
                <a:satMod val="115000"/>
              </a:srgbClr>
            </a:gs>
            <a:gs pos="100000">
              <a:srgbClr val="9999FF">
                <a:shade val="100000"/>
                <a:satMod val="115000"/>
              </a:srgbClr>
            </a:gs>
          </a:gsLst>
          <a:lin ang="16200000" scaled="1"/>
          <a:tileRect/>
        </a:gra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ru-RU" sz="1000" b="1" i="1" kern="1200" dirty="0">
              <a:solidFill>
                <a:schemeClr val="tx1"/>
              </a:solidFill>
            </a:rPr>
            <a:t>Увеличение количества субъектов малого и среднего предпринимательства, получивших муниципальную поддержку </a:t>
          </a:r>
          <a:endParaRPr lang="ru-RU" sz="1000" b="1" i="1" kern="1200" dirty="0">
            <a:solidFill>
              <a:schemeClr val="tx1"/>
            </a:solidFill>
            <a:effectLst>
              <a:outerShdw blurRad="38100" dist="38100" dir="2700000" algn="tl">
                <a:srgbClr val="000000">
                  <a:alpha val="43137"/>
                </a:srgbClr>
              </a:outerShdw>
            </a:effectLst>
          </a:endParaRPr>
        </a:p>
      </dsp:txBody>
      <dsp:txXfrm>
        <a:off x="643181" y="1224137"/>
        <a:ext cx="3921170" cy="348500"/>
      </dsp:txXfrm>
    </dsp:sp>
    <dsp:sp modelId="{6F7DC730-2E9F-43AF-8AF8-0DD2D5FBFCA2}">
      <dsp:nvSpPr>
        <dsp:cNvPr id="0" name=""/>
        <dsp:cNvSpPr/>
      </dsp:nvSpPr>
      <dsp:spPr>
        <a:xfrm>
          <a:off x="421686" y="1639766"/>
          <a:ext cx="4364161" cy="438846"/>
        </a:xfrm>
        <a:prstGeom prst="roundRect">
          <a:avLst/>
        </a:prstGeom>
        <a:gradFill flip="none" rotWithShape="0">
          <a:gsLst>
            <a:gs pos="0">
              <a:srgbClr val="00FFFF">
                <a:shade val="30000"/>
                <a:satMod val="115000"/>
              </a:srgbClr>
            </a:gs>
            <a:gs pos="50000">
              <a:srgbClr val="00FFFF">
                <a:shade val="67500"/>
                <a:satMod val="115000"/>
              </a:srgbClr>
            </a:gs>
            <a:gs pos="100000">
              <a:srgbClr val="00FFFF">
                <a:shade val="100000"/>
                <a:satMod val="115000"/>
              </a:srgbClr>
            </a:gs>
          </a:gsLst>
          <a:lin ang="16200000" scaled="1"/>
          <a:tileRect/>
        </a:gra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ru-RU" sz="1100" b="1" i="1" kern="1200" dirty="0">
              <a:solidFill>
                <a:srgbClr val="800080"/>
              </a:solidFill>
            </a:rPr>
            <a:t>Увеличение количества услуг, </a:t>
          </a:r>
        </a:p>
        <a:p>
          <a:pPr lvl="0" algn="ctr" defTabSz="488950">
            <a:lnSpc>
              <a:spcPct val="90000"/>
            </a:lnSpc>
            <a:spcBef>
              <a:spcPct val="0"/>
            </a:spcBef>
            <a:spcAft>
              <a:spcPct val="35000"/>
            </a:spcAft>
          </a:pPr>
          <a:r>
            <a:rPr lang="ru-RU" sz="1100" b="1" i="1" kern="1200" dirty="0">
              <a:solidFill>
                <a:srgbClr val="800080"/>
              </a:solidFill>
            </a:rPr>
            <a:t>предоставляемых через МФЦ </a:t>
          </a:r>
          <a:endParaRPr lang="ru-RU" sz="1100" b="1" i="1" kern="1200" dirty="0">
            <a:effectLst>
              <a:outerShdw blurRad="38100" dist="38100" dir="2700000" algn="tl">
                <a:srgbClr val="000000">
                  <a:alpha val="43137"/>
                </a:srgbClr>
              </a:outerShdw>
            </a:effectLst>
          </a:endParaRPr>
        </a:p>
      </dsp:txBody>
      <dsp:txXfrm>
        <a:off x="443109" y="1661189"/>
        <a:ext cx="4321315" cy="396000"/>
      </dsp:txXfrm>
    </dsp:sp>
    <dsp:sp modelId="{DA64F6A1-DBF2-47D9-BADE-E95E6D51365F}">
      <dsp:nvSpPr>
        <dsp:cNvPr id="0" name=""/>
        <dsp:cNvSpPr/>
      </dsp:nvSpPr>
      <dsp:spPr>
        <a:xfrm>
          <a:off x="197373" y="2126888"/>
          <a:ext cx="4812787" cy="386206"/>
        </a:xfrm>
        <a:prstGeom prst="roundRect">
          <a:avLst/>
        </a:prstGeom>
        <a:gradFill flip="none" rotWithShape="0">
          <a:gsLst>
            <a:gs pos="0">
              <a:srgbClr val="FF9999">
                <a:shade val="30000"/>
                <a:satMod val="115000"/>
              </a:srgbClr>
            </a:gs>
            <a:gs pos="50000">
              <a:srgbClr val="FF9999">
                <a:shade val="67500"/>
                <a:satMod val="115000"/>
              </a:srgbClr>
            </a:gs>
            <a:gs pos="100000">
              <a:srgbClr val="FF9999">
                <a:shade val="100000"/>
                <a:satMod val="115000"/>
              </a:srgbClr>
            </a:gs>
          </a:gsLst>
          <a:lin ang="16200000" scaled="1"/>
          <a:tileRect/>
        </a:gra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ru-RU" sz="1000" b="1" i="1" kern="1200" dirty="0">
              <a:solidFill>
                <a:srgbClr val="800080"/>
              </a:solidFill>
            </a:rPr>
            <a:t>Увеличение количества пакетов принятых документов </a:t>
          </a:r>
          <a:endParaRPr lang="ru-RU" sz="1000" b="1" i="1" kern="1200" dirty="0">
            <a:effectLst>
              <a:outerShdw blurRad="38100" dist="38100" dir="2700000" algn="tl">
                <a:srgbClr val="000000">
                  <a:alpha val="43137"/>
                </a:srgbClr>
              </a:outerShdw>
            </a:effectLst>
          </a:endParaRPr>
        </a:p>
      </dsp:txBody>
      <dsp:txXfrm>
        <a:off x="216226" y="2145741"/>
        <a:ext cx="4775081" cy="348500"/>
      </dsp:txXfrm>
    </dsp:sp>
    <dsp:sp modelId="{9BA182DB-BC84-46BA-B740-513D7565FF8D}">
      <dsp:nvSpPr>
        <dsp:cNvPr id="0" name=""/>
        <dsp:cNvSpPr/>
      </dsp:nvSpPr>
      <dsp:spPr>
        <a:xfrm>
          <a:off x="-50309" y="2561371"/>
          <a:ext cx="5308153" cy="386206"/>
        </a:xfrm>
        <a:prstGeom prst="roundRect">
          <a:avLst/>
        </a:prstGeom>
        <a:gradFill flip="none" rotWithShape="0">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ru-RU" sz="1000" b="1" i="1" kern="1200" dirty="0">
              <a:solidFill>
                <a:schemeClr val="tx1"/>
              </a:solidFill>
            </a:rPr>
            <a:t>Увеличение количества консультаций в месяц </a:t>
          </a:r>
          <a:endParaRPr lang="ru-RU" sz="1000" b="1" i="1" kern="1200" dirty="0">
            <a:solidFill>
              <a:schemeClr val="tx1"/>
            </a:solidFill>
            <a:effectLst>
              <a:outerShdw blurRad="38100" dist="38100" dir="2700000" algn="tl">
                <a:srgbClr val="000000">
                  <a:alpha val="43137"/>
                </a:srgbClr>
              </a:outerShdw>
            </a:effectLst>
          </a:endParaRPr>
        </a:p>
      </dsp:txBody>
      <dsp:txXfrm>
        <a:off x="-31456" y="2580224"/>
        <a:ext cx="5270447" cy="3485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07FE3-D60F-4D5F-BF1C-79A5F9ED06E2}">
      <dsp:nvSpPr>
        <dsp:cNvPr id="0" name=""/>
        <dsp:cNvSpPr/>
      </dsp:nvSpPr>
      <dsp:spPr>
        <a:xfrm>
          <a:off x="487060" y="0"/>
          <a:ext cx="5520020" cy="3276234"/>
        </a:xfrm>
        <a:prstGeom prst="rightArrow">
          <a:avLst/>
        </a:prstGeom>
        <a:gradFill flip="none" rotWithShape="0">
          <a:gsLst>
            <a:gs pos="0">
              <a:srgbClr val="00FF99"/>
            </a:gs>
            <a:gs pos="29000">
              <a:srgbClr val="FFFF00"/>
            </a:gs>
            <a:gs pos="70000">
              <a:srgbClr val="FF66CC"/>
            </a:gs>
            <a:gs pos="100000">
              <a:srgbClr val="00FFFF"/>
            </a:gs>
          </a:gsLst>
          <a:lin ang="10800000" scaled="1"/>
          <a:tileRect/>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dsp:style>
    </dsp:sp>
    <dsp:sp modelId="{72ADE08F-D90A-4A22-A72F-963031B4C9F8}">
      <dsp:nvSpPr>
        <dsp:cNvPr id="0" name=""/>
        <dsp:cNvSpPr/>
      </dsp:nvSpPr>
      <dsp:spPr>
        <a:xfrm>
          <a:off x="0" y="982870"/>
          <a:ext cx="1948242" cy="1310493"/>
        </a:xfrm>
        <a:prstGeom prst="roundRect">
          <a:avLst/>
        </a:prstGeom>
        <a:gradFill flip="none" rotWithShape="0">
          <a:gsLst>
            <a:gs pos="0">
              <a:srgbClr val="FFFF00">
                <a:shade val="30000"/>
                <a:satMod val="115000"/>
              </a:srgbClr>
            </a:gs>
            <a:gs pos="50000">
              <a:srgbClr val="FFFF00">
                <a:shade val="67500"/>
                <a:satMod val="115000"/>
              </a:srgbClr>
            </a:gs>
            <a:gs pos="100000">
              <a:srgbClr val="FFFF00">
                <a:shade val="100000"/>
                <a:satMod val="115000"/>
              </a:srgbClr>
            </a:gs>
          </a:gsLst>
          <a:lin ang="10800000" scaled="1"/>
          <a:tileRect/>
        </a:gra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ru-RU" sz="1000" b="1" i="1" kern="1200" dirty="0">
              <a:solidFill>
                <a:srgbClr val="C00000"/>
              </a:solidFill>
            </a:rPr>
            <a:t>Муниципальная программа формируется за счет специальной подпрограммы «Устойчивое развитие сельских территорий Гаврилово-Посадского муниципального района».</a:t>
          </a:r>
        </a:p>
      </dsp:txBody>
      <dsp:txXfrm>
        <a:off x="63973" y="1046843"/>
        <a:ext cx="1820296" cy="1182547"/>
      </dsp:txXfrm>
    </dsp:sp>
    <dsp:sp modelId="{E894C53A-79B4-4CE6-B6DF-3631D4B2FD74}">
      <dsp:nvSpPr>
        <dsp:cNvPr id="0" name=""/>
        <dsp:cNvSpPr/>
      </dsp:nvSpPr>
      <dsp:spPr>
        <a:xfrm>
          <a:off x="2272949" y="982870"/>
          <a:ext cx="1948242" cy="1310493"/>
        </a:xfrm>
        <a:prstGeom prst="roundRect">
          <a:avLst/>
        </a:prstGeom>
        <a:gradFill flip="none" rotWithShape="0">
          <a:gsLst>
            <a:gs pos="0">
              <a:srgbClr val="00FF00">
                <a:shade val="30000"/>
                <a:satMod val="115000"/>
              </a:srgbClr>
            </a:gs>
            <a:gs pos="50000">
              <a:srgbClr val="00FF00">
                <a:shade val="67500"/>
                <a:satMod val="115000"/>
              </a:srgbClr>
            </a:gs>
            <a:gs pos="100000">
              <a:srgbClr val="00FF00">
                <a:shade val="100000"/>
                <a:satMod val="115000"/>
              </a:srgbClr>
            </a:gs>
          </a:gsLst>
          <a:lin ang="10800000" scaled="1"/>
          <a:tileRect/>
        </a:gra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377825">
            <a:lnSpc>
              <a:spcPct val="90000"/>
            </a:lnSpc>
            <a:spcBef>
              <a:spcPct val="0"/>
            </a:spcBef>
            <a:spcAft>
              <a:spcPct val="35000"/>
            </a:spcAft>
          </a:pPr>
          <a:r>
            <a:rPr lang="ru-RU" sz="850" b="1" i="1" kern="1200" dirty="0">
              <a:solidFill>
                <a:schemeClr val="bg1">
                  <a:lumMod val="75000"/>
                </a:schemeClr>
              </a:solidFill>
            </a:rPr>
            <a:t>Основной прирост будет получен за счет роста продуктивности скота на основе улучшения породного состава.</a:t>
          </a:r>
        </a:p>
      </dsp:txBody>
      <dsp:txXfrm>
        <a:off x="2336922" y="1046843"/>
        <a:ext cx="1820296" cy="1182547"/>
      </dsp:txXfrm>
    </dsp:sp>
    <dsp:sp modelId="{145CDBC6-81E7-49EA-B15E-CE7EA9CA53A0}">
      <dsp:nvSpPr>
        <dsp:cNvPr id="0" name=""/>
        <dsp:cNvSpPr/>
      </dsp:nvSpPr>
      <dsp:spPr>
        <a:xfrm>
          <a:off x="4545899" y="982870"/>
          <a:ext cx="1948242" cy="1310493"/>
        </a:xfrm>
        <a:prstGeom prst="roundRect">
          <a:avLst/>
        </a:prstGeom>
        <a:gradFill flip="none" rotWithShape="0">
          <a:gsLst>
            <a:gs pos="0">
              <a:srgbClr val="FF66CC">
                <a:shade val="30000"/>
                <a:satMod val="115000"/>
              </a:srgbClr>
            </a:gs>
            <a:gs pos="50000">
              <a:srgbClr val="FF66CC">
                <a:shade val="67500"/>
                <a:satMod val="115000"/>
              </a:srgbClr>
            </a:gs>
            <a:gs pos="100000">
              <a:srgbClr val="FF66CC">
                <a:shade val="100000"/>
                <a:satMod val="115000"/>
              </a:srgbClr>
            </a:gs>
          </a:gsLst>
          <a:lin ang="10800000" scaled="1"/>
          <a:tileRect/>
        </a:gra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37820">
            <a:lnSpc>
              <a:spcPct val="90000"/>
            </a:lnSpc>
            <a:spcBef>
              <a:spcPct val="0"/>
            </a:spcBef>
            <a:spcAft>
              <a:spcPct val="35000"/>
            </a:spcAft>
          </a:pPr>
          <a:r>
            <a:rPr lang="ru-RU" sz="760" b="1" i="1" kern="1200" dirty="0">
              <a:effectLst/>
            </a:rPr>
            <a:t>Валовой сбор зерна повысится и этому будут способствовать меры по улучшению использования земель сельскохозяйственного назначения, обеспечению развития элитного семеноводства.</a:t>
          </a:r>
        </a:p>
      </dsp:txBody>
      <dsp:txXfrm>
        <a:off x="4609872" y="1046843"/>
        <a:ext cx="1820296" cy="118254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4553C-94FC-46DA-AEAB-C92C31CABDBE}">
      <dsp:nvSpPr>
        <dsp:cNvPr id="0" name=""/>
        <dsp:cNvSpPr/>
      </dsp:nvSpPr>
      <dsp:spPr>
        <a:xfrm>
          <a:off x="22244" y="0"/>
          <a:ext cx="2978781" cy="2978781"/>
        </a:xfrm>
        <a:prstGeom prst="triangle">
          <a:avLst/>
        </a:prstGeom>
        <a:gradFill rotWithShape="0">
          <a:gsLst>
            <a:gs pos="0">
              <a:srgbClr val="FF99CC"/>
            </a:gs>
            <a:gs pos="50000">
              <a:srgbClr val="FFFF00"/>
            </a:gs>
            <a:gs pos="100000">
              <a:srgbClr val="00FFCC"/>
            </a:gs>
          </a:gsLst>
          <a:lin ang="8100000" scaled="1"/>
        </a:gradFill>
        <a:ln w="25400" cap="flat" cmpd="sng" algn="ctr">
          <a:noFill/>
          <a:prstDash val="solid"/>
        </a:ln>
        <a:effectLst/>
        <a:scene3d>
          <a:camera prst="isometricOffAxis1Right"/>
          <a:lightRig rig="threePt" dir="t"/>
        </a:scene3d>
      </dsp:spPr>
      <dsp:style>
        <a:lnRef idx="2">
          <a:scrgbClr r="0" g="0" b="0"/>
        </a:lnRef>
        <a:fillRef idx="1">
          <a:scrgbClr r="0" g="0" b="0"/>
        </a:fillRef>
        <a:effectRef idx="0">
          <a:scrgbClr r="0" g="0" b="0"/>
        </a:effectRef>
        <a:fontRef idx="minor">
          <a:schemeClr val="lt1"/>
        </a:fontRef>
      </dsp:style>
    </dsp:sp>
    <dsp:sp modelId="{BDB6E1C0-A83C-41FB-92F3-0AF399D65D48}">
      <dsp:nvSpPr>
        <dsp:cNvPr id="0" name=""/>
        <dsp:cNvSpPr/>
      </dsp:nvSpPr>
      <dsp:spPr>
        <a:xfrm>
          <a:off x="16210" y="267654"/>
          <a:ext cx="4824527" cy="704444"/>
        </a:xfrm>
        <a:prstGeom prst="roundRect">
          <a:avLst/>
        </a:prstGeom>
        <a:gradFill flip="none" rotWithShape="0">
          <a:gsLst>
            <a:gs pos="0">
              <a:srgbClr val="00FFCC">
                <a:shade val="30000"/>
                <a:satMod val="115000"/>
              </a:srgbClr>
            </a:gs>
            <a:gs pos="50000">
              <a:srgbClr val="00FFCC">
                <a:shade val="67500"/>
                <a:satMod val="115000"/>
              </a:srgbClr>
            </a:gs>
            <a:gs pos="100000">
              <a:srgbClr val="00FFCC">
                <a:shade val="100000"/>
                <a:satMod val="115000"/>
              </a:srgbClr>
            </a:gs>
          </a:gsLst>
          <a:lin ang="16200000" scaled="1"/>
          <a:tileRect/>
        </a:gra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b="1" i="1" kern="1200" dirty="0">
              <a:solidFill>
                <a:srgbClr val="800080"/>
              </a:solidFill>
            </a:rPr>
            <a:t>Ликвидация </a:t>
          </a:r>
          <a:r>
            <a:rPr lang="ru-RU" sz="1300" b="1" i="1" kern="1200" dirty="0" err="1">
              <a:solidFill>
                <a:srgbClr val="800080"/>
              </a:solidFill>
            </a:rPr>
            <a:t>дотационности</a:t>
          </a:r>
          <a:r>
            <a:rPr lang="ru-RU" sz="1300" b="1" i="1" kern="1200" dirty="0">
              <a:solidFill>
                <a:srgbClr val="800080"/>
              </a:solidFill>
            </a:rPr>
            <a:t> организаций жилищно-коммунального хозяйства</a:t>
          </a:r>
          <a:endParaRPr lang="ru-RU" sz="1300" b="1" i="1" kern="1200" dirty="0">
            <a:effectLst/>
          </a:endParaRPr>
        </a:p>
      </dsp:txBody>
      <dsp:txXfrm>
        <a:off x="50598" y="302042"/>
        <a:ext cx="4755751" cy="635668"/>
      </dsp:txXfrm>
    </dsp:sp>
    <dsp:sp modelId="{5B7B5FEA-79E8-4575-8910-314C1908D251}">
      <dsp:nvSpPr>
        <dsp:cNvPr id="0" name=""/>
        <dsp:cNvSpPr/>
      </dsp:nvSpPr>
      <dsp:spPr>
        <a:xfrm>
          <a:off x="3393" y="1077973"/>
          <a:ext cx="4850163" cy="704444"/>
        </a:xfrm>
        <a:prstGeom prst="roundRect">
          <a:avLst/>
        </a:prstGeom>
        <a:gradFill flip="none" rotWithShape="0">
          <a:gsLst>
            <a:gs pos="0">
              <a:srgbClr val="FFCCFF">
                <a:shade val="30000"/>
                <a:satMod val="115000"/>
              </a:srgbClr>
            </a:gs>
            <a:gs pos="50000">
              <a:srgbClr val="FFCCFF">
                <a:shade val="67500"/>
                <a:satMod val="115000"/>
              </a:srgbClr>
            </a:gs>
            <a:gs pos="100000">
              <a:srgbClr val="FFCCFF">
                <a:shade val="100000"/>
                <a:satMod val="115000"/>
              </a:srgbClr>
            </a:gs>
          </a:gsLst>
          <a:lin ang="16200000" scaled="1"/>
          <a:tileRect/>
        </a:gra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b="1" i="1" kern="1200" dirty="0">
              <a:solidFill>
                <a:srgbClr val="660066"/>
              </a:solidFill>
            </a:rPr>
            <a:t>Государственная поддержка проектов модернизации объектов коммунальной инфраструктуры</a:t>
          </a:r>
          <a:endParaRPr lang="ru-RU" sz="1300" b="1" i="1" kern="1200" dirty="0">
            <a:effectLst>
              <a:outerShdw blurRad="38100" dist="38100" dir="2700000" algn="tl">
                <a:srgbClr val="000000">
                  <a:alpha val="43137"/>
                </a:srgbClr>
              </a:outerShdw>
            </a:effectLst>
          </a:endParaRPr>
        </a:p>
      </dsp:txBody>
      <dsp:txXfrm>
        <a:off x="37781" y="1112361"/>
        <a:ext cx="4781387" cy="635668"/>
      </dsp:txXfrm>
    </dsp:sp>
    <dsp:sp modelId="{92EE0EB1-A30C-45CA-823A-60FEDB2FFA02}">
      <dsp:nvSpPr>
        <dsp:cNvPr id="0" name=""/>
        <dsp:cNvSpPr/>
      </dsp:nvSpPr>
      <dsp:spPr>
        <a:xfrm>
          <a:off x="16210" y="1885641"/>
          <a:ext cx="4824527" cy="704444"/>
        </a:xfrm>
        <a:prstGeom prst="roundRect">
          <a:avLst/>
        </a:prstGeom>
        <a:solidFill>
          <a:srgbClr val="00CCFF"/>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b="1" i="1" kern="1200" dirty="0">
              <a:effectLst/>
            </a:rPr>
            <a:t>Привлечение внебюджетных источников финансирования проектов</a:t>
          </a:r>
        </a:p>
      </dsp:txBody>
      <dsp:txXfrm>
        <a:off x="50598" y="1920029"/>
        <a:ext cx="4755751" cy="63566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4553C-94FC-46DA-AEAB-C92C31CABDBE}">
      <dsp:nvSpPr>
        <dsp:cNvPr id="0" name=""/>
        <dsp:cNvSpPr/>
      </dsp:nvSpPr>
      <dsp:spPr>
        <a:xfrm>
          <a:off x="375954" y="0"/>
          <a:ext cx="2067854" cy="2067854"/>
        </a:xfrm>
        <a:prstGeom prst="triangle">
          <a:avLst/>
        </a:prstGeom>
        <a:gradFill rotWithShape="0">
          <a:gsLst>
            <a:gs pos="0">
              <a:srgbClr val="FF99CC"/>
            </a:gs>
            <a:gs pos="50000">
              <a:srgbClr val="FFFF00"/>
            </a:gs>
            <a:gs pos="100000">
              <a:srgbClr val="00FFCC"/>
            </a:gs>
          </a:gsLst>
          <a:lin ang="8100000" scaled="1"/>
        </a:gradFill>
        <a:ln w="25400" cap="flat" cmpd="sng" algn="ctr">
          <a:noFill/>
          <a:prstDash val="solid"/>
        </a:ln>
        <a:effectLst/>
        <a:scene3d>
          <a:camera prst="isometricOffAxis1Right"/>
          <a:lightRig rig="threePt" dir="t"/>
        </a:scene3d>
      </dsp:spPr>
      <dsp:style>
        <a:lnRef idx="2">
          <a:scrgbClr r="0" g="0" b="0"/>
        </a:lnRef>
        <a:fillRef idx="1">
          <a:scrgbClr r="0" g="0" b="0"/>
        </a:fillRef>
        <a:effectRef idx="0">
          <a:scrgbClr r="0" g="0" b="0"/>
        </a:effectRef>
        <a:fontRef idx="minor">
          <a:schemeClr val="lt1"/>
        </a:fontRef>
      </dsp:style>
    </dsp:sp>
    <dsp:sp modelId="{BDB6E1C0-A83C-41FB-92F3-0AF399D65D48}">
      <dsp:nvSpPr>
        <dsp:cNvPr id="0" name=""/>
        <dsp:cNvSpPr/>
      </dsp:nvSpPr>
      <dsp:spPr>
        <a:xfrm>
          <a:off x="66365" y="143607"/>
          <a:ext cx="4021495" cy="661687"/>
        </a:xfrm>
        <a:prstGeom prst="roundRect">
          <a:avLst/>
        </a:prstGeom>
        <a:gradFill flip="none" rotWithShape="0">
          <a:gsLst>
            <a:gs pos="0">
              <a:srgbClr val="00FFCC">
                <a:shade val="30000"/>
                <a:satMod val="115000"/>
              </a:srgbClr>
            </a:gs>
            <a:gs pos="50000">
              <a:srgbClr val="00FFCC">
                <a:shade val="67500"/>
                <a:satMod val="115000"/>
              </a:srgbClr>
            </a:gs>
            <a:gs pos="100000">
              <a:srgbClr val="00FFCC">
                <a:shade val="100000"/>
                <a:satMod val="115000"/>
              </a:srgbClr>
            </a:gs>
          </a:gsLst>
          <a:lin ang="16200000" scaled="1"/>
          <a:tileRect/>
        </a:gra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b="1" i="1" kern="1200" dirty="0">
              <a:solidFill>
                <a:srgbClr val="800080"/>
              </a:solidFill>
            </a:rPr>
            <a:t>Ликвидация </a:t>
          </a:r>
          <a:r>
            <a:rPr lang="ru-RU" sz="1300" b="1" i="1" kern="1200" dirty="0" smtClean="0">
              <a:solidFill>
                <a:srgbClr val="800080"/>
              </a:solidFill>
            </a:rPr>
            <a:t>убыточных угольных котельных, имеющих большой процент износа</a:t>
          </a:r>
          <a:endParaRPr lang="ru-RU" sz="1300" b="1" i="1" kern="1200" dirty="0">
            <a:effectLst/>
          </a:endParaRPr>
        </a:p>
      </dsp:txBody>
      <dsp:txXfrm>
        <a:off x="98666" y="175908"/>
        <a:ext cx="3956893" cy="597085"/>
      </dsp:txXfrm>
    </dsp:sp>
    <dsp:sp modelId="{5B7B5FEA-79E8-4575-8910-314C1908D251}">
      <dsp:nvSpPr>
        <dsp:cNvPr id="0" name=""/>
        <dsp:cNvSpPr/>
      </dsp:nvSpPr>
      <dsp:spPr>
        <a:xfrm>
          <a:off x="55955" y="1009490"/>
          <a:ext cx="4036737" cy="652054"/>
        </a:xfrm>
        <a:prstGeom prst="roundRect">
          <a:avLst/>
        </a:prstGeom>
        <a:gradFill flip="none" rotWithShape="0">
          <a:gsLst>
            <a:gs pos="0">
              <a:srgbClr val="FFCCFF">
                <a:shade val="30000"/>
                <a:satMod val="115000"/>
              </a:srgbClr>
            </a:gs>
            <a:gs pos="50000">
              <a:srgbClr val="FFCCFF">
                <a:shade val="67500"/>
                <a:satMod val="115000"/>
              </a:srgbClr>
            </a:gs>
            <a:gs pos="100000">
              <a:srgbClr val="FFCCFF">
                <a:shade val="100000"/>
                <a:satMod val="115000"/>
              </a:srgbClr>
            </a:gs>
          </a:gsLst>
          <a:lin ang="16200000" scaled="1"/>
          <a:tileRect/>
        </a:gra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b="1" i="1" kern="1200" dirty="0" smtClean="0">
              <a:solidFill>
                <a:srgbClr val="660066"/>
              </a:solidFill>
            </a:rPr>
            <a:t>Повышение числа газифицированных квартир муниципального жилого фонда и частных домовладений</a:t>
          </a:r>
          <a:endParaRPr lang="ru-RU" sz="1300" b="1" i="1" kern="1200" dirty="0">
            <a:effectLst>
              <a:outerShdw blurRad="38100" dist="38100" dir="2700000" algn="tl">
                <a:srgbClr val="000000">
                  <a:alpha val="43137"/>
                </a:srgbClr>
              </a:outerShdw>
            </a:effectLst>
          </a:endParaRPr>
        </a:p>
      </dsp:txBody>
      <dsp:txXfrm>
        <a:off x="87786" y="1041321"/>
        <a:ext cx="3973075" cy="5883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4DD63-09B2-4AC0-95E1-E9A5FEF7F8E7}">
      <dsp:nvSpPr>
        <dsp:cNvPr id="0" name=""/>
        <dsp:cNvSpPr/>
      </dsp:nvSpPr>
      <dsp:spPr>
        <a:xfrm>
          <a:off x="-6814129" y="-1001484"/>
          <a:ext cx="8112372" cy="8112372"/>
        </a:xfrm>
        <a:prstGeom prst="blockArc">
          <a:avLst>
            <a:gd name="adj1" fmla="val 18900000"/>
            <a:gd name="adj2" fmla="val 2700000"/>
            <a:gd name="adj3" fmla="val 26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15D39A-CF2E-40C1-8117-FD3ACED5BA03}">
      <dsp:nvSpPr>
        <dsp:cNvPr id="0" name=""/>
        <dsp:cNvSpPr/>
      </dsp:nvSpPr>
      <dsp:spPr>
        <a:xfrm>
          <a:off x="678139" y="463429"/>
          <a:ext cx="7872455" cy="927340"/>
        </a:xfrm>
        <a:prstGeom prst="rect">
          <a:avLst/>
        </a:prstGeom>
        <a:gradFill flip="none" rotWithShape="0">
          <a:gsLst>
            <a:gs pos="0">
              <a:srgbClr val="DBB7FF">
                <a:shade val="30000"/>
                <a:satMod val="115000"/>
              </a:srgbClr>
            </a:gs>
            <a:gs pos="50000">
              <a:srgbClr val="DBB7FF">
                <a:shade val="67500"/>
                <a:satMod val="115000"/>
              </a:srgbClr>
            </a:gs>
            <a:gs pos="100000">
              <a:srgbClr val="DBB7FF">
                <a:shade val="100000"/>
                <a:satMod val="115000"/>
              </a:srgbClr>
            </a:gs>
          </a:gsLst>
          <a:lin ang="16200000" scaled="1"/>
          <a:tileRect/>
        </a:gra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077" tIns="30480" rIns="30480" bIns="30480" numCol="1" spcCol="1270" anchor="ctr" anchorCtr="0">
          <a:noAutofit/>
        </a:bodyPr>
        <a:lstStyle/>
        <a:p>
          <a:pPr lvl="0" algn="l" defTabSz="533400">
            <a:lnSpc>
              <a:spcPct val="90000"/>
            </a:lnSpc>
            <a:spcBef>
              <a:spcPct val="0"/>
            </a:spcBef>
            <a:spcAft>
              <a:spcPct val="35000"/>
            </a:spcAft>
          </a:pPr>
          <a:r>
            <a:rPr lang="ru-RU" sz="1200" kern="1200" dirty="0">
              <a:solidFill>
                <a:srgbClr val="002060"/>
              </a:solidFill>
            </a:rPr>
            <a:t>Сокращение задолженности и недоимки по платежам в бюджет муниципального района путем осуществления претензионной работы с неплательщиками</a:t>
          </a:r>
        </a:p>
      </dsp:txBody>
      <dsp:txXfrm>
        <a:off x="678139" y="463429"/>
        <a:ext cx="7872455" cy="927340"/>
      </dsp:txXfrm>
    </dsp:sp>
    <dsp:sp modelId="{88F54016-14A8-4226-B1D8-13B30CC484DA}">
      <dsp:nvSpPr>
        <dsp:cNvPr id="0" name=""/>
        <dsp:cNvSpPr/>
      </dsp:nvSpPr>
      <dsp:spPr>
        <a:xfrm>
          <a:off x="98551" y="347511"/>
          <a:ext cx="1159175" cy="1159175"/>
        </a:xfrm>
        <a:prstGeom prst="ellipse">
          <a:avLst/>
        </a:prstGeom>
        <a:solidFill>
          <a:srgbClr val="CC99FF"/>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sp>
    <dsp:sp modelId="{656A8807-1ADE-4E67-A992-2BD1D474D00C}">
      <dsp:nvSpPr>
        <dsp:cNvPr id="0" name=""/>
        <dsp:cNvSpPr/>
      </dsp:nvSpPr>
      <dsp:spPr>
        <a:xfrm>
          <a:off x="1209805" y="1854681"/>
          <a:ext cx="7340789" cy="927340"/>
        </a:xfrm>
        <a:prstGeom prst="rect">
          <a:avLst/>
        </a:prstGeom>
        <a:gradFill flip="none" rotWithShape="0">
          <a:gsLst>
            <a:gs pos="0">
              <a:srgbClr val="FF66FF">
                <a:tint val="66000"/>
                <a:satMod val="160000"/>
              </a:srgbClr>
            </a:gs>
            <a:gs pos="50000">
              <a:srgbClr val="FF66FF">
                <a:tint val="44500"/>
                <a:satMod val="160000"/>
              </a:srgbClr>
            </a:gs>
            <a:gs pos="100000">
              <a:srgbClr val="FF66FF">
                <a:tint val="23500"/>
                <a:satMod val="160000"/>
              </a:srgbClr>
            </a:gs>
          </a:gsLst>
          <a:lin ang="16200000" scaled="1"/>
          <a:tileRect/>
        </a:gra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077" tIns="30480" rIns="30480" bIns="30480" numCol="1" spcCol="1270" anchor="ctr" anchorCtr="0">
          <a:noAutofit/>
        </a:bodyPr>
        <a:lstStyle/>
        <a:p>
          <a:pPr lvl="0" algn="l" defTabSz="533400">
            <a:lnSpc>
              <a:spcPct val="90000"/>
            </a:lnSpc>
            <a:spcBef>
              <a:spcPct val="0"/>
            </a:spcBef>
            <a:spcAft>
              <a:spcPct val="35000"/>
            </a:spcAft>
          </a:pPr>
          <a:r>
            <a:rPr lang="ru-RU" sz="1200" kern="1200" dirty="0">
              <a:solidFill>
                <a:srgbClr val="002060"/>
              </a:solidFill>
            </a:rPr>
            <a:t>Обеспечение мер по увеличению поступлений платных услуг, оказываемых населению организациями культурно-досуговой сферы</a:t>
          </a:r>
        </a:p>
      </dsp:txBody>
      <dsp:txXfrm>
        <a:off x="1209805" y="1854681"/>
        <a:ext cx="7340789" cy="927340"/>
      </dsp:txXfrm>
    </dsp:sp>
    <dsp:sp modelId="{7C7BECDF-7CD7-428B-9E66-EAE7F83789C9}">
      <dsp:nvSpPr>
        <dsp:cNvPr id="0" name=""/>
        <dsp:cNvSpPr/>
      </dsp:nvSpPr>
      <dsp:spPr>
        <a:xfrm>
          <a:off x="630217" y="1738763"/>
          <a:ext cx="1159175" cy="1159175"/>
        </a:xfrm>
        <a:prstGeom prst="ellipse">
          <a:avLst/>
        </a:prstGeom>
        <a:solidFill>
          <a:srgbClr val="FF66FF"/>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sp>
    <dsp:sp modelId="{1F101CCA-BF30-4D19-B49B-9CCA2AAD8CC5}">
      <dsp:nvSpPr>
        <dsp:cNvPr id="0" name=""/>
        <dsp:cNvSpPr/>
      </dsp:nvSpPr>
      <dsp:spPr>
        <a:xfrm>
          <a:off x="1209805" y="3245933"/>
          <a:ext cx="7340789" cy="927340"/>
        </a:xfrm>
        <a:prstGeom prst="rect">
          <a:avLst/>
        </a:prstGeom>
        <a:gradFill flip="none" rotWithShape="0">
          <a:gsLst>
            <a:gs pos="0">
              <a:srgbClr val="6666FF">
                <a:tint val="66000"/>
                <a:satMod val="160000"/>
              </a:srgbClr>
            </a:gs>
            <a:gs pos="50000">
              <a:srgbClr val="6666FF">
                <a:tint val="44500"/>
                <a:satMod val="160000"/>
              </a:srgbClr>
            </a:gs>
            <a:gs pos="100000">
              <a:srgbClr val="6666FF">
                <a:tint val="23500"/>
                <a:satMod val="160000"/>
              </a:srgbClr>
            </a:gs>
          </a:gsLst>
          <a:lin ang="16200000" scaled="1"/>
          <a:tileRect/>
        </a:gra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077" tIns="30480" rIns="30480" bIns="30480" numCol="1" spcCol="1270" anchor="ctr" anchorCtr="0">
          <a:noAutofit/>
        </a:bodyPr>
        <a:lstStyle/>
        <a:p>
          <a:pPr lvl="0" algn="l" defTabSz="533400">
            <a:lnSpc>
              <a:spcPct val="90000"/>
            </a:lnSpc>
            <a:spcBef>
              <a:spcPct val="0"/>
            </a:spcBef>
            <a:spcAft>
              <a:spcPct val="35000"/>
            </a:spcAft>
          </a:pPr>
          <a:r>
            <a:rPr lang="ru-RU" sz="1200" kern="1200" dirty="0">
              <a:solidFill>
                <a:srgbClr val="002060"/>
              </a:solidFill>
            </a:rPr>
            <a:t>Поддержка малого и среднего предпринимательства</a:t>
          </a:r>
        </a:p>
      </dsp:txBody>
      <dsp:txXfrm>
        <a:off x="1209805" y="3245933"/>
        <a:ext cx="7340789" cy="927340"/>
      </dsp:txXfrm>
    </dsp:sp>
    <dsp:sp modelId="{B20F1A22-8474-41B0-BD64-352A3F4617D8}">
      <dsp:nvSpPr>
        <dsp:cNvPr id="0" name=""/>
        <dsp:cNvSpPr/>
      </dsp:nvSpPr>
      <dsp:spPr>
        <a:xfrm>
          <a:off x="630217" y="3130016"/>
          <a:ext cx="1159175" cy="1159175"/>
        </a:xfrm>
        <a:prstGeom prst="ellipse">
          <a:avLst/>
        </a:prstGeom>
        <a:solidFill>
          <a:srgbClr val="6666FF"/>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sp>
    <dsp:sp modelId="{67938357-2178-4FCA-90EE-BC5AC71F5E7E}">
      <dsp:nvSpPr>
        <dsp:cNvPr id="0" name=""/>
        <dsp:cNvSpPr/>
      </dsp:nvSpPr>
      <dsp:spPr>
        <a:xfrm>
          <a:off x="678139" y="4637185"/>
          <a:ext cx="7872455" cy="927340"/>
        </a:xfrm>
        <a:prstGeom prst="rect">
          <a:avLst/>
        </a:prstGeom>
        <a:gradFill flip="none" rotWithShape="0">
          <a:gsLst>
            <a:gs pos="0">
              <a:srgbClr val="FFCC99">
                <a:shade val="30000"/>
                <a:satMod val="115000"/>
              </a:srgbClr>
            </a:gs>
            <a:gs pos="50000">
              <a:srgbClr val="FFCC99">
                <a:shade val="67500"/>
                <a:satMod val="115000"/>
              </a:srgbClr>
            </a:gs>
            <a:gs pos="100000">
              <a:srgbClr val="FFCC99">
                <a:shade val="100000"/>
                <a:satMod val="115000"/>
              </a:srgbClr>
            </a:gs>
          </a:gsLst>
          <a:lin ang="16200000" scaled="1"/>
          <a:tileRect/>
        </a:gra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077" tIns="30480" rIns="30480" bIns="30480" numCol="1" spcCol="1270" anchor="ctr" anchorCtr="0">
          <a:noAutofit/>
        </a:bodyPr>
        <a:lstStyle/>
        <a:p>
          <a:pPr lvl="0" algn="l" defTabSz="533400">
            <a:lnSpc>
              <a:spcPct val="90000"/>
            </a:lnSpc>
            <a:spcBef>
              <a:spcPct val="0"/>
            </a:spcBef>
            <a:spcAft>
              <a:spcPct val="35000"/>
            </a:spcAft>
          </a:pPr>
          <a:r>
            <a:rPr lang="ru-RU" sz="1200" kern="1200" dirty="0">
              <a:solidFill>
                <a:srgbClr val="002060"/>
              </a:solidFill>
            </a:rPr>
            <a:t>Обеспечение эффективного управления муниципальной собственностью Гаврилово-Посадского муниципального района</a:t>
          </a:r>
        </a:p>
      </dsp:txBody>
      <dsp:txXfrm>
        <a:off x="678139" y="4637185"/>
        <a:ext cx="7872455" cy="927340"/>
      </dsp:txXfrm>
    </dsp:sp>
    <dsp:sp modelId="{D4E0DD81-5048-49DE-94B0-B6B62A34993A}">
      <dsp:nvSpPr>
        <dsp:cNvPr id="0" name=""/>
        <dsp:cNvSpPr/>
      </dsp:nvSpPr>
      <dsp:spPr>
        <a:xfrm>
          <a:off x="98551" y="4521268"/>
          <a:ext cx="1159175" cy="1159175"/>
        </a:xfrm>
        <a:prstGeom prst="ellipse">
          <a:avLst/>
        </a:prstGeom>
        <a:solidFill>
          <a:srgbClr val="FFCC99"/>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6ED5F0-2E4B-4E64-A431-EB3C33F7B1AB}">
      <dsp:nvSpPr>
        <dsp:cNvPr id="0" name=""/>
        <dsp:cNvSpPr/>
      </dsp:nvSpPr>
      <dsp:spPr>
        <a:xfrm>
          <a:off x="1794475" y="70637"/>
          <a:ext cx="3390620" cy="3390620"/>
        </a:xfrm>
        <a:prstGeom prst="ellipse">
          <a:avLst/>
        </a:prstGeom>
        <a:solidFill>
          <a:srgbClr val="3399FF"/>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ru-RU" sz="2400" b="1" i="0" kern="12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Повышение финансовой грамотности населения</a:t>
          </a:r>
        </a:p>
      </dsp:txBody>
      <dsp:txXfrm>
        <a:off x="2246558" y="663996"/>
        <a:ext cx="2486454" cy="1525779"/>
      </dsp:txXfrm>
    </dsp:sp>
    <dsp:sp modelId="{47E61944-4009-47F1-ACA1-8EE2632EA21A}">
      <dsp:nvSpPr>
        <dsp:cNvPr id="0" name=""/>
        <dsp:cNvSpPr/>
      </dsp:nvSpPr>
      <dsp:spPr>
        <a:xfrm>
          <a:off x="3039997" y="2189775"/>
          <a:ext cx="3390620" cy="3390620"/>
        </a:xfrm>
        <a:prstGeom prst="ellipse">
          <a:avLst/>
        </a:prstGeom>
        <a:solidFill>
          <a:srgbClr val="FF99FF"/>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ru-RU" sz="2000" b="1" kern="1200" dirty="0">
              <a:solidFill>
                <a:schemeClr val="bg1">
                  <a:lumMod val="75000"/>
                </a:schemeClr>
              </a:solidFill>
              <a:effectLst/>
              <a:latin typeface="Times New Roman" panose="02020603050405020304" pitchFamily="18" charset="0"/>
              <a:cs typeface="Times New Roman" panose="02020603050405020304" pitchFamily="18" charset="0"/>
            </a:rPr>
            <a:t>Взаимодействие власти и гражданина, общественный контроль </a:t>
          </a:r>
        </a:p>
      </dsp:txBody>
      <dsp:txXfrm>
        <a:off x="4076961" y="3065685"/>
        <a:ext cx="2034372" cy="1864841"/>
      </dsp:txXfrm>
    </dsp:sp>
    <dsp:sp modelId="{3AE309A4-9D51-42BA-A4C3-98689B8DDE97}">
      <dsp:nvSpPr>
        <dsp:cNvPr id="0" name=""/>
        <dsp:cNvSpPr/>
      </dsp:nvSpPr>
      <dsp:spPr>
        <a:xfrm>
          <a:off x="593099" y="2189775"/>
          <a:ext cx="3390620" cy="3390620"/>
        </a:xfrm>
        <a:prstGeom prst="ellipse">
          <a:avLst/>
        </a:prstGeom>
        <a:solidFill>
          <a:srgbClr val="9999FF"/>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ru-RU" sz="2400" b="1" kern="1200" dirty="0">
              <a:solidFill>
                <a:srgbClr val="66FF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Раскрытие информации о бюджете района</a:t>
          </a:r>
        </a:p>
      </dsp:txBody>
      <dsp:txXfrm>
        <a:off x="912382" y="3065685"/>
        <a:ext cx="2034372" cy="18648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4DD63-09B2-4AC0-95E1-E9A5FEF7F8E7}">
      <dsp:nvSpPr>
        <dsp:cNvPr id="0" name=""/>
        <dsp:cNvSpPr/>
      </dsp:nvSpPr>
      <dsp:spPr>
        <a:xfrm>
          <a:off x="-6816013" y="-1042208"/>
          <a:ext cx="8112372" cy="8112372"/>
        </a:xfrm>
        <a:prstGeom prst="blockArc">
          <a:avLst>
            <a:gd name="adj1" fmla="val 18900000"/>
            <a:gd name="adj2" fmla="val 2700000"/>
            <a:gd name="adj3" fmla="val 266"/>
          </a:avLst>
        </a:prstGeom>
        <a:noFill/>
        <a:ln w="38475" cap="flat" cmpd="sng" algn="ctr">
          <a:solidFill>
            <a:srgbClr val="3891A7">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49DE4D74-9A01-4F06-81D2-5F81C1D158E2}">
      <dsp:nvSpPr>
        <dsp:cNvPr id="0" name=""/>
        <dsp:cNvSpPr/>
      </dsp:nvSpPr>
      <dsp:spPr>
        <a:xfrm>
          <a:off x="471645" y="343483"/>
          <a:ext cx="8068363" cy="634623"/>
        </a:xfrm>
        <a:prstGeom prst="rect">
          <a:avLst/>
        </a:prstGeom>
        <a:noFill/>
        <a:ln w="38475" cap="flat" cmpd="sng" algn="ctr">
          <a:solidFill>
            <a:srgbClr val="00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3732" tIns="27940" rIns="27940" bIns="27940" numCol="1" spcCol="1270" anchor="ctr" anchorCtr="0">
          <a:noAutofit/>
        </a:bodyPr>
        <a:lstStyle/>
        <a:p>
          <a:pPr lvl="0" algn="l" defTabSz="488950">
            <a:lnSpc>
              <a:spcPct val="90000"/>
            </a:lnSpc>
            <a:spcBef>
              <a:spcPct val="0"/>
            </a:spcBef>
            <a:spcAft>
              <a:spcPct val="35000"/>
            </a:spcAft>
          </a:pPr>
          <a:r>
            <a:rPr lang="ru-RU" sz="1100" b="1" kern="1200" dirty="0">
              <a:solidFill>
                <a:schemeClr val="accent2">
                  <a:lumMod val="25000"/>
                </a:schemeClr>
              </a:solidFill>
              <a:latin typeface="Constantia"/>
              <a:ea typeface="+mn-ea"/>
              <a:cs typeface="+mn-cs"/>
            </a:rPr>
            <a:t>Концентрация финансовых ресурсов на приоритетных направлениях расходования бюджетных средств, определенных муниципальными программами района, прежде всего обеспечивающих решение поставленных в указе </a:t>
          </a:r>
          <a:r>
            <a:rPr lang="ru-RU" sz="1050" b="1" kern="1200" dirty="0">
              <a:solidFill>
                <a:schemeClr val="accent2">
                  <a:lumMod val="25000"/>
                </a:schemeClr>
              </a:solidFill>
              <a:latin typeface="Constantia"/>
              <a:ea typeface="+mn-ea"/>
              <a:cs typeface="+mn-cs"/>
            </a:rPr>
            <a:t>Президента</a:t>
          </a:r>
          <a:r>
            <a:rPr lang="ru-RU" sz="1100" b="1" kern="1200" dirty="0">
              <a:solidFill>
                <a:schemeClr val="accent2">
                  <a:lumMod val="25000"/>
                </a:schemeClr>
              </a:solidFill>
              <a:latin typeface="Constantia"/>
              <a:ea typeface="+mn-ea"/>
              <a:cs typeface="+mn-cs"/>
            </a:rPr>
            <a:t> Российской Федерации от 07.05.2018 № 204 «О национальных целях и стратегических задачах развития Российской Федерации на период до 2024 года» задач</a:t>
          </a:r>
        </a:p>
      </dsp:txBody>
      <dsp:txXfrm>
        <a:off x="471645" y="343483"/>
        <a:ext cx="8068363" cy="634623"/>
      </dsp:txXfrm>
    </dsp:sp>
    <dsp:sp modelId="{4D18B1E4-EDF7-4378-B1BB-0D25561A57AE}">
      <dsp:nvSpPr>
        <dsp:cNvPr id="0" name=""/>
        <dsp:cNvSpPr/>
      </dsp:nvSpPr>
      <dsp:spPr>
        <a:xfrm>
          <a:off x="85898" y="238104"/>
          <a:ext cx="793279" cy="793279"/>
        </a:xfrm>
        <a:prstGeom prst="ellipse">
          <a:avLst/>
        </a:prstGeom>
        <a:solidFill>
          <a:srgbClr val="00FF00"/>
        </a:solidFill>
        <a:ln w="3847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sp>
    <dsp:sp modelId="{934B1236-9D7F-4A68-8C65-FB440B6FDD50}">
      <dsp:nvSpPr>
        <dsp:cNvPr id="0" name=""/>
        <dsp:cNvSpPr/>
      </dsp:nvSpPr>
      <dsp:spPr>
        <a:xfrm>
          <a:off x="1004558" y="1269246"/>
          <a:ext cx="7546342" cy="634623"/>
        </a:xfrm>
        <a:prstGeom prst="rect">
          <a:avLst/>
        </a:prstGeom>
        <a:noFill/>
        <a:ln w="38475" cap="flat" cmpd="sng" algn="ctr">
          <a:solidFill>
            <a:srgbClr val="CC99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3732" tIns="30480" rIns="30480" bIns="30480" numCol="1" spcCol="1270" anchor="ctr" anchorCtr="0">
          <a:noAutofit/>
        </a:bodyPr>
        <a:lstStyle/>
        <a:p>
          <a:pPr lvl="0" algn="l" defTabSz="533400">
            <a:lnSpc>
              <a:spcPct val="90000"/>
            </a:lnSpc>
            <a:spcBef>
              <a:spcPct val="0"/>
            </a:spcBef>
            <a:spcAft>
              <a:spcPct val="35000"/>
            </a:spcAft>
          </a:pPr>
          <a:r>
            <a:rPr lang="ru-RU" sz="1200" b="1" kern="1200" dirty="0">
              <a:solidFill>
                <a:schemeClr val="accent2">
                  <a:lumMod val="25000"/>
                </a:schemeClr>
              </a:solidFill>
              <a:latin typeface="Constantia"/>
              <a:ea typeface="+mn-ea"/>
              <a:cs typeface="+mn-cs"/>
            </a:rPr>
            <a:t>Совершенствование финансовых механизмов оказания муниципальных услуг (выполнения работ) бюджетными учреждениями</a:t>
          </a:r>
        </a:p>
      </dsp:txBody>
      <dsp:txXfrm>
        <a:off x="1004558" y="1269246"/>
        <a:ext cx="7546342" cy="634623"/>
      </dsp:txXfrm>
    </dsp:sp>
    <dsp:sp modelId="{0D19B8BE-0E84-4223-99C6-97400DF33878}">
      <dsp:nvSpPr>
        <dsp:cNvPr id="0" name=""/>
        <dsp:cNvSpPr/>
      </dsp:nvSpPr>
      <dsp:spPr>
        <a:xfrm>
          <a:off x="607919" y="1189918"/>
          <a:ext cx="793279" cy="793279"/>
        </a:xfrm>
        <a:prstGeom prst="ellipse">
          <a:avLst/>
        </a:prstGeom>
        <a:solidFill>
          <a:srgbClr val="CC99FF"/>
        </a:solidFill>
        <a:ln w="3847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sp>
    <dsp:sp modelId="{BAEEB79C-4530-4B78-B41E-852488F53511}">
      <dsp:nvSpPr>
        <dsp:cNvPr id="0" name=""/>
        <dsp:cNvSpPr/>
      </dsp:nvSpPr>
      <dsp:spPr>
        <a:xfrm>
          <a:off x="1243265" y="2221060"/>
          <a:ext cx="7307635" cy="634623"/>
        </a:xfrm>
        <a:prstGeom prst="rect">
          <a:avLst/>
        </a:prstGeom>
        <a:noFill/>
        <a:ln w="38475" cap="flat" cmpd="sng" algn="ctr">
          <a:solidFill>
            <a:srgbClr val="33CC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3732" tIns="30480" rIns="30480" bIns="30480" numCol="1" spcCol="1270" anchor="ctr" anchorCtr="0">
          <a:noAutofit/>
        </a:bodyPr>
        <a:lstStyle/>
        <a:p>
          <a:pPr lvl="0" algn="l" defTabSz="533400">
            <a:lnSpc>
              <a:spcPct val="90000"/>
            </a:lnSpc>
            <a:spcBef>
              <a:spcPct val="0"/>
            </a:spcBef>
            <a:spcAft>
              <a:spcPct val="35000"/>
            </a:spcAft>
          </a:pPr>
          <a:r>
            <a:rPr lang="ru-RU" sz="1200" b="1" kern="1200" dirty="0">
              <a:solidFill>
                <a:schemeClr val="accent2">
                  <a:lumMod val="25000"/>
                </a:schemeClr>
              </a:solidFill>
              <a:latin typeface="Constantia"/>
              <a:ea typeface="+mn-ea"/>
              <a:cs typeface="+mn-cs"/>
            </a:rPr>
            <a:t>Равный доступ населения к социальным услугам в сфере образования, культуры и спорта, повышение качества предоставляемых услуг</a:t>
          </a:r>
        </a:p>
      </dsp:txBody>
      <dsp:txXfrm>
        <a:off x="1243265" y="2221060"/>
        <a:ext cx="7307635" cy="634623"/>
      </dsp:txXfrm>
    </dsp:sp>
    <dsp:sp modelId="{A2DBFEE1-F283-413F-B710-24575CC395BE}">
      <dsp:nvSpPr>
        <dsp:cNvPr id="0" name=""/>
        <dsp:cNvSpPr/>
      </dsp:nvSpPr>
      <dsp:spPr>
        <a:xfrm>
          <a:off x="846626" y="2141732"/>
          <a:ext cx="793279" cy="793279"/>
        </a:xfrm>
        <a:prstGeom prst="ellipse">
          <a:avLst/>
        </a:prstGeom>
        <a:solidFill>
          <a:srgbClr val="00B0F0"/>
        </a:solidFill>
        <a:ln w="3847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sp>
    <dsp:sp modelId="{396C9B5B-E575-4DD7-8BAC-13A1469A45A4}">
      <dsp:nvSpPr>
        <dsp:cNvPr id="0" name=""/>
        <dsp:cNvSpPr/>
      </dsp:nvSpPr>
      <dsp:spPr>
        <a:xfrm>
          <a:off x="1243265" y="3172272"/>
          <a:ext cx="7307635" cy="634623"/>
        </a:xfrm>
        <a:prstGeom prst="rect">
          <a:avLst/>
        </a:prstGeom>
        <a:noFill/>
        <a:ln w="38475" cap="flat" cmpd="sng" algn="ctr">
          <a:solidFill>
            <a:srgbClr val="D6009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3732" tIns="27940" rIns="27940" bIns="27940" numCol="1" spcCol="1270" anchor="ctr" anchorCtr="0">
          <a:noAutofit/>
        </a:bodyPr>
        <a:lstStyle/>
        <a:p>
          <a:pPr lvl="0" algn="l" defTabSz="488950">
            <a:lnSpc>
              <a:spcPct val="90000"/>
            </a:lnSpc>
            <a:spcBef>
              <a:spcPct val="0"/>
            </a:spcBef>
            <a:spcAft>
              <a:spcPct val="35000"/>
            </a:spcAft>
          </a:pPr>
          <a:r>
            <a:rPr lang="ru-RU" sz="1100" b="1" kern="1200" dirty="0">
              <a:solidFill>
                <a:schemeClr val="accent2">
                  <a:lumMod val="25000"/>
                </a:schemeClr>
              </a:solidFill>
              <a:latin typeface="Constantia"/>
              <a:ea typeface="+mn-ea"/>
              <a:cs typeface="+mn-cs"/>
            </a:rPr>
            <a:t>Достижение целевых показателей, утвержденных муниципальными программами района, планами мероприятий («дорожными картами») по развитию соответствующих отраслей, в том числе по поэтапному повышению заработной платы отдельных категорий работников учреждений бюджетной сферы</a:t>
          </a:r>
          <a:endParaRPr lang="ru-RU" sz="1100" b="1" kern="1200" dirty="0">
            <a:solidFill>
              <a:schemeClr val="accent2">
                <a:lumMod val="25000"/>
              </a:schemeClr>
            </a:solidFill>
            <a:latin typeface="Constantia"/>
            <a:ea typeface="+mn-ea"/>
            <a:cs typeface="Times New Roman" panose="02020603050405020304" pitchFamily="18" charset="0"/>
          </a:endParaRPr>
        </a:p>
      </dsp:txBody>
      <dsp:txXfrm>
        <a:off x="1243265" y="3172272"/>
        <a:ext cx="7307635" cy="634623"/>
      </dsp:txXfrm>
    </dsp:sp>
    <dsp:sp modelId="{968512EE-EDD4-429C-A5CA-FDCBCAAA8BCF}">
      <dsp:nvSpPr>
        <dsp:cNvPr id="0" name=""/>
        <dsp:cNvSpPr/>
      </dsp:nvSpPr>
      <dsp:spPr>
        <a:xfrm>
          <a:off x="846626" y="3092944"/>
          <a:ext cx="793279" cy="793279"/>
        </a:xfrm>
        <a:prstGeom prst="ellipse">
          <a:avLst/>
        </a:prstGeom>
        <a:solidFill>
          <a:srgbClr val="FF00FF"/>
        </a:solidFill>
        <a:ln w="3847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sp>
    <dsp:sp modelId="{C5A01E9A-A2B8-4FCC-A6BA-FD1E8D297AA4}">
      <dsp:nvSpPr>
        <dsp:cNvPr id="0" name=""/>
        <dsp:cNvSpPr/>
      </dsp:nvSpPr>
      <dsp:spPr>
        <a:xfrm>
          <a:off x="1004558" y="4124086"/>
          <a:ext cx="7546342" cy="634623"/>
        </a:xfrm>
        <a:prstGeom prst="rect">
          <a:avLst/>
        </a:prstGeom>
        <a:noFill/>
        <a:ln w="38475"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3732" tIns="30480" rIns="30480" bIns="30480" numCol="1" spcCol="1270" anchor="ctr" anchorCtr="0">
          <a:noAutofit/>
        </a:bodyPr>
        <a:lstStyle/>
        <a:p>
          <a:pPr lvl="0" algn="l" defTabSz="533400">
            <a:lnSpc>
              <a:spcPct val="90000"/>
            </a:lnSpc>
            <a:spcBef>
              <a:spcPct val="0"/>
            </a:spcBef>
            <a:spcAft>
              <a:spcPct val="35000"/>
            </a:spcAft>
          </a:pPr>
          <a:r>
            <a:rPr lang="ru-RU" sz="1200" b="1" kern="1200" dirty="0">
              <a:solidFill>
                <a:schemeClr val="accent2">
                  <a:lumMod val="25000"/>
                </a:schemeClr>
              </a:solidFill>
              <a:latin typeface="Constantia"/>
              <a:ea typeface="+mn-ea"/>
              <a:cs typeface="+mn-cs"/>
            </a:rPr>
            <a:t>Повышение эффективности процедур проведения муниципальных закупок</a:t>
          </a:r>
          <a:endParaRPr lang="ru-RU" sz="1200" b="1" kern="1200" dirty="0">
            <a:solidFill>
              <a:schemeClr val="accent2">
                <a:lumMod val="25000"/>
              </a:schemeClr>
            </a:solidFill>
            <a:latin typeface="Constantia"/>
            <a:ea typeface="+mn-ea"/>
            <a:cs typeface="Times New Roman" panose="02020603050405020304" pitchFamily="18" charset="0"/>
          </a:endParaRPr>
        </a:p>
      </dsp:txBody>
      <dsp:txXfrm>
        <a:off x="1004558" y="4124086"/>
        <a:ext cx="7546342" cy="634623"/>
      </dsp:txXfrm>
    </dsp:sp>
    <dsp:sp modelId="{582E2883-183E-40AF-975F-04CF62763E60}">
      <dsp:nvSpPr>
        <dsp:cNvPr id="0" name=""/>
        <dsp:cNvSpPr/>
      </dsp:nvSpPr>
      <dsp:spPr>
        <a:xfrm>
          <a:off x="607919" y="4044758"/>
          <a:ext cx="793279" cy="793279"/>
        </a:xfrm>
        <a:prstGeom prst="ellipse">
          <a:avLst/>
        </a:prstGeom>
        <a:solidFill>
          <a:srgbClr val="FFFF00"/>
        </a:solidFill>
        <a:ln w="38475" cap="flat" cmpd="sng" algn="ctr">
          <a:noFill/>
          <a:prstDash val="solid"/>
        </a:ln>
        <a:effectLst/>
      </dsp:spPr>
      <dsp:style>
        <a:lnRef idx="2">
          <a:scrgbClr r="0" g="0" b="0"/>
        </a:lnRef>
        <a:fillRef idx="1">
          <a:scrgbClr r="0" g="0" b="0"/>
        </a:fillRef>
        <a:effectRef idx="0">
          <a:scrgbClr r="0" g="0" b="0"/>
        </a:effectRef>
        <a:fontRef idx="minor"/>
      </dsp:style>
    </dsp:sp>
    <dsp:sp modelId="{7B8B938F-1470-403A-85D3-421C3F54FAC9}">
      <dsp:nvSpPr>
        <dsp:cNvPr id="0" name=""/>
        <dsp:cNvSpPr/>
      </dsp:nvSpPr>
      <dsp:spPr>
        <a:xfrm>
          <a:off x="482537" y="5075900"/>
          <a:ext cx="8068363" cy="634623"/>
        </a:xfrm>
        <a:prstGeom prst="rect">
          <a:avLst/>
        </a:prstGeom>
        <a:noFill/>
        <a:ln w="38475"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3732" tIns="30480" rIns="30480" bIns="30480" numCol="1" spcCol="1270" anchor="ctr" anchorCtr="0">
          <a:noAutofit/>
        </a:bodyPr>
        <a:lstStyle/>
        <a:p>
          <a:pPr lvl="0" algn="l" defTabSz="533400">
            <a:lnSpc>
              <a:spcPct val="90000"/>
            </a:lnSpc>
            <a:spcBef>
              <a:spcPct val="0"/>
            </a:spcBef>
            <a:spcAft>
              <a:spcPct val="35000"/>
            </a:spcAft>
          </a:pPr>
          <a:r>
            <a:rPr lang="ru-RU" sz="1200" b="1" kern="1200" dirty="0">
              <a:solidFill>
                <a:srgbClr val="F8F8F8"/>
              </a:solidFill>
              <a:latin typeface="Constantia"/>
              <a:ea typeface="+mn-ea"/>
              <a:cs typeface="Times New Roman" panose="02020603050405020304" pitchFamily="18" charset="0"/>
            </a:rPr>
            <a:t>Совершенствование процедур предварительного и последующего контроля, в том числе уточнение порядка и содержания мер принуждения за нарушения в финансово-бюджетной сфере</a:t>
          </a:r>
        </a:p>
      </dsp:txBody>
      <dsp:txXfrm>
        <a:off x="482537" y="5075900"/>
        <a:ext cx="8068363" cy="634623"/>
      </dsp:txXfrm>
    </dsp:sp>
    <dsp:sp modelId="{90D3C30D-D478-4099-AD28-15FBA5DAC3E9}">
      <dsp:nvSpPr>
        <dsp:cNvPr id="0" name=""/>
        <dsp:cNvSpPr/>
      </dsp:nvSpPr>
      <dsp:spPr>
        <a:xfrm>
          <a:off x="85898" y="4996572"/>
          <a:ext cx="793279" cy="793279"/>
        </a:xfrm>
        <a:prstGeom prst="ellipse">
          <a:avLst/>
        </a:prstGeom>
        <a:solidFill>
          <a:srgbClr val="C00000"/>
        </a:solidFill>
        <a:ln w="3847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4DD63-09B2-4AC0-95E1-E9A5FEF7F8E7}">
      <dsp:nvSpPr>
        <dsp:cNvPr id="0" name=""/>
        <dsp:cNvSpPr/>
      </dsp:nvSpPr>
      <dsp:spPr>
        <a:xfrm>
          <a:off x="-6816319" y="-1042208"/>
          <a:ext cx="8112372" cy="8112372"/>
        </a:xfrm>
        <a:prstGeom prst="blockArc">
          <a:avLst>
            <a:gd name="adj1" fmla="val 18900000"/>
            <a:gd name="adj2" fmla="val 2700000"/>
            <a:gd name="adj3" fmla="val 26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1AD476-6FA3-4A71-AD15-A569AE1472C0}">
      <dsp:nvSpPr>
        <dsp:cNvPr id="0" name=""/>
        <dsp:cNvSpPr/>
      </dsp:nvSpPr>
      <dsp:spPr>
        <a:xfrm>
          <a:off x="678139" y="463429"/>
          <a:ext cx="7872455" cy="927340"/>
        </a:xfrm>
        <a:prstGeom prst="rect">
          <a:avLst/>
        </a:prstGeom>
        <a:noFill/>
        <a:ln w="25400" cap="flat" cmpd="sng" algn="ctr">
          <a:solidFill>
            <a:srgbClr val="33CC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077" tIns="40640" rIns="40640" bIns="40640" numCol="1" spcCol="1270" anchor="ctr" anchorCtr="0">
          <a:noAutofit/>
        </a:bodyPr>
        <a:lstStyle/>
        <a:p>
          <a:pPr lvl="0" algn="l" defTabSz="711200">
            <a:lnSpc>
              <a:spcPct val="90000"/>
            </a:lnSpc>
            <a:spcBef>
              <a:spcPct val="0"/>
            </a:spcBef>
            <a:spcAft>
              <a:spcPct val="35000"/>
            </a:spcAft>
          </a:pPr>
          <a:r>
            <a:rPr lang="ru-RU" sz="1600" b="1" kern="1200" dirty="0">
              <a:solidFill>
                <a:srgbClr val="FFFFFF"/>
              </a:solidFill>
            </a:rPr>
            <a:t>Осуществление постоянного мониторинга по соблюдению нормативов формирования расходов на содержание органов местного самоуправления</a:t>
          </a:r>
        </a:p>
      </dsp:txBody>
      <dsp:txXfrm>
        <a:off x="678139" y="463429"/>
        <a:ext cx="7872455" cy="927340"/>
      </dsp:txXfrm>
    </dsp:sp>
    <dsp:sp modelId="{A2DBFEE1-F283-413F-B710-24575CC395BE}">
      <dsp:nvSpPr>
        <dsp:cNvPr id="0" name=""/>
        <dsp:cNvSpPr/>
      </dsp:nvSpPr>
      <dsp:spPr>
        <a:xfrm>
          <a:off x="98551" y="347511"/>
          <a:ext cx="1159175" cy="1159175"/>
        </a:xfrm>
        <a:prstGeom prst="ellipse">
          <a:avLst/>
        </a:prstGeom>
        <a:solidFill>
          <a:srgbClr val="00B0F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sp>
    <dsp:sp modelId="{91362C57-816A-48A3-AD4E-8510A8ADFF64}">
      <dsp:nvSpPr>
        <dsp:cNvPr id="0" name=""/>
        <dsp:cNvSpPr/>
      </dsp:nvSpPr>
      <dsp:spPr>
        <a:xfrm>
          <a:off x="1209805" y="1854681"/>
          <a:ext cx="7340789" cy="927340"/>
        </a:xfrm>
        <a:prstGeom prst="rect">
          <a:avLst/>
        </a:prstGeom>
        <a:noFill/>
        <a:ln w="25400" cap="flat" cmpd="sng" algn="ctr">
          <a:solidFill>
            <a:srgbClr val="D6009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077" tIns="40640" rIns="40640" bIns="40640" numCol="1" spcCol="1270" anchor="ctr" anchorCtr="0">
          <a:noAutofit/>
        </a:bodyPr>
        <a:lstStyle/>
        <a:p>
          <a:pPr lvl="0" algn="l" defTabSz="711200">
            <a:lnSpc>
              <a:spcPct val="90000"/>
            </a:lnSpc>
            <a:spcBef>
              <a:spcPct val="0"/>
            </a:spcBef>
            <a:spcAft>
              <a:spcPct val="35000"/>
            </a:spcAft>
          </a:pPr>
          <a:r>
            <a:rPr lang="ru-RU" sz="1600" b="1" kern="1200" dirty="0"/>
            <a:t>Четкое определение приоритетов расходования бюджетных средств муниципального района</a:t>
          </a:r>
          <a:endParaRPr lang="ru-RU" sz="1600" b="1" kern="1200" dirty="0">
            <a:solidFill>
              <a:srgbClr val="002060"/>
            </a:solidFill>
            <a:latin typeface="+mn-lt"/>
            <a:cs typeface="Times New Roman" panose="02020603050405020304" pitchFamily="18" charset="0"/>
          </a:endParaRPr>
        </a:p>
      </dsp:txBody>
      <dsp:txXfrm>
        <a:off x="1209805" y="1854681"/>
        <a:ext cx="7340789" cy="927340"/>
      </dsp:txXfrm>
    </dsp:sp>
    <dsp:sp modelId="{968512EE-EDD4-429C-A5CA-FDCBCAAA8BCF}">
      <dsp:nvSpPr>
        <dsp:cNvPr id="0" name=""/>
        <dsp:cNvSpPr/>
      </dsp:nvSpPr>
      <dsp:spPr>
        <a:xfrm>
          <a:off x="630217" y="1738763"/>
          <a:ext cx="1159175" cy="1159175"/>
        </a:xfrm>
        <a:prstGeom prst="ellipse">
          <a:avLst/>
        </a:prstGeom>
        <a:solidFill>
          <a:srgbClr val="FF00FF"/>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sp>
    <dsp:sp modelId="{605A0FEA-5CE0-4CA7-941F-F634923C2B1D}">
      <dsp:nvSpPr>
        <dsp:cNvPr id="0" name=""/>
        <dsp:cNvSpPr/>
      </dsp:nvSpPr>
      <dsp:spPr>
        <a:xfrm>
          <a:off x="1209805" y="3245933"/>
          <a:ext cx="7340789" cy="927340"/>
        </a:xfrm>
        <a:prstGeom prst="rect">
          <a:avLst/>
        </a:prstGeom>
        <a:noFill/>
        <a:ln w="254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077" tIns="40640" rIns="40640" bIns="40640" numCol="1" spcCol="1270" anchor="ctr" anchorCtr="0">
          <a:noAutofit/>
        </a:bodyPr>
        <a:lstStyle/>
        <a:p>
          <a:pPr lvl="0" algn="l" defTabSz="711200">
            <a:lnSpc>
              <a:spcPct val="90000"/>
            </a:lnSpc>
            <a:spcBef>
              <a:spcPct val="0"/>
            </a:spcBef>
            <a:spcAft>
              <a:spcPct val="35000"/>
            </a:spcAft>
          </a:pPr>
          <a:r>
            <a:rPr lang="ru-RU" sz="1600" b="1" kern="1200" dirty="0"/>
            <a:t>Повышение эффективности процедур проведения муниципальных закупок</a:t>
          </a:r>
          <a:endParaRPr lang="ru-RU" sz="1600" b="1" kern="1200" dirty="0">
            <a:solidFill>
              <a:srgbClr val="002060"/>
            </a:solidFill>
            <a:latin typeface="+mn-lt"/>
            <a:cs typeface="Times New Roman" panose="02020603050405020304" pitchFamily="18" charset="0"/>
          </a:endParaRPr>
        </a:p>
      </dsp:txBody>
      <dsp:txXfrm>
        <a:off x="1209805" y="3245933"/>
        <a:ext cx="7340789" cy="927340"/>
      </dsp:txXfrm>
    </dsp:sp>
    <dsp:sp modelId="{582E2883-183E-40AF-975F-04CF62763E60}">
      <dsp:nvSpPr>
        <dsp:cNvPr id="0" name=""/>
        <dsp:cNvSpPr/>
      </dsp:nvSpPr>
      <dsp:spPr>
        <a:xfrm>
          <a:off x="630217" y="3130016"/>
          <a:ext cx="1159175" cy="1159175"/>
        </a:xfrm>
        <a:prstGeom prst="ellipse">
          <a:avLst/>
        </a:prstGeom>
        <a:solidFill>
          <a:srgbClr val="FFFF00"/>
        </a:solidFill>
        <a:ln w="25400" cap="flat" cmpd="sng" algn="ctr">
          <a:noFill/>
          <a:prstDash val="solid"/>
        </a:ln>
        <a:effectLst/>
      </dsp:spPr>
      <dsp:style>
        <a:lnRef idx="2">
          <a:scrgbClr r="0" g="0" b="0"/>
        </a:lnRef>
        <a:fillRef idx="1">
          <a:scrgbClr r="0" g="0" b="0"/>
        </a:fillRef>
        <a:effectRef idx="0">
          <a:scrgbClr r="0" g="0" b="0"/>
        </a:effectRef>
        <a:fontRef idx="minor"/>
      </dsp:style>
    </dsp:sp>
    <dsp:sp modelId="{23B178A4-5A32-464A-BD11-EDBF82803D0D}">
      <dsp:nvSpPr>
        <dsp:cNvPr id="0" name=""/>
        <dsp:cNvSpPr/>
      </dsp:nvSpPr>
      <dsp:spPr>
        <a:xfrm>
          <a:off x="678139" y="4637185"/>
          <a:ext cx="7872455" cy="927340"/>
        </a:xfrm>
        <a:prstGeom prst="rect">
          <a:avLst/>
        </a:prstGeom>
        <a:no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077" tIns="40640" rIns="40640" bIns="40640" numCol="1" spcCol="1270" anchor="ctr" anchorCtr="0">
          <a:noAutofit/>
        </a:bodyPr>
        <a:lstStyle/>
        <a:p>
          <a:pPr lvl="0" algn="l" defTabSz="711200">
            <a:lnSpc>
              <a:spcPct val="90000"/>
            </a:lnSpc>
            <a:spcBef>
              <a:spcPct val="0"/>
            </a:spcBef>
            <a:spcAft>
              <a:spcPct val="35000"/>
            </a:spcAft>
          </a:pPr>
          <a:r>
            <a:rPr lang="ru-RU" sz="1600" b="1" kern="1200" dirty="0">
              <a:solidFill>
                <a:srgbClr val="F8F8F8"/>
              </a:solidFill>
              <a:latin typeface="+mn-lt"/>
              <a:cs typeface="Times New Roman" panose="02020603050405020304" pitchFamily="18" charset="0"/>
            </a:rPr>
            <a:t>Совершенствование процедур предварительного и  последующего контроля</a:t>
          </a:r>
        </a:p>
      </dsp:txBody>
      <dsp:txXfrm>
        <a:off x="678139" y="4637185"/>
        <a:ext cx="7872455" cy="927340"/>
      </dsp:txXfrm>
    </dsp:sp>
    <dsp:sp modelId="{90D3C30D-D478-4099-AD28-15FBA5DAC3E9}">
      <dsp:nvSpPr>
        <dsp:cNvPr id="0" name=""/>
        <dsp:cNvSpPr/>
      </dsp:nvSpPr>
      <dsp:spPr>
        <a:xfrm>
          <a:off x="98551" y="4521268"/>
          <a:ext cx="1159175" cy="1159175"/>
        </a:xfrm>
        <a:prstGeom prst="ellipse">
          <a:avLst/>
        </a:prstGeom>
        <a:solidFill>
          <a:srgbClr val="C0000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166289-A14C-4166-8A7D-4CD33CD16583}">
      <dsp:nvSpPr>
        <dsp:cNvPr id="0" name=""/>
        <dsp:cNvSpPr/>
      </dsp:nvSpPr>
      <dsp:spPr>
        <a:xfrm>
          <a:off x="956" y="585771"/>
          <a:ext cx="1865566" cy="1865566"/>
        </a:xfrm>
        <a:prstGeom prst="ellipse">
          <a:avLst/>
        </a:prstGeom>
        <a:solidFill>
          <a:srgbClr val="FFFF00">
            <a:alpha val="50000"/>
          </a:srgb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02668" tIns="22860" rIns="102668" bIns="22860" numCol="1" spcCol="1270" anchor="ctr" anchorCtr="0">
          <a:noAutofit/>
        </a:bodyPr>
        <a:lstStyle/>
        <a:p>
          <a:pPr lvl="0" algn="ctr" defTabSz="800100">
            <a:lnSpc>
              <a:spcPct val="90000"/>
            </a:lnSpc>
            <a:spcBef>
              <a:spcPct val="0"/>
            </a:spcBef>
            <a:spcAft>
              <a:spcPct val="35000"/>
            </a:spcAft>
          </a:pPr>
          <a:r>
            <a:rPr lang="ru-RU" sz="1800" b="1" i="1" u="sng" kern="1200" dirty="0" smtClean="0">
              <a:solidFill>
                <a:schemeClr val="tx1"/>
              </a:solidFill>
              <a:latin typeface="Times New Roman" pitchFamily="18" charset="0"/>
              <a:cs typeface="Times New Roman" pitchFamily="18" charset="0"/>
            </a:rPr>
            <a:t>01</a:t>
          </a:r>
          <a:r>
            <a:rPr lang="ru-RU" sz="1100" b="1" i="1" u="sng" kern="1200" dirty="0" smtClean="0">
              <a:solidFill>
                <a:schemeClr val="tx2"/>
              </a:solidFill>
              <a:latin typeface="Times New Roman" pitchFamily="18" charset="0"/>
              <a:cs typeface="Times New Roman" pitchFamily="18" charset="0"/>
            </a:rPr>
            <a:t> Общегосударственные</a:t>
          </a:r>
        </a:p>
        <a:p>
          <a:pPr lvl="0" algn="ctr" defTabSz="800100">
            <a:lnSpc>
              <a:spcPct val="90000"/>
            </a:lnSpc>
            <a:spcBef>
              <a:spcPct val="0"/>
            </a:spcBef>
            <a:spcAft>
              <a:spcPct val="35000"/>
            </a:spcAft>
          </a:pPr>
          <a:r>
            <a:rPr lang="ru-RU" sz="1100" b="1" i="1" u="sng" kern="1200" dirty="0" smtClean="0">
              <a:solidFill>
                <a:schemeClr val="tx2"/>
              </a:solidFill>
              <a:latin typeface="Times New Roman" pitchFamily="18" charset="0"/>
              <a:cs typeface="Times New Roman" pitchFamily="18" charset="0"/>
            </a:rPr>
            <a:t>вопросы</a:t>
          </a:r>
          <a:endParaRPr lang="ru-RU" sz="1100" kern="1200" dirty="0"/>
        </a:p>
      </dsp:txBody>
      <dsp:txXfrm>
        <a:off x="274162" y="858977"/>
        <a:ext cx="1319154" cy="1319154"/>
      </dsp:txXfrm>
    </dsp:sp>
    <dsp:sp modelId="{020F5115-EAF5-49B4-A874-5FFBD9C24926}">
      <dsp:nvSpPr>
        <dsp:cNvPr id="0" name=""/>
        <dsp:cNvSpPr/>
      </dsp:nvSpPr>
      <dsp:spPr>
        <a:xfrm>
          <a:off x="1493409" y="585771"/>
          <a:ext cx="1865566" cy="1865566"/>
        </a:xfrm>
        <a:prstGeom prst="ellipse">
          <a:avLst/>
        </a:prstGeom>
        <a:solidFill>
          <a:srgbClr val="FF99FF">
            <a:alpha val="50000"/>
          </a:srgb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02668" tIns="22860" rIns="102668" bIns="22860" numCol="1" spcCol="1270" anchor="ctr" anchorCtr="0">
          <a:noAutofit/>
        </a:bodyPr>
        <a:lstStyle/>
        <a:p>
          <a:pPr lvl="0" algn="ctr" defTabSz="800100">
            <a:lnSpc>
              <a:spcPct val="90000"/>
            </a:lnSpc>
            <a:spcBef>
              <a:spcPct val="0"/>
            </a:spcBef>
            <a:spcAft>
              <a:spcPct val="35000"/>
            </a:spcAft>
          </a:pPr>
          <a:r>
            <a:rPr lang="ru-RU" sz="1800" b="1" i="1" u="sng" kern="1200" dirty="0" smtClean="0">
              <a:solidFill>
                <a:schemeClr val="tx1"/>
              </a:solidFill>
              <a:latin typeface="Times New Roman" pitchFamily="18" charset="0"/>
              <a:cs typeface="Times New Roman" pitchFamily="18" charset="0"/>
            </a:rPr>
            <a:t>03</a:t>
          </a:r>
          <a:r>
            <a:rPr lang="ru-RU" sz="1800" b="1" i="1" u="sng" kern="1200" dirty="0" smtClean="0">
              <a:solidFill>
                <a:srgbClr val="FF9900"/>
              </a:solidFill>
              <a:latin typeface="Times New Roman" pitchFamily="18" charset="0"/>
              <a:cs typeface="Times New Roman" pitchFamily="18" charset="0"/>
            </a:rPr>
            <a:t> </a:t>
          </a:r>
          <a:endParaRPr lang="ru-RU" sz="2000" b="1" i="1" u="sng" kern="1200" dirty="0" smtClean="0">
            <a:solidFill>
              <a:srgbClr val="FF9900"/>
            </a:solidFill>
            <a:latin typeface="Times New Roman" pitchFamily="18" charset="0"/>
            <a:cs typeface="Times New Roman" pitchFamily="18" charset="0"/>
          </a:endParaRPr>
        </a:p>
        <a:p>
          <a:pPr lvl="0" algn="ctr" defTabSz="800100">
            <a:lnSpc>
              <a:spcPct val="90000"/>
            </a:lnSpc>
            <a:spcBef>
              <a:spcPct val="0"/>
            </a:spcBef>
            <a:spcAft>
              <a:spcPct val="35000"/>
            </a:spcAft>
          </a:pPr>
          <a:r>
            <a:rPr lang="ru-RU" sz="1100" b="1" i="1" u="sng" kern="1200" dirty="0" smtClean="0">
              <a:solidFill>
                <a:schemeClr val="tx2"/>
              </a:solidFill>
              <a:latin typeface="Times New Roman" pitchFamily="18" charset="0"/>
              <a:cs typeface="Times New Roman" pitchFamily="18" charset="0"/>
            </a:rPr>
            <a:t>Национальная </a:t>
          </a:r>
        </a:p>
        <a:p>
          <a:pPr lvl="0" algn="ctr" defTabSz="800100">
            <a:lnSpc>
              <a:spcPct val="90000"/>
            </a:lnSpc>
            <a:spcBef>
              <a:spcPct val="0"/>
            </a:spcBef>
            <a:spcAft>
              <a:spcPct val="35000"/>
            </a:spcAft>
          </a:pPr>
          <a:r>
            <a:rPr lang="ru-RU" sz="1100" b="1" i="1" u="sng" kern="1200" dirty="0" smtClean="0">
              <a:solidFill>
                <a:schemeClr val="tx2"/>
              </a:solidFill>
              <a:latin typeface="Times New Roman" pitchFamily="18" charset="0"/>
              <a:cs typeface="Times New Roman" pitchFamily="18" charset="0"/>
            </a:rPr>
            <a:t>безопасность и правоохранительная деятельность</a:t>
          </a:r>
          <a:endParaRPr lang="ru-RU" sz="1100" kern="1200" dirty="0"/>
        </a:p>
      </dsp:txBody>
      <dsp:txXfrm>
        <a:off x="1766615" y="858977"/>
        <a:ext cx="1319154" cy="1319154"/>
      </dsp:txXfrm>
    </dsp:sp>
    <dsp:sp modelId="{23179E3A-AC2E-41F6-8E0F-3F4FEBCB2C21}">
      <dsp:nvSpPr>
        <dsp:cNvPr id="0" name=""/>
        <dsp:cNvSpPr/>
      </dsp:nvSpPr>
      <dsp:spPr>
        <a:xfrm>
          <a:off x="2985863" y="585771"/>
          <a:ext cx="1865566" cy="1865566"/>
        </a:xfrm>
        <a:prstGeom prst="ellipse">
          <a:avLst/>
        </a:prstGeom>
        <a:solidFill>
          <a:srgbClr val="00FF00">
            <a:alpha val="50000"/>
          </a:srgb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02668" tIns="22860" rIns="102668" bIns="22860" numCol="1" spcCol="1270" anchor="ctr" anchorCtr="0">
          <a:noAutofit/>
        </a:bodyPr>
        <a:lstStyle/>
        <a:p>
          <a:pPr lvl="0" algn="ctr" defTabSz="800100">
            <a:lnSpc>
              <a:spcPct val="90000"/>
            </a:lnSpc>
            <a:spcBef>
              <a:spcPct val="0"/>
            </a:spcBef>
            <a:spcAft>
              <a:spcPct val="35000"/>
            </a:spcAft>
          </a:pPr>
          <a:r>
            <a:rPr lang="ru-RU" sz="1800" b="1" i="1" u="sng" kern="1200" dirty="0" smtClean="0">
              <a:solidFill>
                <a:schemeClr val="tx2"/>
              </a:solidFill>
              <a:latin typeface="Times New Roman" pitchFamily="18" charset="0"/>
              <a:cs typeface="Times New Roman" pitchFamily="18" charset="0"/>
            </a:rPr>
            <a:t>04</a:t>
          </a:r>
        </a:p>
        <a:p>
          <a:pPr lvl="0" algn="ctr" defTabSz="800100">
            <a:lnSpc>
              <a:spcPct val="90000"/>
            </a:lnSpc>
            <a:spcBef>
              <a:spcPct val="0"/>
            </a:spcBef>
            <a:spcAft>
              <a:spcPct val="35000"/>
            </a:spcAft>
          </a:pPr>
          <a:r>
            <a:rPr lang="ru-RU" sz="1100" b="1" i="1" u="sng" kern="1200" dirty="0" smtClean="0">
              <a:solidFill>
                <a:schemeClr val="tx2"/>
              </a:solidFill>
              <a:latin typeface="Times New Roman" pitchFamily="18" charset="0"/>
              <a:cs typeface="Times New Roman" pitchFamily="18" charset="0"/>
            </a:rPr>
            <a:t>Национальная </a:t>
          </a:r>
        </a:p>
        <a:p>
          <a:pPr lvl="0" algn="ctr" defTabSz="800100">
            <a:lnSpc>
              <a:spcPct val="90000"/>
            </a:lnSpc>
            <a:spcBef>
              <a:spcPct val="0"/>
            </a:spcBef>
            <a:spcAft>
              <a:spcPct val="35000"/>
            </a:spcAft>
          </a:pPr>
          <a:r>
            <a:rPr lang="ru-RU" sz="1100" b="1" i="1" u="sng" kern="1200" dirty="0" smtClean="0">
              <a:solidFill>
                <a:schemeClr val="tx2"/>
              </a:solidFill>
              <a:latin typeface="Times New Roman" pitchFamily="18" charset="0"/>
              <a:cs typeface="Times New Roman" pitchFamily="18" charset="0"/>
            </a:rPr>
            <a:t>экономика</a:t>
          </a:r>
          <a:endParaRPr lang="ru-RU" sz="1100" kern="1200" dirty="0"/>
        </a:p>
      </dsp:txBody>
      <dsp:txXfrm>
        <a:off x="3259069" y="858977"/>
        <a:ext cx="1319154" cy="1319154"/>
      </dsp:txXfrm>
    </dsp:sp>
    <dsp:sp modelId="{E8A73D48-E49D-46C4-B6AC-83FDB00201AF}">
      <dsp:nvSpPr>
        <dsp:cNvPr id="0" name=""/>
        <dsp:cNvSpPr/>
      </dsp:nvSpPr>
      <dsp:spPr>
        <a:xfrm>
          <a:off x="4478316" y="585771"/>
          <a:ext cx="1865566" cy="1865566"/>
        </a:xfrm>
        <a:prstGeom prst="ellipse">
          <a:avLst/>
        </a:prstGeom>
        <a:solidFill>
          <a:srgbClr val="00B0F0">
            <a:alpha val="50000"/>
          </a:srgb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02668" tIns="22860" rIns="102668" bIns="22860" numCol="1" spcCol="1270" anchor="ctr" anchorCtr="0">
          <a:noAutofit/>
        </a:bodyPr>
        <a:lstStyle/>
        <a:p>
          <a:pPr lvl="0" algn="ctr" defTabSz="800100">
            <a:lnSpc>
              <a:spcPct val="90000"/>
            </a:lnSpc>
            <a:spcBef>
              <a:spcPct val="0"/>
            </a:spcBef>
            <a:spcAft>
              <a:spcPct val="35000"/>
            </a:spcAft>
          </a:pPr>
          <a:r>
            <a:rPr lang="ru-RU" sz="1800" b="1" i="1" u="sng" kern="1200" dirty="0" smtClean="0">
              <a:solidFill>
                <a:schemeClr val="tx2"/>
              </a:solidFill>
              <a:latin typeface="Times New Roman" pitchFamily="18" charset="0"/>
              <a:cs typeface="Times New Roman" pitchFamily="18" charset="0"/>
            </a:rPr>
            <a:t>05</a:t>
          </a:r>
        </a:p>
        <a:p>
          <a:pPr lvl="0" algn="ctr" defTabSz="800100">
            <a:lnSpc>
              <a:spcPct val="90000"/>
            </a:lnSpc>
            <a:spcBef>
              <a:spcPct val="0"/>
            </a:spcBef>
            <a:spcAft>
              <a:spcPct val="35000"/>
            </a:spcAft>
          </a:pPr>
          <a:r>
            <a:rPr lang="ru-RU" sz="1100" b="1" i="1" u="sng" kern="1200" dirty="0" smtClean="0">
              <a:solidFill>
                <a:schemeClr val="tx2"/>
              </a:solidFill>
              <a:latin typeface="Times New Roman" pitchFamily="18" charset="0"/>
              <a:cs typeface="Times New Roman" pitchFamily="18" charset="0"/>
            </a:rPr>
            <a:t>Жилищно-</a:t>
          </a:r>
        </a:p>
        <a:p>
          <a:pPr lvl="0" algn="ctr" defTabSz="800100">
            <a:lnSpc>
              <a:spcPct val="90000"/>
            </a:lnSpc>
            <a:spcBef>
              <a:spcPct val="0"/>
            </a:spcBef>
            <a:spcAft>
              <a:spcPct val="35000"/>
            </a:spcAft>
          </a:pPr>
          <a:r>
            <a:rPr lang="ru-RU" sz="1100" b="1" i="1" u="sng" kern="1200" dirty="0" smtClean="0">
              <a:solidFill>
                <a:schemeClr val="tx2"/>
              </a:solidFill>
              <a:latin typeface="Times New Roman" pitchFamily="18" charset="0"/>
              <a:cs typeface="Times New Roman" pitchFamily="18" charset="0"/>
            </a:rPr>
            <a:t>коммунальное </a:t>
          </a:r>
        </a:p>
        <a:p>
          <a:pPr lvl="0" algn="ctr" defTabSz="800100">
            <a:lnSpc>
              <a:spcPct val="90000"/>
            </a:lnSpc>
            <a:spcBef>
              <a:spcPct val="0"/>
            </a:spcBef>
            <a:spcAft>
              <a:spcPct val="35000"/>
            </a:spcAft>
          </a:pPr>
          <a:r>
            <a:rPr lang="ru-RU" sz="1100" b="1" i="1" u="sng" kern="1200" dirty="0" smtClean="0">
              <a:solidFill>
                <a:schemeClr val="tx2"/>
              </a:solidFill>
              <a:latin typeface="Times New Roman" pitchFamily="18" charset="0"/>
              <a:cs typeface="Times New Roman" pitchFamily="18" charset="0"/>
            </a:rPr>
            <a:t>хозяйство</a:t>
          </a:r>
          <a:endParaRPr lang="ru-RU" sz="1100" kern="1200" dirty="0"/>
        </a:p>
      </dsp:txBody>
      <dsp:txXfrm>
        <a:off x="4751522" y="858977"/>
        <a:ext cx="1319154" cy="1319154"/>
      </dsp:txXfrm>
    </dsp:sp>
    <dsp:sp modelId="{CB0822D1-F06C-4742-949C-64590858F5C1}">
      <dsp:nvSpPr>
        <dsp:cNvPr id="0" name=""/>
        <dsp:cNvSpPr/>
      </dsp:nvSpPr>
      <dsp:spPr>
        <a:xfrm>
          <a:off x="5970769" y="585771"/>
          <a:ext cx="1865566" cy="1865566"/>
        </a:xfrm>
        <a:prstGeom prst="ellipse">
          <a:avLst/>
        </a:prstGeom>
        <a:solidFill>
          <a:srgbClr val="FF0000">
            <a:alpha val="50000"/>
          </a:srgb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02668" tIns="22860" rIns="102668" bIns="22860" numCol="1" spcCol="1270" anchor="ctr" anchorCtr="0">
          <a:noAutofit/>
        </a:bodyPr>
        <a:lstStyle/>
        <a:p>
          <a:pPr lvl="0" algn="ctr" defTabSz="800100">
            <a:lnSpc>
              <a:spcPct val="90000"/>
            </a:lnSpc>
            <a:spcBef>
              <a:spcPct val="0"/>
            </a:spcBef>
            <a:spcAft>
              <a:spcPct val="35000"/>
            </a:spcAft>
          </a:pPr>
          <a:r>
            <a:rPr lang="ru-RU" sz="1800" b="1" i="1" u="sng" kern="1200" dirty="0" smtClean="0">
              <a:latin typeface="Times New Roman" panose="02020603050405020304" pitchFamily="18" charset="0"/>
              <a:cs typeface="Times New Roman" panose="02020603050405020304" pitchFamily="18" charset="0"/>
            </a:rPr>
            <a:t>06</a:t>
          </a:r>
        </a:p>
        <a:p>
          <a:pPr lvl="0" algn="ctr" defTabSz="800100">
            <a:lnSpc>
              <a:spcPct val="90000"/>
            </a:lnSpc>
            <a:spcBef>
              <a:spcPct val="0"/>
            </a:spcBef>
            <a:spcAft>
              <a:spcPct val="35000"/>
            </a:spcAft>
          </a:pPr>
          <a:r>
            <a:rPr lang="ru-RU" sz="1100" b="1" i="1" u="sng" kern="1200" dirty="0" smtClean="0">
              <a:latin typeface="Times New Roman" panose="02020603050405020304" pitchFamily="18" charset="0"/>
              <a:cs typeface="Times New Roman" panose="02020603050405020304" pitchFamily="18" charset="0"/>
            </a:rPr>
            <a:t>Охрана окружающей среды</a:t>
          </a:r>
          <a:endParaRPr lang="ru-RU" sz="1100" b="1" i="1" u="sng" kern="1200" dirty="0">
            <a:latin typeface="Times New Roman" panose="02020603050405020304" pitchFamily="18" charset="0"/>
            <a:cs typeface="Times New Roman" panose="02020603050405020304" pitchFamily="18" charset="0"/>
          </a:endParaRPr>
        </a:p>
      </dsp:txBody>
      <dsp:txXfrm>
        <a:off x="6243975" y="858977"/>
        <a:ext cx="1319154" cy="13191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166289-A14C-4166-8A7D-4CD33CD16583}">
      <dsp:nvSpPr>
        <dsp:cNvPr id="0" name=""/>
        <dsp:cNvSpPr/>
      </dsp:nvSpPr>
      <dsp:spPr>
        <a:xfrm>
          <a:off x="956" y="585771"/>
          <a:ext cx="1865566" cy="1865566"/>
        </a:xfrm>
        <a:prstGeom prst="ellipse">
          <a:avLst/>
        </a:prstGeom>
        <a:solidFill>
          <a:schemeClr val="accent2">
            <a:lumMod val="75000"/>
            <a:alpha val="50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02668" tIns="22860" rIns="102668" bIns="22860" numCol="1" spcCol="1270" anchor="ctr" anchorCtr="0">
          <a:noAutofit/>
        </a:bodyPr>
        <a:lstStyle/>
        <a:p>
          <a:pPr lvl="0" algn="ctr" defTabSz="800100">
            <a:lnSpc>
              <a:spcPct val="90000"/>
            </a:lnSpc>
            <a:spcBef>
              <a:spcPct val="0"/>
            </a:spcBef>
            <a:spcAft>
              <a:spcPct val="35000"/>
            </a:spcAft>
          </a:pPr>
          <a:r>
            <a:rPr lang="ru-RU" sz="1800" b="1" i="1" u="sng" kern="1200" dirty="0" smtClean="0">
              <a:latin typeface="Times New Roman" panose="02020603050405020304" pitchFamily="18" charset="0"/>
              <a:cs typeface="Times New Roman" panose="02020603050405020304" pitchFamily="18" charset="0"/>
            </a:rPr>
            <a:t>07</a:t>
          </a:r>
        </a:p>
        <a:p>
          <a:pPr lvl="0" algn="ctr" defTabSz="800100">
            <a:lnSpc>
              <a:spcPct val="90000"/>
            </a:lnSpc>
            <a:spcBef>
              <a:spcPct val="0"/>
            </a:spcBef>
            <a:spcAft>
              <a:spcPct val="35000"/>
            </a:spcAft>
          </a:pPr>
          <a:r>
            <a:rPr lang="ru-RU" sz="1100" b="1" i="1" u="sng" kern="1200" dirty="0" smtClean="0">
              <a:latin typeface="Times New Roman" panose="02020603050405020304" pitchFamily="18" charset="0"/>
              <a:cs typeface="Times New Roman" panose="02020603050405020304" pitchFamily="18" charset="0"/>
            </a:rPr>
            <a:t>Образование</a:t>
          </a:r>
          <a:endParaRPr lang="ru-RU" sz="1100" b="1" i="1" u="sng" kern="1200" dirty="0">
            <a:latin typeface="Times New Roman" panose="02020603050405020304" pitchFamily="18" charset="0"/>
            <a:cs typeface="Times New Roman" panose="02020603050405020304" pitchFamily="18" charset="0"/>
          </a:endParaRPr>
        </a:p>
      </dsp:txBody>
      <dsp:txXfrm>
        <a:off x="274162" y="858977"/>
        <a:ext cx="1319154" cy="1319154"/>
      </dsp:txXfrm>
    </dsp:sp>
    <dsp:sp modelId="{020F5115-EAF5-49B4-A874-5FFBD9C24926}">
      <dsp:nvSpPr>
        <dsp:cNvPr id="0" name=""/>
        <dsp:cNvSpPr/>
      </dsp:nvSpPr>
      <dsp:spPr>
        <a:xfrm>
          <a:off x="1493409" y="585771"/>
          <a:ext cx="1865566" cy="1865566"/>
        </a:xfrm>
        <a:prstGeom prst="ellipse">
          <a:avLst/>
        </a:prstGeom>
        <a:solidFill>
          <a:srgbClr val="FF9933">
            <a:alpha val="50000"/>
          </a:srgb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02668" tIns="22860" rIns="102668" bIns="22860" numCol="1" spcCol="1270" anchor="ctr" anchorCtr="0">
          <a:noAutofit/>
        </a:bodyPr>
        <a:lstStyle/>
        <a:p>
          <a:pPr lvl="0" algn="ctr" defTabSz="800100">
            <a:lnSpc>
              <a:spcPct val="90000"/>
            </a:lnSpc>
            <a:spcBef>
              <a:spcPct val="0"/>
            </a:spcBef>
            <a:spcAft>
              <a:spcPct val="35000"/>
            </a:spcAft>
          </a:pPr>
          <a:r>
            <a:rPr lang="ru-RU" sz="1800" b="1" i="1" u="sng" kern="1200" dirty="0" smtClean="0">
              <a:solidFill>
                <a:schemeClr val="tx2"/>
              </a:solidFill>
              <a:latin typeface="Times New Roman" pitchFamily="18" charset="0"/>
              <a:cs typeface="Times New Roman" pitchFamily="18" charset="0"/>
            </a:rPr>
            <a:t>08</a:t>
          </a:r>
        </a:p>
        <a:p>
          <a:pPr lvl="0" algn="ctr" defTabSz="800100">
            <a:lnSpc>
              <a:spcPct val="90000"/>
            </a:lnSpc>
            <a:spcBef>
              <a:spcPct val="0"/>
            </a:spcBef>
            <a:spcAft>
              <a:spcPct val="35000"/>
            </a:spcAft>
          </a:pPr>
          <a:r>
            <a:rPr lang="ru-RU" sz="1100" b="1" i="1" u="sng" kern="1200" dirty="0" smtClean="0">
              <a:solidFill>
                <a:schemeClr val="tx2"/>
              </a:solidFill>
              <a:latin typeface="Times New Roman" pitchFamily="18" charset="0"/>
              <a:cs typeface="Times New Roman" pitchFamily="18" charset="0"/>
            </a:rPr>
            <a:t>Культура, </a:t>
          </a:r>
        </a:p>
        <a:p>
          <a:pPr lvl="0" algn="ctr" defTabSz="800100">
            <a:lnSpc>
              <a:spcPct val="90000"/>
            </a:lnSpc>
            <a:spcBef>
              <a:spcPct val="0"/>
            </a:spcBef>
            <a:spcAft>
              <a:spcPct val="35000"/>
            </a:spcAft>
          </a:pPr>
          <a:r>
            <a:rPr lang="ru-RU" sz="1100" b="1" i="1" u="sng" kern="1200" dirty="0" smtClean="0">
              <a:solidFill>
                <a:schemeClr val="tx2"/>
              </a:solidFill>
              <a:latin typeface="Times New Roman" pitchFamily="18" charset="0"/>
              <a:cs typeface="Times New Roman" pitchFamily="18" charset="0"/>
            </a:rPr>
            <a:t>кинематография</a:t>
          </a:r>
          <a:endParaRPr lang="ru-RU" sz="1100" kern="1200" dirty="0"/>
        </a:p>
      </dsp:txBody>
      <dsp:txXfrm>
        <a:off x="1766615" y="858977"/>
        <a:ext cx="1319154" cy="1319154"/>
      </dsp:txXfrm>
    </dsp:sp>
    <dsp:sp modelId="{23179E3A-AC2E-41F6-8E0F-3F4FEBCB2C21}">
      <dsp:nvSpPr>
        <dsp:cNvPr id="0" name=""/>
        <dsp:cNvSpPr/>
      </dsp:nvSpPr>
      <dsp:spPr>
        <a:xfrm>
          <a:off x="2985863" y="585771"/>
          <a:ext cx="1865566" cy="1865566"/>
        </a:xfrm>
        <a:prstGeom prst="ellipse">
          <a:avLst/>
        </a:prstGeom>
        <a:solidFill>
          <a:srgbClr val="E373CB">
            <a:alpha val="49804"/>
          </a:srgb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02668" tIns="22860" rIns="102668" bIns="22860" numCol="1" spcCol="1270" anchor="ctr" anchorCtr="0">
          <a:noAutofit/>
        </a:bodyPr>
        <a:lstStyle/>
        <a:p>
          <a:pPr lvl="0" algn="ctr" defTabSz="800100">
            <a:lnSpc>
              <a:spcPct val="90000"/>
            </a:lnSpc>
            <a:spcBef>
              <a:spcPct val="0"/>
            </a:spcBef>
            <a:spcAft>
              <a:spcPct val="35000"/>
            </a:spcAft>
          </a:pPr>
          <a:r>
            <a:rPr lang="ru-RU" sz="1800" b="1" i="1" u="sng" kern="1200" dirty="0" smtClean="0">
              <a:solidFill>
                <a:schemeClr val="tx2"/>
              </a:solidFill>
              <a:latin typeface="Times New Roman" pitchFamily="18" charset="0"/>
              <a:cs typeface="Times New Roman" pitchFamily="18" charset="0"/>
            </a:rPr>
            <a:t>10</a:t>
          </a:r>
        </a:p>
        <a:p>
          <a:pPr lvl="0" algn="ctr" defTabSz="800100">
            <a:lnSpc>
              <a:spcPct val="90000"/>
            </a:lnSpc>
            <a:spcBef>
              <a:spcPct val="0"/>
            </a:spcBef>
            <a:spcAft>
              <a:spcPct val="35000"/>
            </a:spcAft>
          </a:pPr>
          <a:r>
            <a:rPr lang="ru-RU" sz="1100" b="1" i="1" u="sng" kern="1200" dirty="0" smtClean="0">
              <a:solidFill>
                <a:schemeClr val="tx2"/>
              </a:solidFill>
              <a:latin typeface="Times New Roman" pitchFamily="18" charset="0"/>
              <a:cs typeface="Times New Roman" pitchFamily="18" charset="0"/>
            </a:rPr>
            <a:t>Социальная</a:t>
          </a:r>
        </a:p>
        <a:p>
          <a:pPr lvl="0" algn="ctr" defTabSz="800100">
            <a:lnSpc>
              <a:spcPct val="90000"/>
            </a:lnSpc>
            <a:spcBef>
              <a:spcPct val="0"/>
            </a:spcBef>
            <a:spcAft>
              <a:spcPct val="35000"/>
            </a:spcAft>
          </a:pPr>
          <a:r>
            <a:rPr lang="ru-RU" sz="1100" b="1" i="1" u="sng" kern="1200" dirty="0" smtClean="0">
              <a:solidFill>
                <a:schemeClr val="tx2"/>
              </a:solidFill>
              <a:latin typeface="Times New Roman" pitchFamily="18" charset="0"/>
              <a:cs typeface="Times New Roman" pitchFamily="18" charset="0"/>
            </a:rPr>
            <a:t>политика</a:t>
          </a:r>
          <a:endParaRPr lang="ru-RU" sz="1100" kern="1200" dirty="0"/>
        </a:p>
      </dsp:txBody>
      <dsp:txXfrm>
        <a:off x="3259069" y="858977"/>
        <a:ext cx="1319154" cy="1319154"/>
      </dsp:txXfrm>
    </dsp:sp>
    <dsp:sp modelId="{E8A73D48-E49D-46C4-B6AC-83FDB00201AF}">
      <dsp:nvSpPr>
        <dsp:cNvPr id="0" name=""/>
        <dsp:cNvSpPr/>
      </dsp:nvSpPr>
      <dsp:spPr>
        <a:xfrm>
          <a:off x="4478316" y="585771"/>
          <a:ext cx="1865566" cy="1865566"/>
        </a:xfrm>
        <a:prstGeom prst="ellipse">
          <a:avLst/>
        </a:prstGeom>
        <a:solidFill>
          <a:schemeClr val="tx1">
            <a:lumMod val="65000"/>
            <a:alpha val="50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02668" tIns="22860" rIns="102668" bIns="22860" numCol="1" spcCol="1270" anchor="ctr" anchorCtr="0">
          <a:noAutofit/>
        </a:bodyPr>
        <a:lstStyle/>
        <a:p>
          <a:pPr lvl="0" algn="ctr" defTabSz="800100">
            <a:lnSpc>
              <a:spcPct val="90000"/>
            </a:lnSpc>
            <a:spcBef>
              <a:spcPct val="0"/>
            </a:spcBef>
            <a:spcAft>
              <a:spcPct val="35000"/>
            </a:spcAft>
          </a:pPr>
          <a:r>
            <a:rPr lang="ru-RU" sz="1800" b="1" i="1" u="sng" kern="1200" dirty="0" smtClean="0">
              <a:solidFill>
                <a:schemeClr val="tx2"/>
              </a:solidFill>
              <a:latin typeface="Times New Roman" pitchFamily="18" charset="0"/>
              <a:cs typeface="Times New Roman" pitchFamily="18" charset="0"/>
            </a:rPr>
            <a:t>11</a:t>
          </a:r>
        </a:p>
        <a:p>
          <a:pPr lvl="0" algn="ctr" defTabSz="800100">
            <a:lnSpc>
              <a:spcPct val="90000"/>
            </a:lnSpc>
            <a:spcBef>
              <a:spcPct val="0"/>
            </a:spcBef>
            <a:spcAft>
              <a:spcPct val="35000"/>
            </a:spcAft>
          </a:pPr>
          <a:r>
            <a:rPr lang="ru-RU" sz="1100" b="1" i="1" u="sng" kern="1200" dirty="0" smtClean="0">
              <a:solidFill>
                <a:schemeClr val="tx2"/>
              </a:solidFill>
              <a:latin typeface="Times New Roman" pitchFamily="18" charset="0"/>
              <a:cs typeface="Times New Roman" pitchFamily="18" charset="0"/>
            </a:rPr>
            <a:t>Физическая </a:t>
          </a:r>
        </a:p>
        <a:p>
          <a:pPr lvl="0" algn="ctr" defTabSz="800100">
            <a:lnSpc>
              <a:spcPct val="90000"/>
            </a:lnSpc>
            <a:spcBef>
              <a:spcPct val="0"/>
            </a:spcBef>
            <a:spcAft>
              <a:spcPct val="35000"/>
            </a:spcAft>
          </a:pPr>
          <a:r>
            <a:rPr lang="ru-RU" sz="1100" b="1" i="1" u="sng" kern="1200" dirty="0" smtClean="0">
              <a:solidFill>
                <a:schemeClr val="tx2"/>
              </a:solidFill>
              <a:latin typeface="Times New Roman" pitchFamily="18" charset="0"/>
              <a:cs typeface="Times New Roman" pitchFamily="18" charset="0"/>
            </a:rPr>
            <a:t>культура </a:t>
          </a:r>
        </a:p>
        <a:p>
          <a:pPr lvl="0" algn="ctr" defTabSz="800100">
            <a:lnSpc>
              <a:spcPct val="90000"/>
            </a:lnSpc>
            <a:spcBef>
              <a:spcPct val="0"/>
            </a:spcBef>
            <a:spcAft>
              <a:spcPct val="35000"/>
            </a:spcAft>
          </a:pPr>
          <a:r>
            <a:rPr lang="ru-RU" sz="1100" b="1" i="1" u="sng" kern="1200" dirty="0" smtClean="0">
              <a:solidFill>
                <a:schemeClr val="tx2"/>
              </a:solidFill>
              <a:latin typeface="Times New Roman" pitchFamily="18" charset="0"/>
              <a:cs typeface="Times New Roman" pitchFamily="18" charset="0"/>
            </a:rPr>
            <a:t>и спорт</a:t>
          </a:r>
          <a:endParaRPr lang="ru-RU" sz="1100" kern="1200" dirty="0"/>
        </a:p>
      </dsp:txBody>
      <dsp:txXfrm>
        <a:off x="4751522" y="858977"/>
        <a:ext cx="1319154" cy="1319154"/>
      </dsp:txXfrm>
    </dsp:sp>
    <dsp:sp modelId="{CB0822D1-F06C-4742-949C-64590858F5C1}">
      <dsp:nvSpPr>
        <dsp:cNvPr id="0" name=""/>
        <dsp:cNvSpPr/>
      </dsp:nvSpPr>
      <dsp:spPr>
        <a:xfrm>
          <a:off x="5971726" y="576070"/>
          <a:ext cx="1865566" cy="1865566"/>
        </a:xfrm>
        <a:prstGeom prst="ellipse">
          <a:avLst/>
        </a:prstGeom>
        <a:solidFill>
          <a:srgbClr val="DB7D7B">
            <a:alpha val="49804"/>
          </a:srgb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02668" tIns="22860" rIns="102668" bIns="22860" numCol="1" spcCol="1270" anchor="ctr" anchorCtr="0">
          <a:noAutofit/>
        </a:bodyPr>
        <a:lstStyle/>
        <a:p>
          <a:pPr lvl="0" algn="ctr" defTabSz="800100">
            <a:lnSpc>
              <a:spcPct val="90000"/>
            </a:lnSpc>
            <a:spcBef>
              <a:spcPct val="0"/>
            </a:spcBef>
            <a:spcAft>
              <a:spcPct val="35000"/>
            </a:spcAft>
          </a:pPr>
          <a:r>
            <a:rPr lang="ru-RU" sz="1800" b="1" i="1" u="sng" kern="1200" dirty="0" smtClean="0">
              <a:latin typeface="Times New Roman" panose="02020603050405020304" pitchFamily="18" charset="0"/>
              <a:cs typeface="Times New Roman" panose="02020603050405020304" pitchFamily="18" charset="0"/>
            </a:rPr>
            <a:t>13</a:t>
          </a:r>
        </a:p>
        <a:p>
          <a:pPr lvl="0" algn="ctr" defTabSz="800100">
            <a:lnSpc>
              <a:spcPct val="90000"/>
            </a:lnSpc>
            <a:spcBef>
              <a:spcPct val="0"/>
            </a:spcBef>
            <a:spcAft>
              <a:spcPct val="35000"/>
            </a:spcAft>
          </a:pPr>
          <a:r>
            <a:rPr lang="ru-RU" sz="1100" b="1" i="1" u="sng" kern="1200" dirty="0" smtClean="0">
              <a:latin typeface="Times New Roman" panose="02020603050405020304" pitchFamily="18" charset="0"/>
              <a:cs typeface="Times New Roman" panose="02020603050405020304" pitchFamily="18" charset="0"/>
            </a:rPr>
            <a:t>Обслуживание государственного и муниципального долга</a:t>
          </a:r>
          <a:endParaRPr lang="ru-RU" sz="1100" b="1" i="1" u="sng" kern="1200" dirty="0">
            <a:latin typeface="Times New Roman" panose="02020603050405020304" pitchFamily="18" charset="0"/>
            <a:cs typeface="Times New Roman" panose="02020603050405020304" pitchFamily="18" charset="0"/>
          </a:endParaRPr>
        </a:p>
      </dsp:txBody>
      <dsp:txXfrm>
        <a:off x="6244932" y="849276"/>
        <a:ext cx="1319154" cy="13191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4553C-94FC-46DA-AEAB-C92C31CABDBE}">
      <dsp:nvSpPr>
        <dsp:cNvPr id="0" name=""/>
        <dsp:cNvSpPr/>
      </dsp:nvSpPr>
      <dsp:spPr>
        <a:xfrm>
          <a:off x="65089" y="0"/>
          <a:ext cx="3332173" cy="3332173"/>
        </a:xfrm>
        <a:prstGeom prst="triangle">
          <a:avLst/>
        </a:prstGeom>
        <a:gradFill flip="none" rotWithShape="1">
          <a:gsLst>
            <a:gs pos="0">
              <a:srgbClr val="FF99CC"/>
            </a:gs>
            <a:gs pos="50000">
              <a:srgbClr val="FFFF00"/>
            </a:gs>
            <a:gs pos="100000">
              <a:srgbClr val="00FFCC"/>
            </a:gs>
          </a:gsLst>
          <a:lin ang="13500000" scaled="1"/>
          <a:tileRect/>
        </a:gra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sp>
    <dsp:sp modelId="{BDB6E1C0-A83C-41FB-92F3-0AF399D65D48}">
      <dsp:nvSpPr>
        <dsp:cNvPr id="0" name=""/>
        <dsp:cNvSpPr/>
      </dsp:nvSpPr>
      <dsp:spPr>
        <a:xfrm>
          <a:off x="217781" y="334999"/>
          <a:ext cx="4928793" cy="462078"/>
        </a:xfrm>
        <a:prstGeom prst="roundRect">
          <a:avLst/>
        </a:prstGeom>
        <a:gradFill flip="none" rotWithShape="0">
          <a:gsLst>
            <a:gs pos="0">
              <a:srgbClr val="00FFCC">
                <a:shade val="30000"/>
                <a:satMod val="115000"/>
              </a:srgbClr>
            </a:gs>
            <a:gs pos="50000">
              <a:srgbClr val="00FFCC">
                <a:shade val="67500"/>
                <a:satMod val="115000"/>
              </a:srgbClr>
            </a:gs>
            <a:gs pos="100000">
              <a:srgbClr val="00FFCC">
                <a:shade val="100000"/>
                <a:satMod val="115000"/>
              </a:srgbClr>
            </a:gs>
          </a:gsLst>
          <a:lin ang="16200000" scaled="1"/>
          <a:tileRect/>
        </a:gra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ru-RU" sz="1100" b="1" kern="1200" dirty="0">
              <a:solidFill>
                <a:srgbClr val="703203">
                  <a:lumMod val="75000"/>
                </a:srgbClr>
              </a:solidFill>
            </a:rPr>
            <a:t>Укрепление материально-технической базы и создание безопасного пребывания посетителей в зданиях учреждений культуры</a:t>
          </a:r>
          <a:endParaRPr lang="ru-RU" sz="1100" b="1" i="1" kern="1200" dirty="0">
            <a:effectLst/>
          </a:endParaRPr>
        </a:p>
      </dsp:txBody>
      <dsp:txXfrm>
        <a:off x="240338" y="357556"/>
        <a:ext cx="4883679" cy="416964"/>
      </dsp:txXfrm>
    </dsp:sp>
    <dsp:sp modelId="{5B7B5FEA-79E8-4575-8910-314C1908D251}">
      <dsp:nvSpPr>
        <dsp:cNvPr id="0" name=""/>
        <dsp:cNvSpPr/>
      </dsp:nvSpPr>
      <dsp:spPr>
        <a:xfrm>
          <a:off x="184924" y="844888"/>
          <a:ext cx="4994507" cy="462078"/>
        </a:xfrm>
        <a:prstGeom prst="roundRect">
          <a:avLst/>
        </a:prstGeom>
        <a:gradFill flip="none" rotWithShape="0">
          <a:gsLst>
            <a:gs pos="0">
              <a:srgbClr val="FFCCFF">
                <a:shade val="30000"/>
                <a:satMod val="115000"/>
              </a:srgbClr>
            </a:gs>
            <a:gs pos="50000">
              <a:srgbClr val="FFCCFF">
                <a:shade val="67500"/>
                <a:satMod val="115000"/>
              </a:srgbClr>
            </a:gs>
            <a:gs pos="100000">
              <a:srgbClr val="FFCCFF">
                <a:shade val="100000"/>
                <a:satMod val="115000"/>
              </a:srgbClr>
            </a:gs>
          </a:gsLst>
          <a:lin ang="16200000" scaled="1"/>
          <a:tileRect/>
        </a:gra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ru-RU" sz="1100" b="1" kern="1200" dirty="0">
              <a:solidFill>
                <a:srgbClr val="703203">
                  <a:lumMod val="75000"/>
                </a:srgbClr>
              </a:solidFill>
            </a:rPr>
            <a:t>Участие исполнителей и коллективов муниципального района в региональных и межрегиональных культурных обменах</a:t>
          </a:r>
          <a:endParaRPr lang="ru-RU" sz="1100" b="1" i="1" kern="1200" dirty="0">
            <a:effectLst>
              <a:outerShdw blurRad="38100" dist="38100" dir="2700000" algn="tl">
                <a:srgbClr val="000000">
                  <a:alpha val="43137"/>
                </a:srgbClr>
              </a:outerShdw>
            </a:effectLst>
          </a:endParaRPr>
        </a:p>
      </dsp:txBody>
      <dsp:txXfrm>
        <a:off x="207481" y="867445"/>
        <a:ext cx="4949393" cy="416964"/>
      </dsp:txXfrm>
    </dsp:sp>
    <dsp:sp modelId="{156F8F62-665D-473E-9427-1608EF5F652C}">
      <dsp:nvSpPr>
        <dsp:cNvPr id="0" name=""/>
        <dsp:cNvSpPr/>
      </dsp:nvSpPr>
      <dsp:spPr>
        <a:xfrm>
          <a:off x="206703" y="1374676"/>
          <a:ext cx="4950950" cy="462078"/>
        </a:xfrm>
        <a:prstGeom prst="roundRect">
          <a:avLst/>
        </a:prstGeom>
        <a:gradFill flip="none" rotWithShape="0">
          <a:gsLst>
            <a:gs pos="0">
              <a:srgbClr val="9999FF">
                <a:shade val="30000"/>
                <a:satMod val="115000"/>
              </a:srgbClr>
            </a:gs>
            <a:gs pos="50000">
              <a:srgbClr val="9999FF">
                <a:shade val="67500"/>
                <a:satMod val="115000"/>
              </a:srgbClr>
            </a:gs>
            <a:gs pos="100000">
              <a:srgbClr val="9999FF">
                <a:shade val="100000"/>
                <a:satMod val="115000"/>
              </a:srgbClr>
            </a:gs>
          </a:gsLst>
          <a:lin ang="16200000" scaled="1"/>
          <a:tileRect/>
        </a:gra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ru-RU" sz="1000" b="1" kern="1200" dirty="0">
              <a:solidFill>
                <a:srgbClr val="703203">
                  <a:lumMod val="75000"/>
                </a:srgbClr>
              </a:solidFill>
            </a:rPr>
            <a:t>Обеспечение поддержки и развития профессионального творчества, молодых дарований</a:t>
          </a:r>
          <a:endParaRPr lang="ru-RU" sz="1000" b="1" i="1" kern="1200" dirty="0">
            <a:solidFill>
              <a:schemeClr val="tx1"/>
            </a:solidFill>
            <a:effectLst>
              <a:outerShdw blurRad="38100" dist="38100" dir="2700000" algn="tl">
                <a:srgbClr val="000000">
                  <a:alpha val="43137"/>
                </a:srgbClr>
              </a:outerShdw>
            </a:effectLst>
          </a:endParaRPr>
        </a:p>
      </dsp:txBody>
      <dsp:txXfrm>
        <a:off x="229260" y="1397233"/>
        <a:ext cx="4905836" cy="416964"/>
      </dsp:txXfrm>
    </dsp:sp>
    <dsp:sp modelId="{6F7DC730-2E9F-43AF-8AF8-0DD2D5FBFCA2}">
      <dsp:nvSpPr>
        <dsp:cNvPr id="0" name=""/>
        <dsp:cNvSpPr/>
      </dsp:nvSpPr>
      <dsp:spPr>
        <a:xfrm>
          <a:off x="206703" y="1894515"/>
          <a:ext cx="4950950" cy="525060"/>
        </a:xfrm>
        <a:prstGeom prst="roundRect">
          <a:avLst/>
        </a:prstGeom>
        <a:gradFill flip="none" rotWithShape="0">
          <a:gsLst>
            <a:gs pos="0">
              <a:srgbClr val="00FFFF">
                <a:shade val="30000"/>
                <a:satMod val="115000"/>
              </a:srgbClr>
            </a:gs>
            <a:gs pos="50000">
              <a:srgbClr val="00FFFF">
                <a:shade val="67500"/>
                <a:satMod val="115000"/>
              </a:srgbClr>
            </a:gs>
            <a:gs pos="100000">
              <a:srgbClr val="00FFFF">
                <a:shade val="100000"/>
                <a:satMod val="115000"/>
              </a:srgbClr>
            </a:gs>
          </a:gsLst>
          <a:lin ang="16200000" scaled="1"/>
          <a:tileRect/>
        </a:gra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ru-RU" sz="1100" b="1" kern="1200" dirty="0">
              <a:solidFill>
                <a:srgbClr val="703203">
                  <a:lumMod val="75000"/>
                </a:srgbClr>
              </a:solidFill>
            </a:rPr>
            <a:t>Сохранение культурного и исторического наследия, творческого потенциала муниципального района</a:t>
          </a:r>
          <a:endParaRPr lang="ru-RU" sz="1100" b="1" i="1" kern="1200" dirty="0">
            <a:effectLst>
              <a:outerShdw blurRad="38100" dist="38100" dir="2700000" algn="tl">
                <a:srgbClr val="000000">
                  <a:alpha val="43137"/>
                </a:srgbClr>
              </a:outerShdw>
            </a:effectLst>
          </a:endParaRPr>
        </a:p>
      </dsp:txBody>
      <dsp:txXfrm>
        <a:off x="232334" y="1920146"/>
        <a:ext cx="4899688" cy="473798"/>
      </dsp:txXfrm>
    </dsp:sp>
    <dsp:sp modelId="{DA64F6A1-DBF2-47D9-BADE-E95E6D51365F}">
      <dsp:nvSpPr>
        <dsp:cNvPr id="0" name=""/>
        <dsp:cNvSpPr/>
      </dsp:nvSpPr>
      <dsp:spPr>
        <a:xfrm>
          <a:off x="206703" y="2477334"/>
          <a:ext cx="4950950" cy="462078"/>
        </a:xfrm>
        <a:prstGeom prst="roundRect">
          <a:avLst/>
        </a:prstGeom>
        <a:gradFill flip="none" rotWithShape="0">
          <a:gsLst>
            <a:gs pos="0">
              <a:srgbClr val="FF9999">
                <a:shade val="30000"/>
                <a:satMod val="115000"/>
              </a:srgbClr>
            </a:gs>
            <a:gs pos="50000">
              <a:srgbClr val="FF9999">
                <a:shade val="67500"/>
                <a:satMod val="115000"/>
              </a:srgbClr>
            </a:gs>
            <a:gs pos="100000">
              <a:srgbClr val="FF9999">
                <a:shade val="100000"/>
                <a:satMod val="115000"/>
              </a:srgbClr>
            </a:gs>
          </a:gsLst>
          <a:lin ang="16200000" scaled="1"/>
          <a:tileRect/>
        </a:gra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ru-RU" sz="1000" b="1" kern="1200">
              <a:solidFill>
                <a:srgbClr val="703203">
                  <a:lumMod val="75000"/>
                </a:srgbClr>
              </a:solidFill>
            </a:rPr>
            <a:t>Повышение качества услуг предоставляемых учреждениями культуры</a:t>
          </a:r>
          <a:endParaRPr lang="ru-RU" sz="1000" b="1" i="1" kern="1200" dirty="0">
            <a:effectLst>
              <a:outerShdw blurRad="38100" dist="38100" dir="2700000" algn="tl">
                <a:srgbClr val="000000">
                  <a:alpha val="43137"/>
                </a:srgbClr>
              </a:outerShdw>
            </a:effectLst>
          </a:endParaRPr>
        </a:p>
      </dsp:txBody>
      <dsp:txXfrm>
        <a:off x="229260" y="2499891"/>
        <a:ext cx="4905836" cy="4169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4553C-94FC-46DA-AEAB-C92C31CABDBE}">
      <dsp:nvSpPr>
        <dsp:cNvPr id="0" name=""/>
        <dsp:cNvSpPr/>
      </dsp:nvSpPr>
      <dsp:spPr>
        <a:xfrm>
          <a:off x="-382552" y="0"/>
          <a:ext cx="4154370" cy="4154370"/>
        </a:xfrm>
        <a:prstGeom prst="triangle">
          <a:avLst/>
        </a:prstGeom>
        <a:gradFill flip="none" rotWithShape="1">
          <a:gsLst>
            <a:gs pos="0">
              <a:srgbClr val="FF99CC"/>
            </a:gs>
            <a:gs pos="50000">
              <a:srgbClr val="FFFF00"/>
            </a:gs>
            <a:gs pos="100000">
              <a:srgbClr val="00FFCC"/>
            </a:gs>
          </a:gsLst>
          <a:lin ang="13500000" scaled="1"/>
          <a:tileRect/>
        </a:gradFill>
        <a:ln w="25400" cap="flat" cmpd="sng" algn="ctr">
          <a:noFill/>
          <a:prstDash val="solid"/>
        </a:ln>
        <a:effectLst>
          <a:outerShdw blurRad="149987" dist="250190" dir="8460000" algn="ctr" rotWithShape="0">
            <a:srgbClr val="000000">
              <a:alpha val="28000"/>
            </a:srgbClr>
          </a:outerShdw>
        </a:effectLst>
        <a:scene3d>
          <a:camera prst="isometricOffAxis1Right"/>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sp>
    <dsp:sp modelId="{BDB6E1C0-A83C-41FB-92F3-0AF399D65D48}">
      <dsp:nvSpPr>
        <dsp:cNvPr id="0" name=""/>
        <dsp:cNvSpPr/>
      </dsp:nvSpPr>
      <dsp:spPr>
        <a:xfrm>
          <a:off x="-192184" y="393534"/>
          <a:ext cx="6144948" cy="715766"/>
        </a:xfrm>
        <a:prstGeom prst="roundRect">
          <a:avLst/>
        </a:prstGeom>
        <a:gradFill flip="none" rotWithShape="0">
          <a:gsLst>
            <a:gs pos="0">
              <a:srgbClr val="00FFCC">
                <a:shade val="30000"/>
                <a:satMod val="115000"/>
              </a:srgbClr>
            </a:gs>
            <a:gs pos="50000">
              <a:srgbClr val="00FFCC">
                <a:shade val="67500"/>
                <a:satMod val="115000"/>
              </a:srgbClr>
            </a:gs>
            <a:gs pos="100000">
              <a:srgbClr val="00FFCC">
                <a:shade val="100000"/>
                <a:satMod val="115000"/>
              </a:srgbClr>
            </a:gs>
          </a:gsLst>
          <a:lin ang="16200000" scaled="1"/>
          <a:tileRect/>
        </a:gradFill>
        <a:ln w="25400" cap="flat" cmpd="sng" algn="ctr">
          <a:noFill/>
          <a:prstDash val="solid"/>
        </a:ln>
        <a:effectLst/>
        <a:scene3d>
          <a:camera prst="isometricOffAxis1Right"/>
          <a:lightRig rig="threePt" dir="t"/>
        </a:scene3d>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ru-RU" sz="1050" b="1" kern="1200" dirty="0"/>
            <a:t>Улучшение качества оказания медицинской помощи населению Гаврилово-Посадского муниципального района посредствам укрепления кадрового потенциала учреждений здравоохранения.</a:t>
          </a:r>
          <a:endParaRPr lang="ru-RU" sz="1050" i="1" kern="1200" dirty="0">
            <a:effectLst/>
          </a:endParaRPr>
        </a:p>
      </dsp:txBody>
      <dsp:txXfrm>
        <a:off x="-157243" y="428475"/>
        <a:ext cx="6075066" cy="645884"/>
      </dsp:txXfrm>
    </dsp:sp>
    <dsp:sp modelId="{5B7B5FEA-79E8-4575-8910-314C1908D251}">
      <dsp:nvSpPr>
        <dsp:cNvPr id="0" name=""/>
        <dsp:cNvSpPr/>
      </dsp:nvSpPr>
      <dsp:spPr>
        <a:xfrm>
          <a:off x="-233148" y="1207756"/>
          <a:ext cx="6226877" cy="715766"/>
        </a:xfrm>
        <a:prstGeom prst="roundRect">
          <a:avLst/>
        </a:prstGeom>
        <a:gradFill flip="none" rotWithShape="0">
          <a:gsLst>
            <a:gs pos="0">
              <a:srgbClr val="FFCCFF">
                <a:shade val="30000"/>
                <a:satMod val="115000"/>
              </a:srgbClr>
            </a:gs>
            <a:gs pos="50000">
              <a:srgbClr val="FFCCFF">
                <a:shade val="67500"/>
                <a:satMod val="115000"/>
              </a:srgbClr>
            </a:gs>
            <a:gs pos="100000">
              <a:srgbClr val="FFCCFF">
                <a:shade val="100000"/>
                <a:satMod val="115000"/>
              </a:srgbClr>
            </a:gs>
          </a:gsLst>
          <a:lin ang="16200000" scaled="1"/>
          <a:tileRect/>
        </a:gradFill>
        <a:ln w="25400" cap="flat" cmpd="sng" algn="ctr">
          <a:noFill/>
          <a:prstDash val="solid"/>
        </a:ln>
        <a:effectLst/>
        <a:scene3d>
          <a:camera prst="isometricOffAxis1Right"/>
          <a:lightRig rig="threePt" dir="t"/>
        </a:scene3d>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a:solidFill>
                <a:schemeClr val="accent6">
                  <a:lumMod val="50000"/>
                </a:schemeClr>
              </a:solidFill>
            </a:rPr>
            <a:t>Социальная поддержка малообеспеченных граждан</a:t>
          </a:r>
          <a:endParaRPr lang="ru-RU" sz="1200" i="1" kern="1200" dirty="0">
            <a:effectLst>
              <a:outerShdw blurRad="38100" dist="38100" dir="2700000" algn="tl">
                <a:srgbClr val="000000">
                  <a:alpha val="43137"/>
                </a:srgbClr>
              </a:outerShdw>
            </a:effectLst>
          </a:endParaRPr>
        </a:p>
      </dsp:txBody>
      <dsp:txXfrm>
        <a:off x="-198207" y="1242697"/>
        <a:ext cx="6156995" cy="645884"/>
      </dsp:txXfrm>
    </dsp:sp>
    <dsp:sp modelId="{156F8F62-665D-473E-9427-1608EF5F652C}">
      <dsp:nvSpPr>
        <dsp:cNvPr id="0" name=""/>
        <dsp:cNvSpPr/>
      </dsp:nvSpPr>
      <dsp:spPr>
        <a:xfrm>
          <a:off x="-205996" y="2028405"/>
          <a:ext cx="6172573" cy="715766"/>
        </a:xfrm>
        <a:prstGeom prst="roundRect">
          <a:avLst/>
        </a:prstGeom>
        <a:gradFill flip="none" rotWithShape="0">
          <a:gsLst>
            <a:gs pos="0">
              <a:srgbClr val="CC66FF">
                <a:shade val="30000"/>
                <a:satMod val="115000"/>
              </a:srgbClr>
            </a:gs>
            <a:gs pos="50000">
              <a:srgbClr val="CC66FF">
                <a:shade val="67500"/>
                <a:satMod val="115000"/>
              </a:srgbClr>
            </a:gs>
            <a:gs pos="100000">
              <a:srgbClr val="CC66FF">
                <a:shade val="100000"/>
                <a:satMod val="115000"/>
              </a:srgbClr>
            </a:gs>
          </a:gsLst>
          <a:lin ang="16200000" scaled="1"/>
          <a:tileRect/>
        </a:gradFill>
        <a:ln w="25400" cap="flat" cmpd="sng" algn="ctr">
          <a:noFill/>
          <a:prstDash val="solid"/>
        </a:ln>
        <a:effectLst/>
        <a:scene3d>
          <a:camera prst="isometricOffAxis1Right"/>
          <a:lightRig rig="threePt" dir="t"/>
        </a:scene3d>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ru-RU" sz="1100" b="1" kern="1200" dirty="0">
              <a:solidFill>
                <a:schemeClr val="tx1"/>
              </a:solidFill>
            </a:rPr>
            <a:t>Поддержка  соответствующих категорий граждан в случае прекращения трудовой деятельности</a:t>
          </a:r>
          <a:endParaRPr lang="ru-RU" sz="1100" i="1" kern="1200" dirty="0">
            <a:solidFill>
              <a:schemeClr val="tx1"/>
            </a:solidFill>
            <a:effectLst>
              <a:outerShdw blurRad="38100" dist="38100" dir="2700000" algn="tl">
                <a:srgbClr val="000000">
                  <a:alpha val="43137"/>
                </a:srgbClr>
              </a:outerShdw>
            </a:effectLst>
          </a:endParaRPr>
        </a:p>
      </dsp:txBody>
      <dsp:txXfrm>
        <a:off x="-171055" y="2063346"/>
        <a:ext cx="6102691" cy="645884"/>
      </dsp:txXfrm>
    </dsp:sp>
    <dsp:sp modelId="{6F7DC730-2E9F-43AF-8AF8-0DD2D5FBFCA2}">
      <dsp:nvSpPr>
        <dsp:cNvPr id="0" name=""/>
        <dsp:cNvSpPr/>
      </dsp:nvSpPr>
      <dsp:spPr>
        <a:xfrm>
          <a:off x="-205996" y="2915545"/>
          <a:ext cx="6172573" cy="813325"/>
        </a:xfrm>
        <a:prstGeom prst="roundRect">
          <a:avLst/>
        </a:prstGeom>
        <a:gradFill flip="none" rotWithShape="0">
          <a:gsLst>
            <a:gs pos="0">
              <a:srgbClr val="00FFFF">
                <a:shade val="30000"/>
                <a:satMod val="115000"/>
              </a:srgbClr>
            </a:gs>
            <a:gs pos="50000">
              <a:srgbClr val="00FFFF">
                <a:shade val="67500"/>
                <a:satMod val="115000"/>
              </a:srgbClr>
            </a:gs>
            <a:gs pos="100000">
              <a:srgbClr val="00FFFF">
                <a:shade val="100000"/>
                <a:satMod val="115000"/>
              </a:srgbClr>
            </a:gs>
          </a:gsLst>
          <a:lin ang="16200000" scaled="1"/>
          <a:tileRect/>
        </a:gradFill>
        <a:ln w="25400" cap="flat" cmpd="sng" algn="ctr">
          <a:noFill/>
          <a:prstDash val="solid"/>
        </a:ln>
        <a:effectLst/>
        <a:scene3d>
          <a:camera prst="isometricOffAxis1Right"/>
          <a:lightRig rig="threePt" dir="t"/>
        </a:scene3d>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a:solidFill>
                <a:srgbClr val="660066"/>
              </a:solidFill>
            </a:rPr>
            <a:t>Создание условий для осуществления деятельности       </a:t>
          </a:r>
          <a:br>
            <a:rPr lang="ru-RU" sz="1200" b="1" kern="1200" dirty="0">
              <a:solidFill>
                <a:srgbClr val="660066"/>
              </a:solidFill>
            </a:rPr>
          </a:br>
          <a:r>
            <a:rPr lang="ru-RU" sz="1200" b="1" kern="1200" dirty="0">
              <a:solidFill>
                <a:srgbClr val="660066"/>
              </a:solidFill>
            </a:rPr>
            <a:t>общественной организации Районного совета ветеранов войны, труда, вооружённых сил и правоохранительных  органов</a:t>
          </a:r>
          <a:endParaRPr lang="ru-RU" sz="1200" i="1" kern="1200" dirty="0">
            <a:effectLst>
              <a:outerShdw blurRad="38100" dist="38100" dir="2700000" algn="tl">
                <a:srgbClr val="000000">
                  <a:alpha val="43137"/>
                </a:srgbClr>
              </a:outerShdw>
            </a:effectLst>
          </a:endParaRPr>
        </a:p>
      </dsp:txBody>
      <dsp:txXfrm>
        <a:off x="-166293" y="2955248"/>
        <a:ext cx="6093167" cy="73391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4553C-94FC-46DA-AEAB-C92C31CABDBE}">
      <dsp:nvSpPr>
        <dsp:cNvPr id="0" name=""/>
        <dsp:cNvSpPr/>
      </dsp:nvSpPr>
      <dsp:spPr>
        <a:xfrm>
          <a:off x="-74500" y="0"/>
          <a:ext cx="4566876" cy="4566876"/>
        </a:xfrm>
        <a:prstGeom prst="triangle">
          <a:avLst/>
        </a:prstGeom>
        <a:gradFill flip="none" rotWithShape="1">
          <a:gsLst>
            <a:gs pos="0">
              <a:srgbClr val="FF99CC"/>
            </a:gs>
            <a:gs pos="50000">
              <a:srgbClr val="FFFF00"/>
            </a:gs>
            <a:gs pos="100000">
              <a:srgbClr val="00FFCC"/>
            </a:gs>
          </a:gsLst>
          <a:lin ang="13500000" scaled="1"/>
          <a:tileRect/>
        </a:gra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sp>
    <dsp:sp modelId="{BDB6E1C0-A83C-41FB-92F3-0AF399D65D48}">
      <dsp:nvSpPr>
        <dsp:cNvPr id="0" name=""/>
        <dsp:cNvSpPr/>
      </dsp:nvSpPr>
      <dsp:spPr>
        <a:xfrm>
          <a:off x="134769" y="460911"/>
          <a:ext cx="6755108" cy="632678"/>
        </a:xfrm>
        <a:prstGeom prst="roundRect">
          <a:avLst/>
        </a:prstGeom>
        <a:gradFill flip="none" rotWithShape="0">
          <a:gsLst>
            <a:gs pos="0">
              <a:srgbClr val="00FFCC">
                <a:shade val="30000"/>
                <a:satMod val="115000"/>
              </a:srgbClr>
            </a:gs>
            <a:gs pos="50000">
              <a:srgbClr val="00FFCC">
                <a:shade val="67500"/>
                <a:satMod val="115000"/>
              </a:srgbClr>
            </a:gs>
            <a:gs pos="100000">
              <a:srgbClr val="00FFCC">
                <a:shade val="100000"/>
                <a:satMod val="115000"/>
              </a:srgbClr>
            </a:gs>
          </a:gsLst>
          <a:lin ang="16200000" scaled="1"/>
          <a:tileRect/>
        </a:gra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ru-RU" sz="900" kern="1200" dirty="0">
              <a:solidFill>
                <a:srgbClr val="660066"/>
              </a:solidFill>
            </a:rPr>
            <a:t>Все дети в возрасте от 3 до 7 лет будут имеют возможность получать дошкольное образование в муниципальных образовательных учреждениях. Значительно возрастёт качество дошкольного образования, произойдёт переход на предоставление дошкольного образования в соответствии с федеральным государственным стандартом.</a:t>
          </a:r>
          <a:endParaRPr lang="ru-RU" sz="900" i="1" kern="1200" dirty="0">
            <a:effectLst/>
          </a:endParaRPr>
        </a:p>
      </dsp:txBody>
      <dsp:txXfrm>
        <a:off x="165654" y="491796"/>
        <a:ext cx="6693338" cy="570908"/>
      </dsp:txXfrm>
    </dsp:sp>
    <dsp:sp modelId="{5B7B5FEA-79E8-4575-8910-314C1908D251}">
      <dsp:nvSpPr>
        <dsp:cNvPr id="0" name=""/>
        <dsp:cNvSpPr/>
      </dsp:nvSpPr>
      <dsp:spPr>
        <a:xfrm>
          <a:off x="89737" y="1159053"/>
          <a:ext cx="6845171" cy="632678"/>
        </a:xfrm>
        <a:prstGeom prst="roundRect">
          <a:avLst/>
        </a:prstGeom>
        <a:gradFill flip="none" rotWithShape="0">
          <a:gsLst>
            <a:gs pos="0">
              <a:srgbClr val="FFCCFF">
                <a:shade val="30000"/>
                <a:satMod val="115000"/>
              </a:srgbClr>
            </a:gs>
            <a:gs pos="50000">
              <a:srgbClr val="FFCCFF">
                <a:shade val="67500"/>
                <a:satMod val="115000"/>
              </a:srgbClr>
            </a:gs>
            <a:gs pos="100000">
              <a:srgbClr val="FFCCFF">
                <a:shade val="100000"/>
                <a:satMod val="115000"/>
              </a:srgbClr>
            </a:gs>
          </a:gsLst>
          <a:lin ang="16200000" scaled="1"/>
          <a:tileRect/>
        </a:gra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ru-RU" sz="1050" kern="1200" dirty="0">
              <a:solidFill>
                <a:srgbClr val="660066"/>
              </a:solidFill>
            </a:rPr>
            <a:t>Повысится качество общего образования в образовательных учреждениях и удовлетворенность населения качеством образовательных услуг. Гражданам будет доступна полная и объективная информация об образовательных учреждениях, содержании и качестве их программ (услуг), эффективная обратная связь с органами, осуществляющими управление в сфере образования.</a:t>
          </a:r>
          <a:endParaRPr lang="ru-RU" sz="1050" i="1" kern="1200" dirty="0">
            <a:effectLst>
              <a:outerShdw blurRad="38100" dist="38100" dir="2700000" algn="tl">
                <a:srgbClr val="000000">
                  <a:alpha val="43137"/>
                </a:srgbClr>
              </a:outerShdw>
            </a:effectLst>
          </a:endParaRPr>
        </a:p>
      </dsp:txBody>
      <dsp:txXfrm>
        <a:off x="120622" y="1189938"/>
        <a:ext cx="6783401" cy="570908"/>
      </dsp:txXfrm>
    </dsp:sp>
    <dsp:sp modelId="{156F8F62-665D-473E-9427-1608EF5F652C}">
      <dsp:nvSpPr>
        <dsp:cNvPr id="0" name=""/>
        <dsp:cNvSpPr/>
      </dsp:nvSpPr>
      <dsp:spPr>
        <a:xfrm>
          <a:off x="119585" y="1884439"/>
          <a:ext cx="6785475" cy="632678"/>
        </a:xfrm>
        <a:prstGeom prst="roundRect">
          <a:avLst/>
        </a:prstGeom>
        <a:gradFill flip="none" rotWithShape="0">
          <a:gsLst>
            <a:gs pos="0">
              <a:srgbClr val="9999FF">
                <a:shade val="30000"/>
                <a:satMod val="115000"/>
              </a:srgbClr>
            </a:gs>
            <a:gs pos="50000">
              <a:srgbClr val="9999FF">
                <a:shade val="67500"/>
                <a:satMod val="115000"/>
              </a:srgbClr>
            </a:gs>
            <a:gs pos="100000">
              <a:srgbClr val="9999FF">
                <a:shade val="100000"/>
                <a:satMod val="115000"/>
              </a:srgbClr>
            </a:gs>
          </a:gsLst>
          <a:lin ang="16200000" scaled="1"/>
          <a:tileRect/>
        </a:gra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ru-RU" sz="900" kern="1200" dirty="0">
              <a:solidFill>
                <a:schemeClr val="tx1"/>
              </a:solidFill>
            </a:rPr>
            <a:t>Средняя заработная плата педагогических работников общеобразовательных учреждений составит не менее 100 процентов от средней заработной платы по экономике области, а педагогических работников дошкольных образовательных организаций – не менее 100 процентов к средней заработной плате в общем образовании региона. Повысится привлекательность педагогической профессии и уровень квалификации педагогических кадров.</a:t>
          </a:r>
          <a:endParaRPr lang="ru-RU" sz="900" i="1" kern="1200" dirty="0">
            <a:solidFill>
              <a:schemeClr val="tx1"/>
            </a:solidFill>
            <a:effectLst>
              <a:outerShdw blurRad="38100" dist="38100" dir="2700000" algn="tl">
                <a:srgbClr val="000000">
                  <a:alpha val="43137"/>
                </a:srgbClr>
              </a:outerShdw>
            </a:effectLst>
          </a:endParaRPr>
        </a:p>
      </dsp:txBody>
      <dsp:txXfrm>
        <a:off x="150470" y="1915324"/>
        <a:ext cx="6723705" cy="570908"/>
      </dsp:txXfrm>
    </dsp:sp>
    <dsp:sp modelId="{6F7DC730-2E9F-43AF-8AF8-0DD2D5FBFCA2}">
      <dsp:nvSpPr>
        <dsp:cNvPr id="0" name=""/>
        <dsp:cNvSpPr/>
      </dsp:nvSpPr>
      <dsp:spPr>
        <a:xfrm>
          <a:off x="119585" y="2668597"/>
          <a:ext cx="6785475" cy="718912"/>
        </a:xfrm>
        <a:prstGeom prst="roundRect">
          <a:avLst/>
        </a:prstGeom>
        <a:gradFill flip="none" rotWithShape="0">
          <a:gsLst>
            <a:gs pos="0">
              <a:srgbClr val="00FFFF">
                <a:shade val="30000"/>
                <a:satMod val="115000"/>
              </a:srgbClr>
            </a:gs>
            <a:gs pos="50000">
              <a:srgbClr val="00FFFF">
                <a:shade val="67500"/>
                <a:satMod val="115000"/>
              </a:srgbClr>
            </a:gs>
            <a:gs pos="100000">
              <a:srgbClr val="00FFFF">
                <a:shade val="100000"/>
                <a:satMod val="115000"/>
              </a:srgbClr>
            </a:gs>
          </a:gsLst>
          <a:lin ang="16200000" scaled="1"/>
          <a:tileRect/>
        </a:gra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ru-RU" sz="1050" kern="1200" dirty="0">
              <a:solidFill>
                <a:srgbClr val="660066"/>
              </a:solidFill>
            </a:rPr>
            <a:t>Существенно обновится педагогический корпус общего образования, повысится уровень профессиональной подготовки педагогов. Молодые педагоги будут получать финансовую поддержку (ежемесячные и единовременные выплаты, </a:t>
          </a:r>
          <a:r>
            <a:rPr lang="ru-RU" sz="1050" kern="1200" dirty="0" err="1">
              <a:solidFill>
                <a:srgbClr val="660066"/>
              </a:solidFill>
            </a:rPr>
            <a:t>грантовая</a:t>
          </a:r>
          <a:r>
            <a:rPr lang="ru-RU" sz="1050" kern="1200" dirty="0">
              <a:solidFill>
                <a:srgbClr val="660066"/>
              </a:solidFill>
            </a:rPr>
            <a:t> поддержка). Их заработная плата будет конкурентоспособна на рынке труда.</a:t>
          </a:r>
          <a:endParaRPr lang="ru-RU" sz="1050" i="1" kern="1200" dirty="0">
            <a:effectLst>
              <a:outerShdw blurRad="38100" dist="38100" dir="2700000" algn="tl">
                <a:srgbClr val="000000">
                  <a:alpha val="43137"/>
                </a:srgbClr>
              </a:outerShdw>
            </a:effectLst>
          </a:endParaRPr>
        </a:p>
      </dsp:txBody>
      <dsp:txXfrm>
        <a:off x="154679" y="2703691"/>
        <a:ext cx="6715287" cy="648724"/>
      </dsp:txXfrm>
    </dsp:sp>
    <dsp:sp modelId="{DA64F6A1-DBF2-47D9-BADE-E95E6D51365F}">
      <dsp:nvSpPr>
        <dsp:cNvPr id="0" name=""/>
        <dsp:cNvSpPr/>
      </dsp:nvSpPr>
      <dsp:spPr>
        <a:xfrm>
          <a:off x="119585" y="3555938"/>
          <a:ext cx="6785475" cy="632678"/>
        </a:xfrm>
        <a:prstGeom prst="roundRect">
          <a:avLst/>
        </a:prstGeom>
        <a:gradFill flip="none" rotWithShape="0">
          <a:gsLst>
            <a:gs pos="0">
              <a:srgbClr val="FF9999">
                <a:shade val="30000"/>
                <a:satMod val="115000"/>
              </a:srgbClr>
            </a:gs>
            <a:gs pos="50000">
              <a:srgbClr val="FF9999">
                <a:shade val="67500"/>
                <a:satMod val="115000"/>
              </a:srgbClr>
            </a:gs>
            <a:gs pos="100000">
              <a:srgbClr val="FF9999">
                <a:shade val="100000"/>
                <a:satMod val="115000"/>
              </a:srgbClr>
            </a:gs>
          </a:gsLst>
          <a:lin ang="16200000" scaled="1"/>
          <a:tileRect/>
        </a:gra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ru-RU" sz="1000" kern="1200" dirty="0">
              <a:solidFill>
                <a:srgbClr val="660066"/>
              </a:solidFill>
            </a:rPr>
            <a:t>Возрастет охват детей дополнительным образованием, с каждым годом все большее число детей будет принимать участие в различных олимпиадах и конкурсах. Продолжится работа по выявлению и поддержке одаренных детей, развитию их талантов и способностей. </a:t>
          </a:r>
          <a:endParaRPr lang="ru-RU" sz="1000" i="1" kern="1200" dirty="0">
            <a:solidFill>
              <a:srgbClr val="002060"/>
            </a:solidFill>
            <a:effectLst>
              <a:outerShdw blurRad="38100" dist="38100" dir="2700000" algn="tl">
                <a:srgbClr val="000000">
                  <a:alpha val="43137"/>
                </a:srgbClr>
              </a:outerShdw>
            </a:effectLst>
          </a:endParaRPr>
        </a:p>
      </dsp:txBody>
      <dsp:txXfrm>
        <a:off x="150470" y="3586823"/>
        <a:ext cx="6723705" cy="57090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9.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0.08696</cdr:x>
      <cdr:y>0.0966</cdr:y>
    </cdr:from>
    <cdr:to>
      <cdr:x>0.37452</cdr:x>
      <cdr:y>0.215</cdr:y>
    </cdr:to>
    <cdr:sp macro="" textlink="">
      <cdr:nvSpPr>
        <cdr:cNvPr id="3" name="TextBox 3"/>
        <cdr:cNvSpPr txBox="1"/>
      </cdr:nvSpPr>
      <cdr:spPr>
        <a:xfrm xmlns:a="http://schemas.openxmlformats.org/drawingml/2006/main">
          <a:off x="288044" y="256120"/>
          <a:ext cx="952505" cy="3139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440" b="1" u="sng" dirty="0" smtClean="0">
              <a:solidFill>
                <a:schemeClr val="tx1"/>
              </a:solidFill>
              <a:effectLst>
                <a:outerShdw blurRad="38100" dist="38100" dir="2700000" algn="tl">
                  <a:srgbClr val="000000">
                    <a:alpha val="43137"/>
                  </a:srgbClr>
                </a:outerShdw>
              </a:effectLst>
            </a:rPr>
            <a:t>2020 </a:t>
          </a:r>
          <a:r>
            <a:rPr lang="ru-RU" sz="1440" b="1" u="sng" dirty="0">
              <a:solidFill>
                <a:schemeClr val="tx1"/>
              </a:solidFill>
              <a:effectLst>
                <a:outerShdw blurRad="38100" dist="38100" dir="2700000" algn="tl">
                  <a:srgbClr val="000000">
                    <a:alpha val="43137"/>
                  </a:srgbClr>
                </a:outerShdw>
              </a:effectLst>
            </a:rPr>
            <a:t>год</a:t>
          </a:r>
        </a:p>
      </cdr:txBody>
    </cdr:sp>
  </cdr:relSizeAnchor>
</c:userShapes>
</file>

<file path=ppt/drawings/drawing2.xml><?xml version="1.0" encoding="utf-8"?>
<c:userShapes xmlns:c="http://schemas.openxmlformats.org/drawingml/2006/chart">
  <cdr:relSizeAnchor xmlns:cdr="http://schemas.openxmlformats.org/drawingml/2006/chartDrawing">
    <cdr:from>
      <cdr:x>0.08696</cdr:x>
      <cdr:y>0.0966</cdr:y>
    </cdr:from>
    <cdr:to>
      <cdr:x>0.48183</cdr:x>
      <cdr:y>0.215</cdr:y>
    </cdr:to>
    <cdr:sp macro="" textlink="">
      <cdr:nvSpPr>
        <cdr:cNvPr id="3" name="TextBox 3"/>
        <cdr:cNvSpPr txBox="1"/>
      </cdr:nvSpPr>
      <cdr:spPr>
        <a:xfrm xmlns:a="http://schemas.openxmlformats.org/drawingml/2006/main">
          <a:off x="209766" y="256120"/>
          <a:ext cx="952505" cy="3139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440" b="1" u="sng" dirty="0" smtClean="0">
              <a:solidFill>
                <a:schemeClr val="tx1"/>
              </a:solidFill>
              <a:effectLst>
                <a:outerShdw blurRad="38100" dist="38100" dir="2700000" algn="tl">
                  <a:srgbClr val="000000">
                    <a:alpha val="43137"/>
                  </a:srgbClr>
                </a:outerShdw>
              </a:effectLst>
            </a:rPr>
            <a:t>2022 </a:t>
          </a:r>
          <a:r>
            <a:rPr lang="ru-RU" sz="1440" b="1" u="sng" dirty="0">
              <a:solidFill>
                <a:schemeClr val="tx1"/>
              </a:solidFill>
              <a:effectLst>
                <a:outerShdw blurRad="38100" dist="38100" dir="2700000" algn="tl">
                  <a:srgbClr val="000000">
                    <a:alpha val="43137"/>
                  </a:srgbClr>
                </a:outerShdw>
              </a:effectLst>
            </a:rPr>
            <a:t>год</a:t>
          </a:r>
        </a:p>
      </cdr:txBody>
    </cdr:sp>
  </cdr:relSizeAnchor>
</c:userShapes>
</file>

<file path=ppt/drawings/drawing3.xml><?xml version="1.0" encoding="utf-8"?>
<c:userShapes xmlns:c="http://schemas.openxmlformats.org/drawingml/2006/chart">
  <cdr:relSizeAnchor xmlns:cdr="http://schemas.openxmlformats.org/drawingml/2006/chartDrawing">
    <cdr:from>
      <cdr:x>0.35916</cdr:x>
      <cdr:y>0.4752</cdr:y>
    </cdr:from>
    <cdr:to>
      <cdr:x>0.45291</cdr:x>
      <cdr:y>0.5544</cdr:y>
    </cdr:to>
    <cdr:sp macro="" textlink="">
      <cdr:nvSpPr>
        <cdr:cNvPr id="11" name="TextBox 10"/>
        <cdr:cNvSpPr txBox="1"/>
      </cdr:nvSpPr>
      <cdr:spPr>
        <a:xfrm xmlns:a="http://schemas.openxmlformats.org/drawingml/2006/main" rot="20457882">
          <a:off x="1655204" y="1296144"/>
          <a:ext cx="432048" cy="2160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0.26321</cdr:x>
      <cdr:y>0.339</cdr:y>
    </cdr:from>
    <cdr:to>
      <cdr:x>0.33807</cdr:x>
      <cdr:y>0.42297</cdr:y>
    </cdr:to>
    <cdr:sp macro="" textlink="">
      <cdr:nvSpPr>
        <cdr:cNvPr id="4" name="Стрелка вправо 3"/>
        <cdr:cNvSpPr/>
      </cdr:nvSpPr>
      <cdr:spPr>
        <a:xfrm xmlns:a="http://schemas.openxmlformats.org/drawingml/2006/main" rot="19955889">
          <a:off x="1421486" y="683494"/>
          <a:ext cx="404289" cy="169303"/>
        </a:xfrm>
        <a:prstGeom xmlns:a="http://schemas.openxmlformats.org/drawingml/2006/main" prst="rightArrow">
          <a:avLst/>
        </a:prstGeom>
        <a:solidFill xmlns:a="http://schemas.openxmlformats.org/drawingml/2006/main">
          <a:srgbClr val="FFFF0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ru-RU" sz="1400"/>
        </a:p>
      </cdr:txBody>
    </cdr:sp>
  </cdr:relSizeAnchor>
</c:userShapes>
</file>

<file path=ppt/drawings/drawing4.xml><?xml version="1.0" encoding="utf-8"?>
<c:userShapes xmlns:c="http://schemas.openxmlformats.org/drawingml/2006/chart">
  <cdr:relSizeAnchor xmlns:cdr="http://schemas.openxmlformats.org/drawingml/2006/chartDrawing">
    <cdr:from>
      <cdr:x>0.35916</cdr:x>
      <cdr:y>0.4752</cdr:y>
    </cdr:from>
    <cdr:to>
      <cdr:x>0.45291</cdr:x>
      <cdr:y>0.5544</cdr:y>
    </cdr:to>
    <cdr:sp macro="" textlink="">
      <cdr:nvSpPr>
        <cdr:cNvPr id="11" name="TextBox 10"/>
        <cdr:cNvSpPr txBox="1"/>
      </cdr:nvSpPr>
      <cdr:spPr>
        <a:xfrm xmlns:a="http://schemas.openxmlformats.org/drawingml/2006/main" rot="20457882">
          <a:off x="1655204" y="1296144"/>
          <a:ext cx="432048" cy="2160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userShapes>
</file>

<file path=ppt/drawings/drawing5.xml><?xml version="1.0" encoding="utf-8"?>
<c:userShapes xmlns:c="http://schemas.openxmlformats.org/drawingml/2006/chart">
  <cdr:relSizeAnchor xmlns:cdr="http://schemas.openxmlformats.org/drawingml/2006/chartDrawing">
    <cdr:from>
      <cdr:x>0.35916</cdr:x>
      <cdr:y>0.4752</cdr:y>
    </cdr:from>
    <cdr:to>
      <cdr:x>0.45291</cdr:x>
      <cdr:y>0.5544</cdr:y>
    </cdr:to>
    <cdr:sp macro="" textlink="">
      <cdr:nvSpPr>
        <cdr:cNvPr id="11" name="TextBox 10"/>
        <cdr:cNvSpPr txBox="1"/>
      </cdr:nvSpPr>
      <cdr:spPr>
        <a:xfrm xmlns:a="http://schemas.openxmlformats.org/drawingml/2006/main" rot="20457882">
          <a:off x="1913817" y="1060764"/>
          <a:ext cx="499556" cy="17679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0.4307</cdr:x>
      <cdr:y>0.21138</cdr:y>
    </cdr:from>
    <cdr:to>
      <cdr:x>0.49171</cdr:x>
      <cdr:y>0.27177</cdr:y>
    </cdr:to>
    <cdr:sp macro="" textlink="">
      <cdr:nvSpPr>
        <cdr:cNvPr id="3" name="Стрелка вправо 2"/>
        <cdr:cNvSpPr/>
      </cdr:nvSpPr>
      <cdr:spPr>
        <a:xfrm xmlns:a="http://schemas.openxmlformats.org/drawingml/2006/main" rot="20341437">
          <a:off x="2295041" y="471853"/>
          <a:ext cx="325097" cy="134806"/>
        </a:xfrm>
        <a:prstGeom xmlns:a="http://schemas.openxmlformats.org/drawingml/2006/main" prst="rightArrow">
          <a:avLst/>
        </a:prstGeom>
        <a:solidFill xmlns:a="http://schemas.openxmlformats.org/drawingml/2006/main">
          <a:srgbClr val="FFFF0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ru-RU"/>
        </a:p>
      </cdr:txBody>
    </cdr:sp>
  </cdr:relSizeAnchor>
</c:userShapes>
</file>

<file path=ppt/drawings/drawing6.xml><?xml version="1.0" encoding="utf-8"?>
<c:userShapes xmlns:c="http://schemas.openxmlformats.org/drawingml/2006/chart">
  <cdr:relSizeAnchor xmlns:cdr="http://schemas.openxmlformats.org/drawingml/2006/chartDrawing">
    <cdr:from>
      <cdr:x>0.25603</cdr:x>
      <cdr:y>0.39785</cdr:y>
    </cdr:from>
    <cdr:to>
      <cdr:x>0.40603</cdr:x>
      <cdr:y>0.62285</cdr:y>
    </cdr:to>
    <cdr:sp macro="" textlink="">
      <cdr:nvSpPr>
        <cdr:cNvPr id="2" name="TextBox 1"/>
        <cdr:cNvSpPr txBox="1"/>
      </cdr:nvSpPr>
      <cdr:spPr>
        <a:xfrm xmlns:a="http://schemas.openxmlformats.org/drawingml/2006/main">
          <a:off x="2109463" y="1429281"/>
          <a:ext cx="1235869" cy="8083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0.21164</cdr:x>
      <cdr:y>0.01931</cdr:y>
    </cdr:from>
    <cdr:to>
      <cdr:x>0.35183</cdr:x>
      <cdr:y>0.0888</cdr:y>
    </cdr:to>
    <cdr:sp macro="" textlink="">
      <cdr:nvSpPr>
        <cdr:cNvPr id="4" name="TextBox 3"/>
        <cdr:cNvSpPr txBox="1"/>
      </cdr:nvSpPr>
      <cdr:spPr>
        <a:xfrm xmlns:a="http://schemas.openxmlformats.org/drawingml/2006/main">
          <a:off x="1725612" y="63500"/>
          <a:ext cx="1143000" cy="2286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0.34633</cdr:x>
      <cdr:y>0.10605</cdr:y>
    </cdr:from>
    <cdr:to>
      <cdr:x>0.50356</cdr:x>
      <cdr:y>0.42419</cdr:y>
    </cdr:to>
    <cdr:sp macro="" textlink="">
      <cdr:nvSpPr>
        <cdr:cNvPr id="6" name="TextBox 5"/>
        <cdr:cNvSpPr txBox="1"/>
      </cdr:nvSpPr>
      <cdr:spPr>
        <a:xfrm xmlns:a="http://schemas.openxmlformats.org/drawingml/2006/main">
          <a:off x="2853425" y="381000"/>
          <a:ext cx="1295437" cy="114292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userShapes>
</file>

<file path=ppt/drawings/drawing7.xml><?xml version="1.0" encoding="utf-8"?>
<c:userShapes xmlns:c="http://schemas.openxmlformats.org/drawingml/2006/chart">
  <cdr:relSizeAnchor xmlns:cdr="http://schemas.openxmlformats.org/drawingml/2006/chartDrawing">
    <cdr:from>
      <cdr:x>0.25603</cdr:x>
      <cdr:y>0.39785</cdr:y>
    </cdr:from>
    <cdr:to>
      <cdr:x>0.40603</cdr:x>
      <cdr:y>0.62285</cdr:y>
    </cdr:to>
    <cdr:sp macro="" textlink="">
      <cdr:nvSpPr>
        <cdr:cNvPr id="2" name="TextBox 1"/>
        <cdr:cNvSpPr txBox="1"/>
      </cdr:nvSpPr>
      <cdr:spPr>
        <a:xfrm xmlns:a="http://schemas.openxmlformats.org/drawingml/2006/main">
          <a:off x="2109463" y="1429281"/>
          <a:ext cx="1235869" cy="8083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dirty="0"/>
        </a:p>
      </cdr:txBody>
    </cdr:sp>
  </cdr:relSizeAnchor>
  <cdr:relSizeAnchor xmlns:cdr="http://schemas.openxmlformats.org/drawingml/2006/chartDrawing">
    <cdr:from>
      <cdr:x>0.21164</cdr:x>
      <cdr:y>0.01931</cdr:y>
    </cdr:from>
    <cdr:to>
      <cdr:x>0.35183</cdr:x>
      <cdr:y>0.0888</cdr:y>
    </cdr:to>
    <cdr:sp macro="" textlink="">
      <cdr:nvSpPr>
        <cdr:cNvPr id="4" name="TextBox 3"/>
        <cdr:cNvSpPr txBox="1"/>
      </cdr:nvSpPr>
      <cdr:spPr>
        <a:xfrm xmlns:a="http://schemas.openxmlformats.org/drawingml/2006/main">
          <a:off x="1725612" y="63500"/>
          <a:ext cx="1143000" cy="2286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dirty="0"/>
        </a:p>
      </cdr:txBody>
    </cdr:sp>
  </cdr:relSizeAnchor>
  <cdr:relSizeAnchor xmlns:cdr="http://schemas.openxmlformats.org/drawingml/2006/chartDrawing">
    <cdr:from>
      <cdr:x>0.34633</cdr:x>
      <cdr:y>0.10605</cdr:y>
    </cdr:from>
    <cdr:to>
      <cdr:x>0.50356</cdr:x>
      <cdr:y>0.42419</cdr:y>
    </cdr:to>
    <cdr:sp macro="" textlink="">
      <cdr:nvSpPr>
        <cdr:cNvPr id="6" name="TextBox 5"/>
        <cdr:cNvSpPr txBox="1"/>
      </cdr:nvSpPr>
      <cdr:spPr>
        <a:xfrm xmlns:a="http://schemas.openxmlformats.org/drawingml/2006/main">
          <a:off x="2853425" y="381000"/>
          <a:ext cx="1295437" cy="114292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dirty="0"/>
        </a:p>
      </cdr:txBody>
    </cdr:sp>
  </cdr:relSizeAnchor>
</c:userShapes>
</file>

<file path=ppt/drawings/drawing8.xml><?xml version="1.0" encoding="utf-8"?>
<c:userShapes xmlns:c="http://schemas.openxmlformats.org/drawingml/2006/chart">
  <cdr:relSizeAnchor xmlns:cdr="http://schemas.openxmlformats.org/drawingml/2006/chartDrawing">
    <cdr:from>
      <cdr:x>0.26949</cdr:x>
      <cdr:y>0.11441</cdr:y>
    </cdr:from>
    <cdr:to>
      <cdr:x>0.51782</cdr:x>
      <cdr:y>0.22493</cdr:y>
    </cdr:to>
    <cdr:sp macro="" textlink="">
      <cdr:nvSpPr>
        <cdr:cNvPr id="2" name="TextBox 8"/>
        <cdr:cNvSpPr txBox="1">
          <a:spLocks xmlns:a="http://schemas.openxmlformats.org/drawingml/2006/main" noChangeArrowheads="1"/>
        </cdr:cNvSpPr>
      </cdr:nvSpPr>
      <cdr:spPr bwMode="auto">
        <a:xfrm xmlns:a="http://schemas.openxmlformats.org/drawingml/2006/main">
          <a:off x="1421068" y="477871"/>
          <a:ext cx="1309461" cy="46166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none">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eaLnBrk="1" hangingPunct="1">
            <a:spcBef>
              <a:spcPct val="0"/>
            </a:spcBef>
            <a:spcAft>
              <a:spcPct val="0"/>
            </a:spcAft>
            <a:buSzTx/>
            <a:buFontTx/>
            <a:buNone/>
          </a:pPr>
          <a:r>
            <a:rPr lang="ru-RU" altLang="ru-RU" sz="2400" b="1" u="sng" dirty="0" smtClean="0">
              <a:solidFill>
                <a:srgbClr val="00FF00"/>
              </a:solidFill>
              <a:latin typeface="Times New Roman" pitchFamily="18" charset="0"/>
            </a:rPr>
            <a:t>2021 </a:t>
          </a:r>
          <a:r>
            <a:rPr lang="ru-RU" altLang="ru-RU" sz="2400" b="1" u="sng" dirty="0">
              <a:solidFill>
                <a:srgbClr val="00FF00"/>
              </a:solidFill>
              <a:latin typeface="Times New Roman" pitchFamily="18" charset="0"/>
            </a:rPr>
            <a:t>год</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2919565" cy="493868"/>
          </a:xfrm>
          <a:prstGeom prst="rect">
            <a:avLst/>
          </a:prstGeom>
        </p:spPr>
        <p:txBody>
          <a:bodyPr vert="horz" lIns="91056" tIns="45528" rIns="91056" bIns="45528" rtlCol="0"/>
          <a:lstStyle>
            <a:lvl1pPr algn="l">
              <a:defRPr sz="1200"/>
            </a:lvl1pPr>
          </a:lstStyle>
          <a:p>
            <a:endParaRPr lang="ru-RU"/>
          </a:p>
        </p:txBody>
      </p:sp>
      <p:sp>
        <p:nvSpPr>
          <p:cNvPr id="3" name="Дата 2"/>
          <p:cNvSpPr>
            <a:spLocks noGrp="1"/>
          </p:cNvSpPr>
          <p:nvPr>
            <p:ph type="dt" idx="1"/>
          </p:nvPr>
        </p:nvSpPr>
        <p:spPr>
          <a:xfrm>
            <a:off x="3814626" y="1"/>
            <a:ext cx="2919565" cy="493868"/>
          </a:xfrm>
          <a:prstGeom prst="rect">
            <a:avLst/>
          </a:prstGeom>
        </p:spPr>
        <p:txBody>
          <a:bodyPr vert="horz" lIns="91056" tIns="45528" rIns="91056" bIns="45528" rtlCol="0"/>
          <a:lstStyle>
            <a:lvl1pPr algn="r">
              <a:defRPr sz="1200"/>
            </a:lvl1pPr>
          </a:lstStyle>
          <a:p>
            <a:fld id="{616317FD-FEC4-4256-BC3B-F32F00DAA72E}" type="datetimeFigureOut">
              <a:rPr lang="ru-RU" smtClean="0"/>
              <a:pPr/>
              <a:t>20.06.2023</a:t>
            </a:fld>
            <a:endParaRPr lang="ru-RU"/>
          </a:p>
        </p:txBody>
      </p:sp>
      <p:sp>
        <p:nvSpPr>
          <p:cNvPr id="4" name="Образ слайда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056" tIns="45528" rIns="91056" bIns="45528" rtlCol="0" anchor="ctr"/>
          <a:lstStyle/>
          <a:p>
            <a:endParaRPr lang="ru-RU"/>
          </a:p>
        </p:txBody>
      </p:sp>
      <p:sp>
        <p:nvSpPr>
          <p:cNvPr id="5" name="Заметки 4"/>
          <p:cNvSpPr>
            <a:spLocks noGrp="1"/>
          </p:cNvSpPr>
          <p:nvPr>
            <p:ph type="body" sz="quarter" idx="3"/>
          </p:nvPr>
        </p:nvSpPr>
        <p:spPr>
          <a:xfrm>
            <a:off x="673262" y="4686224"/>
            <a:ext cx="5389240" cy="4440077"/>
          </a:xfrm>
          <a:prstGeom prst="rect">
            <a:avLst/>
          </a:prstGeom>
        </p:spPr>
        <p:txBody>
          <a:bodyPr vert="horz" lIns="91056" tIns="45528" rIns="91056" bIns="45528"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370868"/>
            <a:ext cx="2919565" cy="493867"/>
          </a:xfrm>
          <a:prstGeom prst="rect">
            <a:avLst/>
          </a:prstGeom>
        </p:spPr>
        <p:txBody>
          <a:bodyPr vert="horz" lIns="91056" tIns="45528" rIns="91056" bIns="45528" rtlCol="0" anchor="b"/>
          <a:lstStyle>
            <a:lvl1pPr algn="l">
              <a:defRPr sz="1200"/>
            </a:lvl1pPr>
          </a:lstStyle>
          <a:p>
            <a:endParaRPr lang="ru-RU"/>
          </a:p>
        </p:txBody>
      </p:sp>
      <p:sp>
        <p:nvSpPr>
          <p:cNvPr id="7" name="Номер слайда 6"/>
          <p:cNvSpPr>
            <a:spLocks noGrp="1"/>
          </p:cNvSpPr>
          <p:nvPr>
            <p:ph type="sldNum" sz="quarter" idx="5"/>
          </p:nvPr>
        </p:nvSpPr>
        <p:spPr>
          <a:xfrm>
            <a:off x="3814626" y="9370868"/>
            <a:ext cx="2919565" cy="493867"/>
          </a:xfrm>
          <a:prstGeom prst="rect">
            <a:avLst/>
          </a:prstGeom>
        </p:spPr>
        <p:txBody>
          <a:bodyPr vert="horz" lIns="91056" tIns="45528" rIns="91056" bIns="45528" rtlCol="0" anchor="b"/>
          <a:lstStyle>
            <a:lvl1pPr algn="r">
              <a:defRPr sz="1200"/>
            </a:lvl1pPr>
          </a:lstStyle>
          <a:p>
            <a:fld id="{B7F92649-2FA8-4431-AE86-3D8807ECA89F}" type="slidenum">
              <a:rPr lang="ru-RU" smtClean="0"/>
              <a:pPr/>
              <a:t>‹#›</a:t>
            </a:fld>
            <a:endParaRPr lang="ru-RU"/>
          </a:p>
        </p:txBody>
      </p:sp>
    </p:spTree>
    <p:extLst>
      <p:ext uri="{BB962C8B-B14F-4D97-AF65-F5344CB8AC3E}">
        <p14:creationId xmlns:p14="http://schemas.microsoft.com/office/powerpoint/2010/main" val="391618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F92649-2FA8-4431-AE86-3D8807ECA89F}" type="slidenum">
              <a:rPr lang="ru-RU" smtClean="0"/>
              <a:pPr/>
              <a:t>5</a:t>
            </a:fld>
            <a:endParaRPr lang="ru-RU"/>
          </a:p>
        </p:txBody>
      </p:sp>
    </p:spTree>
    <p:extLst>
      <p:ext uri="{BB962C8B-B14F-4D97-AF65-F5344CB8AC3E}">
        <p14:creationId xmlns:p14="http://schemas.microsoft.com/office/powerpoint/2010/main" val="584265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7F92649-2FA8-4431-AE86-3D8807ECA89F}" type="slidenum">
              <a:rPr lang="ru-RU" smtClean="0"/>
              <a:pPr/>
              <a:t>19</a:t>
            </a:fld>
            <a:endParaRPr lang="ru-RU"/>
          </a:p>
        </p:txBody>
      </p:sp>
    </p:spTree>
    <p:extLst>
      <p:ext uri="{BB962C8B-B14F-4D97-AF65-F5344CB8AC3E}">
        <p14:creationId xmlns:p14="http://schemas.microsoft.com/office/powerpoint/2010/main" val="420576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F92649-2FA8-4431-AE86-3D8807ECA89F}" type="slidenum">
              <a:rPr lang="ru-RU" smtClean="0"/>
              <a:pPr/>
              <a:t>28</a:t>
            </a:fld>
            <a:endParaRPr lang="ru-RU"/>
          </a:p>
        </p:txBody>
      </p:sp>
    </p:spTree>
    <p:extLst>
      <p:ext uri="{BB962C8B-B14F-4D97-AF65-F5344CB8AC3E}">
        <p14:creationId xmlns:p14="http://schemas.microsoft.com/office/powerpoint/2010/main" val="3325632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F92649-2FA8-4431-AE86-3D8807ECA89F}" type="slidenum">
              <a:rPr lang="ru-RU" smtClean="0"/>
              <a:pPr/>
              <a:t>45</a:t>
            </a:fld>
            <a:endParaRPr lang="ru-RU" dirty="0"/>
          </a:p>
        </p:txBody>
      </p:sp>
    </p:spTree>
    <p:extLst>
      <p:ext uri="{BB962C8B-B14F-4D97-AF65-F5344CB8AC3E}">
        <p14:creationId xmlns:p14="http://schemas.microsoft.com/office/powerpoint/2010/main" val="4095997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F92649-2FA8-4431-AE86-3D8807ECA89F}" type="slidenum">
              <a:rPr lang="ru-RU" smtClean="0"/>
              <a:pPr/>
              <a:t>65</a:t>
            </a:fld>
            <a:endParaRPr lang="ru-RU"/>
          </a:p>
        </p:txBody>
      </p:sp>
    </p:spTree>
    <p:extLst>
      <p:ext uri="{BB962C8B-B14F-4D97-AF65-F5344CB8AC3E}">
        <p14:creationId xmlns:p14="http://schemas.microsoft.com/office/powerpoint/2010/main" val="500268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F92649-2FA8-4431-AE86-3D8807ECA89F}" type="slidenum">
              <a:rPr lang="ru-RU" smtClean="0">
                <a:solidFill>
                  <a:prstClr val="black"/>
                </a:solidFill>
              </a:rPr>
              <a:pPr/>
              <a:t>72</a:t>
            </a:fld>
            <a:endParaRPr lang="ru-RU">
              <a:solidFill>
                <a:prstClr val="black"/>
              </a:solidFill>
            </a:endParaRPr>
          </a:p>
        </p:txBody>
      </p:sp>
    </p:spTree>
    <p:extLst>
      <p:ext uri="{BB962C8B-B14F-4D97-AF65-F5344CB8AC3E}">
        <p14:creationId xmlns:p14="http://schemas.microsoft.com/office/powerpoint/2010/main" val="1112239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2701925" y="2130425"/>
            <a:ext cx="4800600" cy="1470025"/>
          </a:xfrm>
        </p:spPr>
        <p:txBody>
          <a:bodyPr/>
          <a:lstStyle>
            <a:lvl1pPr>
              <a:buClr>
                <a:srgbClr val="FFFFFF"/>
              </a:buClr>
              <a:defRPr/>
            </a:lvl1pPr>
          </a:lstStyle>
          <a:p>
            <a:r>
              <a:rPr lang="ru-RU"/>
              <a:t>Образец заголовка</a:t>
            </a:r>
            <a:endParaRPr lang="en-US"/>
          </a:p>
        </p:txBody>
      </p:sp>
      <p:sp>
        <p:nvSpPr>
          <p:cNvPr id="23555" name="Rectangle 3"/>
          <p:cNvSpPr>
            <a:spLocks noGrp="1" noChangeArrowheads="1"/>
          </p:cNvSpPr>
          <p:nvPr>
            <p:ph type="subTitle" idx="1"/>
          </p:nvPr>
        </p:nvSpPr>
        <p:spPr>
          <a:xfrm>
            <a:off x="2701925" y="3886200"/>
            <a:ext cx="4114800" cy="1752600"/>
          </a:xfrm>
        </p:spPr>
        <p:txBody>
          <a:bodyPr/>
          <a:lstStyle>
            <a:lvl1pPr marL="0" indent="0">
              <a:buClr>
                <a:srgbClr val="FFFFFF"/>
              </a:buClr>
              <a:buFontTx/>
              <a:buNone/>
              <a:defRPr/>
            </a:lvl1pPr>
          </a:lstStyle>
          <a:p>
            <a:r>
              <a:rPr lang="ru-RU"/>
              <a:t>Образец подзаголовка</a:t>
            </a:r>
            <a:endParaRPr lang="en-US"/>
          </a:p>
        </p:txBody>
      </p:sp>
      <p:sp>
        <p:nvSpPr>
          <p:cNvPr id="4" name="Rectangle 4"/>
          <p:cNvSpPr>
            <a:spLocks noGrp="1" noChangeArrowheads="1"/>
          </p:cNvSpPr>
          <p:nvPr>
            <p:ph type="dt" sz="half" idx="10"/>
          </p:nvPr>
        </p:nvSpPr>
        <p:spPr/>
        <p:txBody>
          <a:bodyPr/>
          <a:lstStyle>
            <a:lvl1pPr>
              <a:defRPr/>
            </a:lvl1pPr>
          </a:lstStyle>
          <a:p>
            <a:fld id="{EF20C331-0C5C-46A2-A3E9-47FEDF9D98C0}" type="datetimeFigureOut">
              <a:rPr lang="ru-RU" smtClean="0"/>
              <a:pPr/>
              <a:t>20.06.2023</a:t>
            </a:fld>
            <a:endParaRPr lang="ru-RU"/>
          </a:p>
        </p:txBody>
      </p:sp>
      <p:sp>
        <p:nvSpPr>
          <p:cNvPr id="5" name="Rectangle 5"/>
          <p:cNvSpPr>
            <a:spLocks noGrp="1" noChangeArrowheads="1"/>
          </p:cNvSpPr>
          <p:nvPr>
            <p:ph type="ftr" sz="quarter" idx="11"/>
          </p:nvPr>
        </p:nvSpPr>
        <p:spPr/>
        <p:txBody>
          <a:bodyPr/>
          <a:lstStyle>
            <a:lvl1pPr>
              <a:defRPr/>
            </a:lvl1pPr>
          </a:lstStyle>
          <a:p>
            <a:endParaRPr lang="ru-RU"/>
          </a:p>
        </p:txBody>
      </p:sp>
      <p:sp>
        <p:nvSpPr>
          <p:cNvPr id="6" name="Rectangle 6"/>
          <p:cNvSpPr>
            <a:spLocks noGrp="1" noChangeArrowheads="1"/>
          </p:cNvSpPr>
          <p:nvPr>
            <p:ph type="sldNum" sz="quarter" idx="12"/>
          </p:nvPr>
        </p:nvSpPr>
        <p:spPr/>
        <p:txBody>
          <a:bodyPr/>
          <a:lstStyle>
            <a:lvl1pPr>
              <a:defRPr/>
            </a:lvl1pPr>
          </a:lstStyle>
          <a:p>
            <a:fld id="{27143F67-B9AC-4E97-B098-65D62BFEF9BE}" type="slidenum">
              <a:rPr lang="ru-RU" smtClean="0"/>
              <a:pPr/>
              <a:t>‹#›</a:t>
            </a:fld>
            <a:endParaRPr lang="ru-RU"/>
          </a:p>
        </p:txBody>
      </p:sp>
    </p:spTree>
    <p:extLst>
      <p:ext uri="{BB962C8B-B14F-4D97-AF65-F5344CB8AC3E}">
        <p14:creationId xmlns:p14="http://schemas.microsoft.com/office/powerpoint/2010/main" val="373404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fld id="{EF20C331-0C5C-46A2-A3E9-47FEDF9D98C0}" type="datetimeFigureOut">
              <a:rPr lang="ru-RU" smtClean="0"/>
              <a:pPr/>
              <a:t>20.06.2023</a:t>
            </a:fld>
            <a:endParaRPr lang="ru-RU"/>
          </a:p>
        </p:txBody>
      </p:sp>
      <p:sp>
        <p:nvSpPr>
          <p:cNvPr id="5" name="Rectangle 5"/>
          <p:cNvSpPr>
            <a:spLocks noGrp="1" noChangeArrowheads="1"/>
          </p:cNvSpPr>
          <p:nvPr>
            <p:ph type="ftr" sz="quarter" idx="11"/>
          </p:nvPr>
        </p:nvSpPr>
        <p:spPr>
          <a:ln/>
        </p:spPr>
        <p:txBody>
          <a:bodyPr/>
          <a:lstStyle>
            <a:lvl1pPr>
              <a:defRPr/>
            </a:lvl1pPr>
          </a:lstStyle>
          <a:p>
            <a:endParaRPr lang="ru-RU"/>
          </a:p>
        </p:txBody>
      </p:sp>
      <p:sp>
        <p:nvSpPr>
          <p:cNvPr id="6" name="Rectangle 6"/>
          <p:cNvSpPr>
            <a:spLocks noGrp="1" noChangeArrowheads="1"/>
          </p:cNvSpPr>
          <p:nvPr>
            <p:ph type="sldNum" sz="quarter" idx="12"/>
          </p:nvPr>
        </p:nvSpPr>
        <p:spPr>
          <a:ln/>
        </p:spPr>
        <p:txBody>
          <a:bodyPr/>
          <a:lstStyle>
            <a:lvl1pPr>
              <a:defRPr/>
            </a:lvl1pPr>
          </a:lstStyle>
          <a:p>
            <a:fld id="{27143F67-B9AC-4E97-B098-65D62BFEF9BE}" type="slidenum">
              <a:rPr lang="ru-RU" smtClean="0"/>
              <a:pPr/>
              <a:t>‹#›</a:t>
            </a:fld>
            <a:endParaRPr lang="ru-RU"/>
          </a:p>
        </p:txBody>
      </p:sp>
    </p:spTree>
    <p:extLst>
      <p:ext uri="{BB962C8B-B14F-4D97-AF65-F5344CB8AC3E}">
        <p14:creationId xmlns:p14="http://schemas.microsoft.com/office/powerpoint/2010/main" val="3437267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439025" y="274638"/>
            <a:ext cx="158115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2693988" y="274638"/>
            <a:ext cx="4592637"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fld id="{EF20C331-0C5C-46A2-A3E9-47FEDF9D98C0}" type="datetimeFigureOut">
              <a:rPr lang="ru-RU" smtClean="0"/>
              <a:pPr/>
              <a:t>20.06.2023</a:t>
            </a:fld>
            <a:endParaRPr lang="ru-RU"/>
          </a:p>
        </p:txBody>
      </p:sp>
      <p:sp>
        <p:nvSpPr>
          <p:cNvPr id="5" name="Rectangle 5"/>
          <p:cNvSpPr>
            <a:spLocks noGrp="1" noChangeArrowheads="1"/>
          </p:cNvSpPr>
          <p:nvPr>
            <p:ph type="ftr" sz="quarter" idx="11"/>
          </p:nvPr>
        </p:nvSpPr>
        <p:spPr>
          <a:ln/>
        </p:spPr>
        <p:txBody>
          <a:bodyPr/>
          <a:lstStyle>
            <a:lvl1pPr>
              <a:defRPr/>
            </a:lvl1pPr>
          </a:lstStyle>
          <a:p>
            <a:endParaRPr lang="ru-RU"/>
          </a:p>
        </p:txBody>
      </p:sp>
      <p:sp>
        <p:nvSpPr>
          <p:cNvPr id="6" name="Rectangle 6"/>
          <p:cNvSpPr>
            <a:spLocks noGrp="1" noChangeArrowheads="1"/>
          </p:cNvSpPr>
          <p:nvPr>
            <p:ph type="sldNum" sz="quarter" idx="12"/>
          </p:nvPr>
        </p:nvSpPr>
        <p:spPr>
          <a:ln/>
        </p:spPr>
        <p:txBody>
          <a:bodyPr/>
          <a:lstStyle>
            <a:lvl1pPr>
              <a:defRPr/>
            </a:lvl1pPr>
          </a:lstStyle>
          <a:p>
            <a:fld id="{27143F67-B9AC-4E97-B098-65D62BFEF9BE}" type="slidenum">
              <a:rPr lang="ru-RU" smtClean="0"/>
              <a:pPr/>
              <a:t>‹#›</a:t>
            </a:fld>
            <a:endParaRPr lang="ru-RU"/>
          </a:p>
        </p:txBody>
      </p:sp>
    </p:spTree>
    <p:extLst>
      <p:ext uri="{BB962C8B-B14F-4D97-AF65-F5344CB8AC3E}">
        <p14:creationId xmlns:p14="http://schemas.microsoft.com/office/powerpoint/2010/main" val="3915062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Содержимое 2"/>
          <p:cNvSpPr>
            <a:spLocks noGrp="1"/>
          </p:cNvSpPr>
          <p:nvPr>
            <p:ph sz="quarter" idx="1"/>
          </p:nvPr>
        </p:nvSpPr>
        <p:spPr>
          <a:xfrm>
            <a:off x="457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8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457200" y="3938588"/>
            <a:ext cx="82296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p>
        </p:txBody>
      </p:sp>
      <p:sp>
        <p:nvSpPr>
          <p:cNvPr id="8" name="Rectangle 6"/>
          <p:cNvSpPr>
            <a:spLocks noGrp="1" noChangeArrowheads="1"/>
          </p:cNvSpPr>
          <p:nvPr>
            <p:ph type="sldNum" sz="quarter" idx="12"/>
          </p:nvPr>
        </p:nvSpPr>
        <p:spPr>
          <a:ln/>
        </p:spPr>
        <p:txBody>
          <a:bodyPr/>
          <a:lstStyle>
            <a:lvl1pPr>
              <a:defRPr/>
            </a:lvl1pPr>
          </a:lstStyle>
          <a:p>
            <a:pPr>
              <a:defRPr/>
            </a:pPr>
            <a:fld id="{A1AA6750-B70C-44B3-81D6-3A968C7987C6}" type="slidenum">
              <a:rPr lang="ru-RU"/>
              <a:pPr>
                <a:defRPr/>
              </a:pPr>
              <a:t>‹#›</a:t>
            </a:fld>
            <a:endParaRPr lang="ru-RU"/>
          </a:p>
        </p:txBody>
      </p:sp>
    </p:spTree>
    <p:extLst>
      <p:ext uri="{BB962C8B-B14F-4D97-AF65-F5344CB8AC3E}">
        <p14:creationId xmlns:p14="http://schemas.microsoft.com/office/powerpoint/2010/main" val="2007022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pPr>
              <a:defRPr/>
            </a:pPr>
            <a:endParaRPr lang="ru-RU">
              <a:latin typeface="Arial" charset="0"/>
            </a:endParaRPr>
          </a:p>
        </p:txBody>
      </p:sp>
      <p:sp>
        <p:nvSpPr>
          <p:cNvPr id="30723" name="Rectangle 3"/>
          <p:cNvSpPr>
            <a:spLocks noGrp="1" noChangeArrowheads="1"/>
          </p:cNvSpPr>
          <p:nvPr>
            <p:ph type="ctrTitle"/>
          </p:nvPr>
        </p:nvSpPr>
        <p:spPr>
          <a:xfrm>
            <a:off x="455613" y="2130425"/>
            <a:ext cx="7313612" cy="1470025"/>
          </a:xfrm>
        </p:spPr>
        <p:txBody>
          <a:bodyPr/>
          <a:lstStyle>
            <a:lvl1pPr>
              <a:defRPr/>
            </a:lvl1pPr>
          </a:lstStyle>
          <a:p>
            <a:r>
              <a:rPr lang="ru-RU"/>
              <a:t>Образец заголовка</a:t>
            </a:r>
            <a:endParaRPr lang="en-US"/>
          </a:p>
        </p:txBody>
      </p:sp>
      <p:sp>
        <p:nvSpPr>
          <p:cNvPr id="30724" name="Rectangle 4"/>
          <p:cNvSpPr>
            <a:spLocks noGrp="1" noChangeArrowheads="1"/>
          </p:cNvSpPr>
          <p:nvPr>
            <p:ph type="subTitle" idx="1"/>
          </p:nvPr>
        </p:nvSpPr>
        <p:spPr>
          <a:xfrm>
            <a:off x="455613" y="3886200"/>
            <a:ext cx="7313612" cy="1752600"/>
          </a:xfrm>
        </p:spPr>
        <p:txBody>
          <a:bodyPr/>
          <a:lstStyle>
            <a:lvl1pPr marL="0" indent="0">
              <a:buClr>
                <a:srgbClr val="FFFFFF"/>
              </a:buClr>
              <a:buFontTx/>
              <a:buNone/>
              <a:defRPr/>
            </a:lvl1pPr>
          </a:lstStyle>
          <a:p>
            <a:r>
              <a:rPr lang="ru-RU"/>
              <a:t>Образец подзаголовка</a:t>
            </a:r>
            <a:endParaRPr lang="en-US"/>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EC663E67-D1B2-40D6-AA18-D2FFAA3752C8}" type="slidenum">
              <a:rPr lang="en-US"/>
              <a:pPr>
                <a:defRPr/>
              </a:pPr>
              <a:t>‹#›</a:t>
            </a:fld>
            <a:endParaRPr lang="en-US"/>
          </a:p>
        </p:txBody>
      </p:sp>
    </p:spTree>
    <p:extLst>
      <p:ext uri="{BB962C8B-B14F-4D97-AF65-F5344CB8AC3E}">
        <p14:creationId xmlns:p14="http://schemas.microsoft.com/office/powerpoint/2010/main" val="663666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C1FFD78-38E3-4145-955C-E07DD3B26B72}" type="slidenum">
              <a:rPr lang="en-US"/>
              <a:pPr>
                <a:defRPr/>
              </a:pPr>
              <a:t>‹#›</a:t>
            </a:fld>
            <a:endParaRPr lang="en-US"/>
          </a:p>
        </p:txBody>
      </p:sp>
    </p:spTree>
    <p:extLst>
      <p:ext uri="{BB962C8B-B14F-4D97-AF65-F5344CB8AC3E}">
        <p14:creationId xmlns:p14="http://schemas.microsoft.com/office/powerpoint/2010/main" val="2075278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3E97BB0-EE63-4198-AED9-64908528E302}" type="slidenum">
              <a:rPr lang="en-US"/>
              <a:pPr>
                <a:defRPr/>
              </a:pPr>
              <a:t>‹#›</a:t>
            </a:fld>
            <a:endParaRPr lang="en-US"/>
          </a:p>
        </p:txBody>
      </p:sp>
    </p:spTree>
    <p:extLst>
      <p:ext uri="{BB962C8B-B14F-4D97-AF65-F5344CB8AC3E}">
        <p14:creationId xmlns:p14="http://schemas.microsoft.com/office/powerpoint/2010/main" val="84096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4081D54-0821-4356-9A27-98A14BF099B9}" type="slidenum">
              <a:rPr lang="en-US"/>
              <a:pPr>
                <a:defRPr/>
              </a:pPr>
              <a:t>‹#›</a:t>
            </a:fld>
            <a:endParaRPr lang="en-US"/>
          </a:p>
        </p:txBody>
      </p:sp>
    </p:spTree>
    <p:extLst>
      <p:ext uri="{BB962C8B-B14F-4D97-AF65-F5344CB8AC3E}">
        <p14:creationId xmlns:p14="http://schemas.microsoft.com/office/powerpoint/2010/main" val="3452371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33BD9069-682A-459B-8AAE-8E72910C01ED}" type="slidenum">
              <a:rPr lang="en-US"/>
              <a:pPr>
                <a:defRPr/>
              </a:pPr>
              <a:t>‹#›</a:t>
            </a:fld>
            <a:endParaRPr lang="en-US"/>
          </a:p>
        </p:txBody>
      </p:sp>
    </p:spTree>
    <p:extLst>
      <p:ext uri="{BB962C8B-B14F-4D97-AF65-F5344CB8AC3E}">
        <p14:creationId xmlns:p14="http://schemas.microsoft.com/office/powerpoint/2010/main" val="154391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F1D4B22C-AFE2-4FDD-AF56-9E0A38A995F8}" type="slidenum">
              <a:rPr lang="en-US"/>
              <a:pPr>
                <a:defRPr/>
              </a:pPr>
              <a:t>‹#›</a:t>
            </a:fld>
            <a:endParaRPr lang="en-US"/>
          </a:p>
        </p:txBody>
      </p:sp>
    </p:spTree>
    <p:extLst>
      <p:ext uri="{BB962C8B-B14F-4D97-AF65-F5344CB8AC3E}">
        <p14:creationId xmlns:p14="http://schemas.microsoft.com/office/powerpoint/2010/main" val="2812699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9A0567F8-F98B-4623-ACCF-0EA02182C3A4}" type="slidenum">
              <a:rPr lang="en-US"/>
              <a:pPr>
                <a:defRPr/>
              </a:pPr>
              <a:t>‹#›</a:t>
            </a:fld>
            <a:endParaRPr lang="en-US"/>
          </a:p>
        </p:txBody>
      </p:sp>
    </p:spTree>
    <p:extLst>
      <p:ext uri="{BB962C8B-B14F-4D97-AF65-F5344CB8AC3E}">
        <p14:creationId xmlns:p14="http://schemas.microsoft.com/office/powerpoint/2010/main" val="3743493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fld id="{EF20C331-0C5C-46A2-A3E9-47FEDF9D98C0}" type="datetimeFigureOut">
              <a:rPr lang="ru-RU" smtClean="0"/>
              <a:pPr/>
              <a:t>20.06.2023</a:t>
            </a:fld>
            <a:endParaRPr lang="ru-RU"/>
          </a:p>
        </p:txBody>
      </p:sp>
      <p:sp>
        <p:nvSpPr>
          <p:cNvPr id="5" name="Rectangle 5"/>
          <p:cNvSpPr>
            <a:spLocks noGrp="1" noChangeArrowheads="1"/>
          </p:cNvSpPr>
          <p:nvPr>
            <p:ph type="ftr" sz="quarter" idx="11"/>
          </p:nvPr>
        </p:nvSpPr>
        <p:spPr>
          <a:ln/>
        </p:spPr>
        <p:txBody>
          <a:bodyPr/>
          <a:lstStyle>
            <a:lvl1pPr>
              <a:defRPr/>
            </a:lvl1pPr>
          </a:lstStyle>
          <a:p>
            <a:endParaRPr lang="ru-RU"/>
          </a:p>
        </p:txBody>
      </p:sp>
      <p:sp>
        <p:nvSpPr>
          <p:cNvPr id="6" name="Rectangle 6"/>
          <p:cNvSpPr>
            <a:spLocks noGrp="1" noChangeArrowheads="1"/>
          </p:cNvSpPr>
          <p:nvPr>
            <p:ph type="sldNum" sz="quarter" idx="12"/>
          </p:nvPr>
        </p:nvSpPr>
        <p:spPr>
          <a:ln/>
        </p:spPr>
        <p:txBody>
          <a:bodyPr/>
          <a:lstStyle>
            <a:lvl1pPr>
              <a:defRPr/>
            </a:lvl1pPr>
          </a:lstStyle>
          <a:p>
            <a:fld id="{27143F67-B9AC-4E97-B098-65D62BFEF9BE}" type="slidenum">
              <a:rPr lang="ru-RU" smtClean="0"/>
              <a:pPr/>
              <a:t>‹#›</a:t>
            </a:fld>
            <a:endParaRPr lang="ru-RU"/>
          </a:p>
        </p:txBody>
      </p:sp>
    </p:spTree>
    <p:extLst>
      <p:ext uri="{BB962C8B-B14F-4D97-AF65-F5344CB8AC3E}">
        <p14:creationId xmlns:p14="http://schemas.microsoft.com/office/powerpoint/2010/main" val="605227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3BA52A55-CF37-4227-AE04-29B74EA487B1}" type="slidenum">
              <a:rPr lang="en-US"/>
              <a:pPr>
                <a:defRPr/>
              </a:pPr>
              <a:t>‹#›</a:t>
            </a:fld>
            <a:endParaRPr lang="en-US"/>
          </a:p>
        </p:txBody>
      </p:sp>
    </p:spTree>
    <p:extLst>
      <p:ext uri="{BB962C8B-B14F-4D97-AF65-F5344CB8AC3E}">
        <p14:creationId xmlns:p14="http://schemas.microsoft.com/office/powerpoint/2010/main" val="626153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758EF77-33AB-4A3D-BDF2-3D153751DA32}" type="slidenum">
              <a:rPr lang="en-US"/>
              <a:pPr>
                <a:defRPr/>
              </a:pPr>
              <a:t>‹#›</a:t>
            </a:fld>
            <a:endParaRPr lang="en-US"/>
          </a:p>
        </p:txBody>
      </p:sp>
    </p:spTree>
    <p:extLst>
      <p:ext uri="{BB962C8B-B14F-4D97-AF65-F5344CB8AC3E}">
        <p14:creationId xmlns:p14="http://schemas.microsoft.com/office/powerpoint/2010/main" val="1360270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590D397-6103-430D-8E2A-83229703278F}" type="slidenum">
              <a:rPr lang="en-US"/>
              <a:pPr>
                <a:defRPr/>
              </a:pPr>
              <a:t>‹#›</a:t>
            </a:fld>
            <a:endParaRPr lang="en-US"/>
          </a:p>
        </p:txBody>
      </p:sp>
    </p:spTree>
    <p:extLst>
      <p:ext uri="{BB962C8B-B14F-4D97-AF65-F5344CB8AC3E}">
        <p14:creationId xmlns:p14="http://schemas.microsoft.com/office/powerpoint/2010/main" val="239578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6225" y="274638"/>
            <a:ext cx="2055813"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5613" y="274638"/>
            <a:ext cx="6018212"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CA83CFA-E66D-45DA-95A4-1CCCD6C69C9C}" type="slidenum">
              <a:rPr lang="en-US"/>
              <a:pPr>
                <a:defRPr/>
              </a:pPr>
              <a:t>‹#›</a:t>
            </a:fld>
            <a:endParaRPr lang="en-US"/>
          </a:p>
        </p:txBody>
      </p:sp>
    </p:spTree>
    <p:extLst>
      <p:ext uri="{BB962C8B-B14F-4D97-AF65-F5344CB8AC3E}">
        <p14:creationId xmlns:p14="http://schemas.microsoft.com/office/powerpoint/2010/main" val="38478617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Содержимое 2"/>
          <p:cNvSpPr>
            <a:spLocks noGrp="1"/>
          </p:cNvSpPr>
          <p:nvPr>
            <p:ph sz="quarter" idx="1"/>
          </p:nvPr>
        </p:nvSpPr>
        <p:spPr>
          <a:xfrm>
            <a:off x="457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8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457200" y="3938588"/>
            <a:ext cx="82296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p>
        </p:txBody>
      </p:sp>
      <p:sp>
        <p:nvSpPr>
          <p:cNvPr id="8" name="Rectangle 6"/>
          <p:cNvSpPr>
            <a:spLocks noGrp="1" noChangeArrowheads="1"/>
          </p:cNvSpPr>
          <p:nvPr>
            <p:ph type="sldNum" sz="quarter" idx="12"/>
          </p:nvPr>
        </p:nvSpPr>
        <p:spPr>
          <a:ln/>
        </p:spPr>
        <p:txBody>
          <a:bodyPr/>
          <a:lstStyle>
            <a:lvl1pPr>
              <a:defRPr/>
            </a:lvl1pPr>
          </a:lstStyle>
          <a:p>
            <a:pPr>
              <a:defRPr/>
            </a:pPr>
            <a:fld id="{A1AA6750-B70C-44B3-81D6-3A968C7987C6}" type="slidenum">
              <a:rPr lang="ru-RU"/>
              <a:pPr>
                <a:defRPr/>
              </a:pPr>
              <a:t>‹#›</a:t>
            </a:fld>
            <a:endParaRPr lang="ru-RU"/>
          </a:p>
        </p:txBody>
      </p:sp>
    </p:spTree>
    <p:extLst>
      <p:ext uri="{BB962C8B-B14F-4D97-AF65-F5344CB8AC3E}">
        <p14:creationId xmlns:p14="http://schemas.microsoft.com/office/powerpoint/2010/main" val="2007022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2701925" y="2130425"/>
            <a:ext cx="4800600" cy="1470025"/>
          </a:xfrm>
        </p:spPr>
        <p:txBody>
          <a:bodyPr/>
          <a:lstStyle>
            <a:lvl1pPr>
              <a:buClr>
                <a:srgbClr val="FFFFFF"/>
              </a:buClr>
              <a:defRPr/>
            </a:lvl1pPr>
          </a:lstStyle>
          <a:p>
            <a:r>
              <a:rPr lang="ru-RU"/>
              <a:t>Образец заголовка</a:t>
            </a:r>
            <a:endParaRPr lang="en-US"/>
          </a:p>
        </p:txBody>
      </p:sp>
      <p:sp>
        <p:nvSpPr>
          <p:cNvPr id="23555" name="Rectangle 3"/>
          <p:cNvSpPr>
            <a:spLocks noGrp="1" noChangeArrowheads="1"/>
          </p:cNvSpPr>
          <p:nvPr>
            <p:ph type="subTitle" idx="1"/>
          </p:nvPr>
        </p:nvSpPr>
        <p:spPr>
          <a:xfrm>
            <a:off x="2701925" y="3886200"/>
            <a:ext cx="4114800" cy="1752600"/>
          </a:xfrm>
        </p:spPr>
        <p:txBody>
          <a:bodyPr/>
          <a:lstStyle>
            <a:lvl1pPr marL="0" indent="0">
              <a:buClr>
                <a:srgbClr val="FFFFFF"/>
              </a:buClr>
              <a:buFontTx/>
              <a:buNone/>
              <a:defRPr/>
            </a:lvl1pPr>
          </a:lstStyle>
          <a:p>
            <a:r>
              <a:rPr lang="ru-RU"/>
              <a:t>Образец подзаголовка</a:t>
            </a:r>
            <a:endParaRPr lang="en-US"/>
          </a:p>
        </p:txBody>
      </p:sp>
      <p:sp>
        <p:nvSpPr>
          <p:cNvPr id="4" name="Rectangle 4"/>
          <p:cNvSpPr>
            <a:spLocks noGrp="1" noChangeArrowheads="1"/>
          </p:cNvSpPr>
          <p:nvPr>
            <p:ph type="dt" sz="half" idx="10"/>
          </p:nvPr>
        </p:nvSpPr>
        <p:spPr/>
        <p:txBody>
          <a:bodyPr/>
          <a:lstStyle>
            <a:lvl1pPr>
              <a:defRPr/>
            </a:lvl1pPr>
          </a:lstStyle>
          <a:p>
            <a:fld id="{EF20C331-0C5C-46A2-A3E9-47FEDF9D98C0}" type="datetimeFigureOut">
              <a:rPr lang="ru-RU" smtClean="0">
                <a:solidFill>
                  <a:srgbClr val="FFFFFF"/>
                </a:solidFill>
              </a:rPr>
              <a:pPr/>
              <a:t>20.06.2023</a:t>
            </a:fld>
            <a:endParaRPr lang="ru-RU">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endParaRPr lang="ru-RU">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fld id="{27143F67-B9AC-4E97-B098-65D62BFEF9BE}" type="slidenum">
              <a:rPr lang="ru-RU" smtClean="0">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72051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fld id="{EF20C331-0C5C-46A2-A3E9-47FEDF9D98C0}" type="datetimeFigureOut">
              <a:rPr lang="ru-RU" smtClean="0">
                <a:solidFill>
                  <a:srgbClr val="FFFFFF"/>
                </a:solidFill>
              </a:rPr>
              <a:pPr/>
              <a:t>20.06.2023</a:t>
            </a:fld>
            <a:endParaRPr lang="ru-R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ru-R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27143F67-B9AC-4E97-B098-65D62BFEF9BE}" type="slidenum">
              <a:rPr lang="ru-RU" smtClean="0">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248125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sz="half" idx="10"/>
          </p:nvPr>
        </p:nvSpPr>
        <p:spPr>
          <a:ln/>
        </p:spPr>
        <p:txBody>
          <a:bodyPr/>
          <a:lstStyle>
            <a:lvl1pPr>
              <a:defRPr/>
            </a:lvl1pPr>
          </a:lstStyle>
          <a:p>
            <a:fld id="{EF20C331-0C5C-46A2-A3E9-47FEDF9D98C0}" type="datetimeFigureOut">
              <a:rPr lang="ru-RU" smtClean="0">
                <a:solidFill>
                  <a:srgbClr val="FFFFFF"/>
                </a:solidFill>
              </a:rPr>
              <a:pPr/>
              <a:t>20.06.2023</a:t>
            </a:fld>
            <a:endParaRPr lang="ru-R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ru-R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27143F67-B9AC-4E97-B098-65D62BFEF9BE}" type="slidenum">
              <a:rPr lang="ru-RU" smtClean="0">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3561540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a:ln/>
        </p:spPr>
        <p:txBody>
          <a:bodyPr/>
          <a:lstStyle>
            <a:lvl1pPr>
              <a:defRPr/>
            </a:lvl1pPr>
          </a:lstStyle>
          <a:p>
            <a:fld id="{EF20C331-0C5C-46A2-A3E9-47FEDF9D98C0}" type="datetimeFigureOut">
              <a:rPr lang="ru-RU" smtClean="0">
                <a:solidFill>
                  <a:srgbClr val="FFFFFF"/>
                </a:solidFill>
              </a:rPr>
              <a:pPr/>
              <a:t>20.06.2023</a:t>
            </a:fld>
            <a:endParaRPr lang="ru-RU">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ru-RU">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7143F67-B9AC-4E97-B098-65D62BFEF9BE}" type="slidenum">
              <a:rPr lang="ru-RU" smtClean="0">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510161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a:ln/>
        </p:spPr>
        <p:txBody>
          <a:bodyPr/>
          <a:lstStyle>
            <a:lvl1pPr>
              <a:defRPr/>
            </a:lvl1pPr>
          </a:lstStyle>
          <a:p>
            <a:fld id="{EF20C331-0C5C-46A2-A3E9-47FEDF9D98C0}" type="datetimeFigureOut">
              <a:rPr lang="ru-RU" smtClean="0">
                <a:solidFill>
                  <a:srgbClr val="FFFFFF"/>
                </a:solidFill>
              </a:rPr>
              <a:pPr/>
              <a:t>20.06.2023</a:t>
            </a:fld>
            <a:endParaRPr lang="ru-RU">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endParaRPr lang="ru-RU">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27143F67-B9AC-4E97-B098-65D62BFEF9BE}" type="slidenum">
              <a:rPr lang="ru-RU" smtClean="0">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676469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sz="half" idx="10"/>
          </p:nvPr>
        </p:nvSpPr>
        <p:spPr>
          <a:ln/>
        </p:spPr>
        <p:txBody>
          <a:bodyPr/>
          <a:lstStyle>
            <a:lvl1pPr>
              <a:defRPr/>
            </a:lvl1pPr>
          </a:lstStyle>
          <a:p>
            <a:fld id="{EF20C331-0C5C-46A2-A3E9-47FEDF9D98C0}" type="datetimeFigureOut">
              <a:rPr lang="ru-RU" smtClean="0"/>
              <a:pPr/>
              <a:t>20.06.2023</a:t>
            </a:fld>
            <a:endParaRPr lang="ru-RU"/>
          </a:p>
        </p:txBody>
      </p:sp>
      <p:sp>
        <p:nvSpPr>
          <p:cNvPr id="5" name="Rectangle 5"/>
          <p:cNvSpPr>
            <a:spLocks noGrp="1" noChangeArrowheads="1"/>
          </p:cNvSpPr>
          <p:nvPr>
            <p:ph type="ftr" sz="quarter" idx="11"/>
          </p:nvPr>
        </p:nvSpPr>
        <p:spPr>
          <a:ln/>
        </p:spPr>
        <p:txBody>
          <a:bodyPr/>
          <a:lstStyle>
            <a:lvl1pPr>
              <a:defRPr/>
            </a:lvl1pPr>
          </a:lstStyle>
          <a:p>
            <a:endParaRPr lang="ru-RU"/>
          </a:p>
        </p:txBody>
      </p:sp>
      <p:sp>
        <p:nvSpPr>
          <p:cNvPr id="6" name="Rectangle 6"/>
          <p:cNvSpPr>
            <a:spLocks noGrp="1" noChangeArrowheads="1"/>
          </p:cNvSpPr>
          <p:nvPr>
            <p:ph type="sldNum" sz="quarter" idx="12"/>
          </p:nvPr>
        </p:nvSpPr>
        <p:spPr>
          <a:ln/>
        </p:spPr>
        <p:txBody>
          <a:bodyPr/>
          <a:lstStyle>
            <a:lvl1pPr>
              <a:defRPr/>
            </a:lvl1pPr>
          </a:lstStyle>
          <a:p>
            <a:fld id="{27143F67-B9AC-4E97-B098-65D62BFEF9BE}" type="slidenum">
              <a:rPr lang="ru-RU" smtClean="0"/>
              <a:pPr/>
              <a:t>‹#›</a:t>
            </a:fld>
            <a:endParaRPr lang="ru-RU"/>
          </a:p>
        </p:txBody>
      </p:sp>
    </p:spTree>
    <p:extLst>
      <p:ext uri="{BB962C8B-B14F-4D97-AF65-F5344CB8AC3E}">
        <p14:creationId xmlns:p14="http://schemas.microsoft.com/office/powerpoint/2010/main" val="34271100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a:ln/>
        </p:spPr>
        <p:txBody>
          <a:bodyPr/>
          <a:lstStyle>
            <a:lvl1pPr>
              <a:defRPr/>
            </a:lvl1pPr>
          </a:lstStyle>
          <a:p>
            <a:fld id="{EF20C331-0C5C-46A2-A3E9-47FEDF9D98C0}" type="datetimeFigureOut">
              <a:rPr lang="ru-RU" smtClean="0">
                <a:solidFill>
                  <a:srgbClr val="FFFFFF"/>
                </a:solidFill>
              </a:rPr>
              <a:pPr/>
              <a:t>20.06.2023</a:t>
            </a:fld>
            <a:endParaRPr lang="ru-RU">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endParaRPr lang="ru-RU">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27143F67-B9AC-4E97-B098-65D62BFEF9BE}" type="slidenum">
              <a:rPr lang="ru-RU" smtClean="0">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1647238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EF20C331-0C5C-46A2-A3E9-47FEDF9D98C0}" type="datetimeFigureOut">
              <a:rPr lang="ru-RU" smtClean="0">
                <a:solidFill>
                  <a:srgbClr val="FFFFFF"/>
                </a:solidFill>
              </a:rPr>
              <a:pPr/>
              <a:t>20.06.2023</a:t>
            </a:fld>
            <a:endParaRPr lang="ru-RU">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endParaRPr lang="ru-RU">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27143F67-B9AC-4E97-B098-65D62BFEF9BE}" type="slidenum">
              <a:rPr lang="ru-RU" smtClean="0">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7077559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fld id="{EF20C331-0C5C-46A2-A3E9-47FEDF9D98C0}" type="datetimeFigureOut">
              <a:rPr lang="ru-RU" smtClean="0">
                <a:solidFill>
                  <a:srgbClr val="FFFFFF"/>
                </a:solidFill>
              </a:rPr>
              <a:pPr/>
              <a:t>20.06.2023</a:t>
            </a:fld>
            <a:endParaRPr lang="ru-RU">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ru-RU">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7143F67-B9AC-4E97-B098-65D62BFEF9BE}" type="slidenum">
              <a:rPr lang="ru-RU" smtClean="0">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3630239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fld id="{EF20C331-0C5C-46A2-A3E9-47FEDF9D98C0}" type="datetimeFigureOut">
              <a:rPr lang="ru-RU" smtClean="0">
                <a:solidFill>
                  <a:srgbClr val="FFFFFF"/>
                </a:solidFill>
              </a:rPr>
              <a:pPr/>
              <a:t>20.06.2023</a:t>
            </a:fld>
            <a:endParaRPr lang="ru-RU">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ru-RU">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7143F67-B9AC-4E97-B098-65D62BFEF9BE}" type="slidenum">
              <a:rPr lang="ru-RU" smtClean="0">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6820554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fld id="{EF20C331-0C5C-46A2-A3E9-47FEDF9D98C0}" type="datetimeFigureOut">
              <a:rPr lang="ru-RU" smtClean="0">
                <a:solidFill>
                  <a:srgbClr val="FFFFFF"/>
                </a:solidFill>
              </a:rPr>
              <a:pPr/>
              <a:t>20.06.2023</a:t>
            </a:fld>
            <a:endParaRPr lang="ru-R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ru-R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27143F67-B9AC-4E97-B098-65D62BFEF9BE}" type="slidenum">
              <a:rPr lang="ru-RU" smtClean="0">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8122707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439025" y="274638"/>
            <a:ext cx="158115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2693988" y="274638"/>
            <a:ext cx="4592637"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fld id="{EF20C331-0C5C-46A2-A3E9-47FEDF9D98C0}" type="datetimeFigureOut">
              <a:rPr lang="ru-RU" smtClean="0">
                <a:solidFill>
                  <a:srgbClr val="FFFFFF"/>
                </a:solidFill>
              </a:rPr>
              <a:pPr/>
              <a:t>20.06.2023</a:t>
            </a:fld>
            <a:endParaRPr lang="ru-R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ru-R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27143F67-B9AC-4E97-B098-65D62BFEF9BE}" type="slidenum">
              <a:rPr lang="ru-RU" smtClean="0">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9148743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Содержимое 2"/>
          <p:cNvSpPr>
            <a:spLocks noGrp="1"/>
          </p:cNvSpPr>
          <p:nvPr>
            <p:ph sz="quarter" idx="1"/>
          </p:nvPr>
        </p:nvSpPr>
        <p:spPr>
          <a:xfrm>
            <a:off x="457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8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457200" y="3938588"/>
            <a:ext cx="82296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1AA6750-B70C-44B3-81D6-3A968C7987C6}"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1963174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a:ln/>
        </p:spPr>
        <p:txBody>
          <a:bodyPr/>
          <a:lstStyle>
            <a:lvl1pPr>
              <a:defRPr/>
            </a:lvl1pPr>
          </a:lstStyle>
          <a:p>
            <a:fld id="{EF20C331-0C5C-46A2-A3E9-47FEDF9D98C0}" type="datetimeFigureOut">
              <a:rPr lang="ru-RU" smtClean="0"/>
              <a:pPr/>
              <a:t>20.06.2023</a:t>
            </a:fld>
            <a:endParaRPr lang="ru-RU"/>
          </a:p>
        </p:txBody>
      </p:sp>
      <p:sp>
        <p:nvSpPr>
          <p:cNvPr id="6" name="Rectangle 5"/>
          <p:cNvSpPr>
            <a:spLocks noGrp="1" noChangeArrowheads="1"/>
          </p:cNvSpPr>
          <p:nvPr>
            <p:ph type="ftr" sz="quarter" idx="11"/>
          </p:nvPr>
        </p:nvSpPr>
        <p:spPr>
          <a:ln/>
        </p:spPr>
        <p:txBody>
          <a:bodyPr/>
          <a:lstStyle>
            <a:lvl1pPr>
              <a:defRPr/>
            </a:lvl1pPr>
          </a:lstStyle>
          <a:p>
            <a:endParaRPr lang="ru-RU"/>
          </a:p>
        </p:txBody>
      </p:sp>
      <p:sp>
        <p:nvSpPr>
          <p:cNvPr id="7" name="Rectangle 6"/>
          <p:cNvSpPr>
            <a:spLocks noGrp="1" noChangeArrowheads="1"/>
          </p:cNvSpPr>
          <p:nvPr>
            <p:ph type="sldNum" sz="quarter" idx="12"/>
          </p:nvPr>
        </p:nvSpPr>
        <p:spPr>
          <a:ln/>
        </p:spPr>
        <p:txBody>
          <a:bodyPr/>
          <a:lstStyle>
            <a:lvl1pPr>
              <a:defRPr/>
            </a:lvl1pPr>
          </a:lstStyle>
          <a:p>
            <a:fld id="{27143F67-B9AC-4E97-B098-65D62BFEF9BE}" type="slidenum">
              <a:rPr lang="ru-RU" smtClean="0"/>
              <a:pPr/>
              <a:t>‹#›</a:t>
            </a:fld>
            <a:endParaRPr lang="ru-RU"/>
          </a:p>
        </p:txBody>
      </p:sp>
    </p:spTree>
    <p:extLst>
      <p:ext uri="{BB962C8B-B14F-4D97-AF65-F5344CB8AC3E}">
        <p14:creationId xmlns:p14="http://schemas.microsoft.com/office/powerpoint/2010/main" val="3186231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a:ln/>
        </p:spPr>
        <p:txBody>
          <a:bodyPr/>
          <a:lstStyle>
            <a:lvl1pPr>
              <a:defRPr/>
            </a:lvl1pPr>
          </a:lstStyle>
          <a:p>
            <a:fld id="{EF20C331-0C5C-46A2-A3E9-47FEDF9D98C0}" type="datetimeFigureOut">
              <a:rPr lang="ru-RU" smtClean="0"/>
              <a:pPr/>
              <a:t>20.06.2023</a:t>
            </a:fld>
            <a:endParaRPr lang="ru-RU"/>
          </a:p>
        </p:txBody>
      </p:sp>
      <p:sp>
        <p:nvSpPr>
          <p:cNvPr id="8" name="Rectangle 5"/>
          <p:cNvSpPr>
            <a:spLocks noGrp="1" noChangeArrowheads="1"/>
          </p:cNvSpPr>
          <p:nvPr>
            <p:ph type="ftr" sz="quarter" idx="11"/>
          </p:nvPr>
        </p:nvSpPr>
        <p:spPr>
          <a:ln/>
        </p:spPr>
        <p:txBody>
          <a:bodyPr/>
          <a:lstStyle>
            <a:lvl1pPr>
              <a:defRPr/>
            </a:lvl1pPr>
          </a:lstStyle>
          <a:p>
            <a:endParaRPr lang="ru-RU"/>
          </a:p>
        </p:txBody>
      </p:sp>
      <p:sp>
        <p:nvSpPr>
          <p:cNvPr id="9" name="Rectangle 6"/>
          <p:cNvSpPr>
            <a:spLocks noGrp="1" noChangeArrowheads="1"/>
          </p:cNvSpPr>
          <p:nvPr>
            <p:ph type="sldNum" sz="quarter" idx="12"/>
          </p:nvPr>
        </p:nvSpPr>
        <p:spPr>
          <a:ln/>
        </p:spPr>
        <p:txBody>
          <a:bodyPr/>
          <a:lstStyle>
            <a:lvl1pPr>
              <a:defRPr/>
            </a:lvl1pPr>
          </a:lstStyle>
          <a:p>
            <a:fld id="{27143F67-B9AC-4E97-B098-65D62BFEF9BE}" type="slidenum">
              <a:rPr lang="ru-RU" smtClean="0"/>
              <a:pPr/>
              <a:t>‹#›</a:t>
            </a:fld>
            <a:endParaRPr lang="ru-RU"/>
          </a:p>
        </p:txBody>
      </p:sp>
    </p:spTree>
    <p:extLst>
      <p:ext uri="{BB962C8B-B14F-4D97-AF65-F5344CB8AC3E}">
        <p14:creationId xmlns:p14="http://schemas.microsoft.com/office/powerpoint/2010/main" val="704721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a:ln/>
        </p:spPr>
        <p:txBody>
          <a:bodyPr/>
          <a:lstStyle>
            <a:lvl1pPr>
              <a:defRPr/>
            </a:lvl1pPr>
          </a:lstStyle>
          <a:p>
            <a:fld id="{EF20C331-0C5C-46A2-A3E9-47FEDF9D98C0}" type="datetimeFigureOut">
              <a:rPr lang="ru-RU" smtClean="0"/>
              <a:pPr/>
              <a:t>20.06.2023</a:t>
            </a:fld>
            <a:endParaRPr lang="ru-RU"/>
          </a:p>
        </p:txBody>
      </p:sp>
      <p:sp>
        <p:nvSpPr>
          <p:cNvPr id="4" name="Rectangle 5"/>
          <p:cNvSpPr>
            <a:spLocks noGrp="1" noChangeArrowheads="1"/>
          </p:cNvSpPr>
          <p:nvPr>
            <p:ph type="ftr" sz="quarter" idx="11"/>
          </p:nvPr>
        </p:nvSpPr>
        <p:spPr>
          <a:ln/>
        </p:spPr>
        <p:txBody>
          <a:bodyPr/>
          <a:lstStyle>
            <a:lvl1pPr>
              <a:defRPr/>
            </a:lvl1pPr>
          </a:lstStyle>
          <a:p>
            <a:endParaRPr lang="ru-RU"/>
          </a:p>
        </p:txBody>
      </p:sp>
      <p:sp>
        <p:nvSpPr>
          <p:cNvPr id="5" name="Rectangle 6"/>
          <p:cNvSpPr>
            <a:spLocks noGrp="1" noChangeArrowheads="1"/>
          </p:cNvSpPr>
          <p:nvPr>
            <p:ph type="sldNum" sz="quarter" idx="12"/>
          </p:nvPr>
        </p:nvSpPr>
        <p:spPr>
          <a:ln/>
        </p:spPr>
        <p:txBody>
          <a:bodyPr/>
          <a:lstStyle>
            <a:lvl1pPr>
              <a:defRPr/>
            </a:lvl1pPr>
          </a:lstStyle>
          <a:p>
            <a:fld id="{27143F67-B9AC-4E97-B098-65D62BFEF9BE}" type="slidenum">
              <a:rPr lang="ru-RU" smtClean="0"/>
              <a:pPr/>
              <a:t>‹#›</a:t>
            </a:fld>
            <a:endParaRPr lang="ru-RU"/>
          </a:p>
        </p:txBody>
      </p:sp>
    </p:spTree>
    <p:extLst>
      <p:ext uri="{BB962C8B-B14F-4D97-AF65-F5344CB8AC3E}">
        <p14:creationId xmlns:p14="http://schemas.microsoft.com/office/powerpoint/2010/main" val="1929324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EF20C331-0C5C-46A2-A3E9-47FEDF9D98C0}" type="datetimeFigureOut">
              <a:rPr lang="ru-RU" smtClean="0"/>
              <a:pPr/>
              <a:t>20.06.2023</a:t>
            </a:fld>
            <a:endParaRPr lang="ru-RU"/>
          </a:p>
        </p:txBody>
      </p:sp>
      <p:sp>
        <p:nvSpPr>
          <p:cNvPr id="3" name="Rectangle 5"/>
          <p:cNvSpPr>
            <a:spLocks noGrp="1" noChangeArrowheads="1"/>
          </p:cNvSpPr>
          <p:nvPr>
            <p:ph type="ftr" sz="quarter" idx="11"/>
          </p:nvPr>
        </p:nvSpPr>
        <p:spPr>
          <a:ln/>
        </p:spPr>
        <p:txBody>
          <a:bodyPr/>
          <a:lstStyle>
            <a:lvl1pPr>
              <a:defRPr/>
            </a:lvl1pPr>
          </a:lstStyle>
          <a:p>
            <a:endParaRPr lang="ru-RU"/>
          </a:p>
        </p:txBody>
      </p:sp>
      <p:sp>
        <p:nvSpPr>
          <p:cNvPr id="4" name="Rectangle 6"/>
          <p:cNvSpPr>
            <a:spLocks noGrp="1" noChangeArrowheads="1"/>
          </p:cNvSpPr>
          <p:nvPr>
            <p:ph type="sldNum" sz="quarter" idx="12"/>
          </p:nvPr>
        </p:nvSpPr>
        <p:spPr>
          <a:ln/>
        </p:spPr>
        <p:txBody>
          <a:bodyPr/>
          <a:lstStyle>
            <a:lvl1pPr>
              <a:defRPr/>
            </a:lvl1pPr>
          </a:lstStyle>
          <a:p>
            <a:fld id="{27143F67-B9AC-4E97-B098-65D62BFEF9BE}" type="slidenum">
              <a:rPr lang="ru-RU" smtClean="0"/>
              <a:pPr/>
              <a:t>‹#›</a:t>
            </a:fld>
            <a:endParaRPr lang="ru-RU"/>
          </a:p>
        </p:txBody>
      </p:sp>
    </p:spTree>
    <p:extLst>
      <p:ext uri="{BB962C8B-B14F-4D97-AF65-F5344CB8AC3E}">
        <p14:creationId xmlns:p14="http://schemas.microsoft.com/office/powerpoint/2010/main" val="4129699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fld id="{EF20C331-0C5C-46A2-A3E9-47FEDF9D98C0}" type="datetimeFigureOut">
              <a:rPr lang="ru-RU" smtClean="0"/>
              <a:pPr/>
              <a:t>20.06.2023</a:t>
            </a:fld>
            <a:endParaRPr lang="ru-RU"/>
          </a:p>
        </p:txBody>
      </p:sp>
      <p:sp>
        <p:nvSpPr>
          <p:cNvPr id="6" name="Rectangle 5"/>
          <p:cNvSpPr>
            <a:spLocks noGrp="1" noChangeArrowheads="1"/>
          </p:cNvSpPr>
          <p:nvPr>
            <p:ph type="ftr" sz="quarter" idx="11"/>
          </p:nvPr>
        </p:nvSpPr>
        <p:spPr>
          <a:ln/>
        </p:spPr>
        <p:txBody>
          <a:bodyPr/>
          <a:lstStyle>
            <a:lvl1pPr>
              <a:defRPr/>
            </a:lvl1pPr>
          </a:lstStyle>
          <a:p>
            <a:endParaRPr lang="ru-RU"/>
          </a:p>
        </p:txBody>
      </p:sp>
      <p:sp>
        <p:nvSpPr>
          <p:cNvPr id="7" name="Rectangle 6"/>
          <p:cNvSpPr>
            <a:spLocks noGrp="1" noChangeArrowheads="1"/>
          </p:cNvSpPr>
          <p:nvPr>
            <p:ph type="sldNum" sz="quarter" idx="12"/>
          </p:nvPr>
        </p:nvSpPr>
        <p:spPr>
          <a:ln/>
        </p:spPr>
        <p:txBody>
          <a:bodyPr/>
          <a:lstStyle>
            <a:lvl1pPr>
              <a:defRPr/>
            </a:lvl1pPr>
          </a:lstStyle>
          <a:p>
            <a:fld id="{27143F67-B9AC-4E97-B098-65D62BFEF9BE}" type="slidenum">
              <a:rPr lang="ru-RU" smtClean="0"/>
              <a:pPr/>
              <a:t>‹#›</a:t>
            </a:fld>
            <a:endParaRPr lang="ru-RU"/>
          </a:p>
        </p:txBody>
      </p:sp>
    </p:spTree>
    <p:extLst>
      <p:ext uri="{BB962C8B-B14F-4D97-AF65-F5344CB8AC3E}">
        <p14:creationId xmlns:p14="http://schemas.microsoft.com/office/powerpoint/2010/main" val="935490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fld id="{EF20C331-0C5C-46A2-A3E9-47FEDF9D98C0}" type="datetimeFigureOut">
              <a:rPr lang="ru-RU" smtClean="0"/>
              <a:pPr/>
              <a:t>20.06.2023</a:t>
            </a:fld>
            <a:endParaRPr lang="ru-RU"/>
          </a:p>
        </p:txBody>
      </p:sp>
      <p:sp>
        <p:nvSpPr>
          <p:cNvPr id="6" name="Rectangle 5"/>
          <p:cNvSpPr>
            <a:spLocks noGrp="1" noChangeArrowheads="1"/>
          </p:cNvSpPr>
          <p:nvPr>
            <p:ph type="ftr" sz="quarter" idx="11"/>
          </p:nvPr>
        </p:nvSpPr>
        <p:spPr>
          <a:ln/>
        </p:spPr>
        <p:txBody>
          <a:bodyPr/>
          <a:lstStyle>
            <a:lvl1pPr>
              <a:defRPr/>
            </a:lvl1pPr>
          </a:lstStyle>
          <a:p>
            <a:endParaRPr lang="ru-RU"/>
          </a:p>
        </p:txBody>
      </p:sp>
      <p:sp>
        <p:nvSpPr>
          <p:cNvPr id="7" name="Rectangle 6"/>
          <p:cNvSpPr>
            <a:spLocks noGrp="1" noChangeArrowheads="1"/>
          </p:cNvSpPr>
          <p:nvPr>
            <p:ph type="sldNum" sz="quarter" idx="12"/>
          </p:nvPr>
        </p:nvSpPr>
        <p:spPr>
          <a:ln/>
        </p:spPr>
        <p:txBody>
          <a:bodyPr/>
          <a:lstStyle>
            <a:lvl1pPr>
              <a:defRPr/>
            </a:lvl1pPr>
          </a:lstStyle>
          <a:p>
            <a:fld id="{27143F67-B9AC-4E97-B098-65D62BFEF9BE}" type="slidenum">
              <a:rPr lang="ru-RU" smtClean="0"/>
              <a:pPr/>
              <a:t>‹#›</a:t>
            </a:fld>
            <a:endParaRPr lang="ru-RU"/>
          </a:p>
        </p:txBody>
      </p:sp>
    </p:spTree>
    <p:extLst>
      <p:ext uri="{BB962C8B-B14F-4D97-AF65-F5344CB8AC3E}">
        <p14:creationId xmlns:p14="http://schemas.microsoft.com/office/powerpoint/2010/main" val="3463684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ags" Target="../tags/tag4.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1.jpe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ags" Target="../tags/tag6.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ags" Target="../tags/tag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4"/>
            </p:custDataLst>
          </p:nvPr>
        </p:nvSpPr>
        <p:spPr bwMode="auto">
          <a:xfrm>
            <a:off x="2703513" y="274638"/>
            <a:ext cx="63166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ru-RU" altLang="ru-RU"/>
              <a:t>Образец заголовка</a:t>
            </a:r>
            <a:endParaRPr lang="en-US" altLang="ru-RU"/>
          </a:p>
        </p:txBody>
      </p:sp>
      <p:sp>
        <p:nvSpPr>
          <p:cNvPr id="1027" name="Rectangle 3"/>
          <p:cNvSpPr>
            <a:spLocks noGrp="1" noChangeArrowheads="1"/>
          </p:cNvSpPr>
          <p:nvPr>
            <p:ph type="body" idx="1"/>
            <p:custDataLst>
              <p:tags r:id="rId15"/>
            </p:custDataLst>
          </p:nvPr>
        </p:nvSpPr>
        <p:spPr bwMode="auto">
          <a:xfrm>
            <a:off x="2693988" y="1600200"/>
            <a:ext cx="632618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endParaRPr lang="en-US" altLang="ru-RU"/>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fld id="{EF20C331-0C5C-46A2-A3E9-47FEDF9D98C0}" type="datetimeFigureOut">
              <a:rPr lang="ru-RU" smtClean="0"/>
              <a:pPr/>
              <a:t>20.06.2023</a:t>
            </a:fld>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fld id="{27143F67-B9AC-4E97-B098-65D62BFEF9BE}" type="slidenum">
              <a:rPr lang="ru-RU" smtClean="0"/>
              <a:pPr/>
              <a:t>‹#›</a:t>
            </a:fld>
            <a:endParaRPr lang="ru-RU"/>
          </a:p>
        </p:txBody>
      </p:sp>
    </p:spTree>
  </p:cSld>
  <p:clrMap bg1="dk2" tx1="lt1" bg2="dk1" tx2="lt2" accent1="accent1" accent2="accent2" accent3="accent3" accent4="accent4" accent5="accent5" accent6="accent6" hlink="hlink" folHlink="folHlink"/>
  <p:sldLayoutIdLst>
    <p:sldLayoutId id="2147484393" r:id="rId1"/>
    <p:sldLayoutId id="2147484394" r:id="rId2"/>
    <p:sldLayoutId id="2147484395" r:id="rId3"/>
    <p:sldLayoutId id="2147484396" r:id="rId4"/>
    <p:sldLayoutId id="2147484397" r:id="rId5"/>
    <p:sldLayoutId id="2147484398" r:id="rId6"/>
    <p:sldLayoutId id="2147484399" r:id="rId7"/>
    <p:sldLayoutId id="2147484400" r:id="rId8"/>
    <p:sldLayoutId id="2147484401" r:id="rId9"/>
    <p:sldLayoutId id="2147484402" r:id="rId10"/>
    <p:sldLayoutId id="2147484403" r:id="rId11"/>
    <p:sldLayoutId id="2147484416" r:id="rId12"/>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defRPr>
      </a:lvl2pPr>
      <a:lvl3pPr algn="l" rtl="0" eaLnBrk="1" fontAlgn="base" hangingPunct="1">
        <a:spcBef>
          <a:spcPct val="0"/>
        </a:spcBef>
        <a:spcAft>
          <a:spcPct val="0"/>
        </a:spcAft>
        <a:buClr>
          <a:schemeClr val="tx1"/>
        </a:buClr>
        <a:defRPr sz="3200">
          <a:solidFill>
            <a:schemeClr val="tx1"/>
          </a:solidFill>
          <a:latin typeface="Arial" charset="0"/>
        </a:defRPr>
      </a:lvl3pPr>
      <a:lvl4pPr algn="l" rtl="0" eaLnBrk="1" fontAlgn="base" hangingPunct="1">
        <a:spcBef>
          <a:spcPct val="0"/>
        </a:spcBef>
        <a:spcAft>
          <a:spcPct val="0"/>
        </a:spcAft>
        <a:buClr>
          <a:schemeClr val="tx1"/>
        </a:buClr>
        <a:defRPr sz="3200">
          <a:solidFill>
            <a:schemeClr val="tx1"/>
          </a:solidFill>
          <a:latin typeface="Arial" charset="0"/>
        </a:defRPr>
      </a:lvl4pPr>
      <a:lvl5pPr algn="l" rtl="0" eaLnBrk="1" fontAlgn="base" hangingPunct="1">
        <a:spcBef>
          <a:spcPct val="0"/>
        </a:spcBef>
        <a:spcAft>
          <a:spcPct val="0"/>
        </a:spcAft>
        <a:buClr>
          <a:schemeClr val="tx1"/>
        </a:buClr>
        <a:defRPr sz="3200">
          <a:solidFill>
            <a:schemeClr val="tx1"/>
          </a:solidFill>
          <a:latin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pPr>
              <a:defRPr/>
            </a:pPr>
            <a:endParaRPr lang="ru-RU">
              <a:latin typeface="Arial" charset="0"/>
            </a:endParaRPr>
          </a:p>
        </p:txBody>
      </p:sp>
      <p:sp>
        <p:nvSpPr>
          <p:cNvPr id="2051" name="Rectangle 3"/>
          <p:cNvSpPr>
            <a:spLocks noGrp="1" noChangeArrowheads="1"/>
          </p:cNvSpPr>
          <p:nvPr>
            <p:ph type="title"/>
            <p:custDataLst>
              <p:tags r:id="rId14"/>
            </p:custDataLst>
          </p:nvPr>
        </p:nvSpPr>
        <p:spPr bwMode="auto">
          <a:xfrm>
            <a:off x="455613" y="274638"/>
            <a:ext cx="82264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ru-RU" altLang="ru-RU"/>
              <a:t>Образец заголовка</a:t>
            </a:r>
            <a:endParaRPr lang="en-US" altLang="ru-RU"/>
          </a:p>
        </p:txBody>
      </p:sp>
      <p:sp>
        <p:nvSpPr>
          <p:cNvPr id="2052" name="Rectangle 4"/>
          <p:cNvSpPr>
            <a:spLocks noGrp="1" noChangeArrowheads="1"/>
          </p:cNvSpPr>
          <p:nvPr>
            <p:ph type="body" idx="1"/>
            <p:custDataLst>
              <p:tags r:id="rId15"/>
            </p:custDataLst>
          </p:nvPr>
        </p:nvSpPr>
        <p:spPr bwMode="auto">
          <a:xfrm>
            <a:off x="455613" y="1600200"/>
            <a:ext cx="82264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endParaRPr lang="en-US" altLang="ru-RU"/>
          </a:p>
        </p:txBody>
      </p:sp>
      <p:sp>
        <p:nvSpPr>
          <p:cNvPr id="29701"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29702"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29703"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98395C3B-A893-486B-8B22-78CE20FC4D5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05" r:id="rId1"/>
    <p:sldLayoutId id="2147484406" r:id="rId2"/>
    <p:sldLayoutId id="2147484407" r:id="rId3"/>
    <p:sldLayoutId id="2147484408" r:id="rId4"/>
    <p:sldLayoutId id="2147484409" r:id="rId5"/>
    <p:sldLayoutId id="2147484410" r:id="rId6"/>
    <p:sldLayoutId id="2147484411" r:id="rId7"/>
    <p:sldLayoutId id="2147484412" r:id="rId8"/>
    <p:sldLayoutId id="2147484413" r:id="rId9"/>
    <p:sldLayoutId id="2147484414" r:id="rId10"/>
    <p:sldLayoutId id="2147484415" r:id="rId11"/>
    <p:sldLayoutId id="2147484442" r:id="rId12"/>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defRPr>
      </a:lvl2pPr>
      <a:lvl3pPr algn="l" rtl="0" eaLnBrk="1" fontAlgn="base" hangingPunct="1">
        <a:spcBef>
          <a:spcPct val="0"/>
        </a:spcBef>
        <a:spcAft>
          <a:spcPct val="0"/>
        </a:spcAft>
        <a:buClr>
          <a:schemeClr val="tx1"/>
        </a:buClr>
        <a:defRPr sz="3200">
          <a:solidFill>
            <a:schemeClr val="tx1"/>
          </a:solidFill>
          <a:latin typeface="Arial" charset="0"/>
        </a:defRPr>
      </a:lvl3pPr>
      <a:lvl4pPr algn="l" rtl="0" eaLnBrk="1" fontAlgn="base" hangingPunct="1">
        <a:spcBef>
          <a:spcPct val="0"/>
        </a:spcBef>
        <a:spcAft>
          <a:spcPct val="0"/>
        </a:spcAft>
        <a:buClr>
          <a:schemeClr val="tx1"/>
        </a:buClr>
        <a:defRPr sz="3200">
          <a:solidFill>
            <a:schemeClr val="tx1"/>
          </a:solidFill>
          <a:latin typeface="Arial" charset="0"/>
        </a:defRPr>
      </a:lvl4pPr>
      <a:lvl5pPr algn="l" rtl="0" eaLnBrk="1" fontAlgn="base" hangingPunct="1">
        <a:spcBef>
          <a:spcPct val="0"/>
        </a:spcBef>
        <a:spcAft>
          <a:spcPct val="0"/>
        </a:spcAft>
        <a:buClr>
          <a:schemeClr val="tx1"/>
        </a:buClr>
        <a:defRPr sz="3200">
          <a:solidFill>
            <a:schemeClr val="tx1"/>
          </a:solidFill>
          <a:latin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4"/>
            </p:custDataLst>
          </p:nvPr>
        </p:nvSpPr>
        <p:spPr bwMode="auto">
          <a:xfrm>
            <a:off x="2703513" y="274638"/>
            <a:ext cx="63166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ru-RU" altLang="ru-RU"/>
              <a:t>Образец заголовка</a:t>
            </a:r>
            <a:endParaRPr lang="en-US" altLang="ru-RU"/>
          </a:p>
        </p:txBody>
      </p:sp>
      <p:sp>
        <p:nvSpPr>
          <p:cNvPr id="1027" name="Rectangle 3"/>
          <p:cNvSpPr>
            <a:spLocks noGrp="1" noChangeArrowheads="1"/>
          </p:cNvSpPr>
          <p:nvPr>
            <p:ph type="body" idx="1"/>
            <p:custDataLst>
              <p:tags r:id="rId15"/>
            </p:custDataLst>
          </p:nvPr>
        </p:nvSpPr>
        <p:spPr bwMode="auto">
          <a:xfrm>
            <a:off x="2693988" y="1600200"/>
            <a:ext cx="632618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endParaRPr lang="en-US" altLang="ru-RU"/>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fld id="{EF20C331-0C5C-46A2-A3E9-47FEDF9D98C0}" type="datetimeFigureOut">
              <a:rPr lang="ru-RU" smtClean="0">
                <a:solidFill>
                  <a:srgbClr val="FFFFFF"/>
                </a:solidFill>
              </a:rPr>
              <a:pPr/>
              <a:t>20.06.2023</a:t>
            </a:fld>
            <a:endParaRPr lang="ru-RU">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endParaRPr lang="ru-RU">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fld id="{27143F67-B9AC-4E97-B098-65D62BFEF9BE}" type="slidenum">
              <a:rPr lang="ru-RU" smtClean="0">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171950806"/>
      </p:ext>
    </p:extLst>
  </p:cSld>
  <p:clrMap bg1="dk2" tx1="lt1" bg2="dk1" tx2="lt2" accent1="accent1" accent2="accent2" accent3="accent3" accent4="accent4" accent5="accent5" accent6="accent6" hlink="hlink" folHlink="folHlink"/>
  <p:sldLayoutIdLst>
    <p:sldLayoutId id="2147484430" r:id="rId1"/>
    <p:sldLayoutId id="2147484431" r:id="rId2"/>
    <p:sldLayoutId id="2147484432" r:id="rId3"/>
    <p:sldLayoutId id="2147484433" r:id="rId4"/>
    <p:sldLayoutId id="2147484434" r:id="rId5"/>
    <p:sldLayoutId id="2147484435" r:id="rId6"/>
    <p:sldLayoutId id="2147484436" r:id="rId7"/>
    <p:sldLayoutId id="2147484437" r:id="rId8"/>
    <p:sldLayoutId id="2147484438" r:id="rId9"/>
    <p:sldLayoutId id="2147484439" r:id="rId10"/>
    <p:sldLayoutId id="2147484440" r:id="rId11"/>
    <p:sldLayoutId id="2147484441" r:id="rId12"/>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defRPr>
      </a:lvl2pPr>
      <a:lvl3pPr algn="l" rtl="0" eaLnBrk="1" fontAlgn="base" hangingPunct="1">
        <a:spcBef>
          <a:spcPct val="0"/>
        </a:spcBef>
        <a:spcAft>
          <a:spcPct val="0"/>
        </a:spcAft>
        <a:buClr>
          <a:schemeClr val="tx1"/>
        </a:buClr>
        <a:defRPr sz="3200">
          <a:solidFill>
            <a:schemeClr val="tx1"/>
          </a:solidFill>
          <a:latin typeface="Arial" charset="0"/>
        </a:defRPr>
      </a:lvl3pPr>
      <a:lvl4pPr algn="l" rtl="0" eaLnBrk="1" fontAlgn="base" hangingPunct="1">
        <a:spcBef>
          <a:spcPct val="0"/>
        </a:spcBef>
        <a:spcAft>
          <a:spcPct val="0"/>
        </a:spcAft>
        <a:buClr>
          <a:schemeClr val="tx1"/>
        </a:buClr>
        <a:defRPr sz="3200">
          <a:solidFill>
            <a:schemeClr val="tx1"/>
          </a:solidFill>
          <a:latin typeface="Arial" charset="0"/>
        </a:defRPr>
      </a:lvl4pPr>
      <a:lvl5pPr algn="l" rtl="0" eaLnBrk="1" fontAlgn="base" hangingPunct="1">
        <a:spcBef>
          <a:spcPct val="0"/>
        </a:spcBef>
        <a:spcAft>
          <a:spcPct val="0"/>
        </a:spcAft>
        <a:buClr>
          <a:schemeClr val="tx1"/>
        </a:buClr>
        <a:defRPr sz="3200">
          <a:solidFill>
            <a:schemeClr val="tx1"/>
          </a:solidFill>
          <a:latin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chart" Target="../charts/chart1.xml"/><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chart" Target="../charts/chart5.xml"/><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chart" Target="../charts/chart8.xml"/></Relationships>
</file>

<file path=ppt/slides/_rels/slide2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chart" Target="../charts/chart11.xml"/><Relationship Id="rId4" Type="http://schemas.openxmlformats.org/officeDocument/2006/relationships/chart" Target="../charts/char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9.jpg"/><Relationship Id="rId1" Type="http://schemas.openxmlformats.org/officeDocument/2006/relationships/slideLayout" Target="../slideLayouts/slideLayout7.xml"/><Relationship Id="rId5" Type="http://schemas.openxmlformats.org/officeDocument/2006/relationships/chart" Target="../charts/chart13.xml"/><Relationship Id="rId4" Type="http://schemas.openxmlformats.org/officeDocument/2006/relationships/chart" Target="../charts/chart12.xml"/></Relationships>
</file>

<file path=ppt/slides/_rels/slide2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chart" Target="../charts/chart15.xml"/></Relationships>
</file>

<file path=ppt/slides/_rels/slide2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chart" Target="../charts/chart18.xml"/><Relationship Id="rId4" Type="http://schemas.openxmlformats.org/officeDocument/2006/relationships/chart" Target="../charts/chart17.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chart" Target="../charts/chart19.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chart" Target="../charts/chart21.xml"/><Relationship Id="rId5" Type="http://schemas.openxmlformats.org/officeDocument/2006/relationships/chart" Target="../charts/chart20.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image" Target="../media/image49.jpeg"/><Relationship Id="rId1" Type="http://schemas.openxmlformats.org/officeDocument/2006/relationships/slideLayout" Target="../slideLayouts/slideLayout4.xml"/><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diagramData" Target="../diagrams/data5.xml"/><Relationship Id="rId21" Type="http://schemas.openxmlformats.org/officeDocument/2006/relationships/image" Target="../media/image79.png"/><Relationship Id="rId7" Type="http://schemas.microsoft.com/office/2007/relationships/diagramDrawing" Target="../diagrams/drawing5.xml"/><Relationship Id="rId12" Type="http://schemas.microsoft.com/office/2007/relationships/diagramDrawing" Target="../diagrams/drawing6.xml"/><Relationship Id="rId17" Type="http://schemas.openxmlformats.org/officeDocument/2006/relationships/image" Target="../media/image75.jpeg"/><Relationship Id="rId2" Type="http://schemas.openxmlformats.org/officeDocument/2006/relationships/image" Target="../media/image17.jpeg"/><Relationship Id="rId16" Type="http://schemas.openxmlformats.org/officeDocument/2006/relationships/image" Target="../media/image74.png"/><Relationship Id="rId20" Type="http://schemas.openxmlformats.org/officeDocument/2006/relationships/image" Target="../media/image78.emf"/><Relationship Id="rId1" Type="http://schemas.openxmlformats.org/officeDocument/2006/relationships/slideLayout" Target="../slideLayouts/slideLayout7.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5" Type="http://schemas.openxmlformats.org/officeDocument/2006/relationships/image" Target="../media/image73.jpeg"/><Relationship Id="rId10" Type="http://schemas.openxmlformats.org/officeDocument/2006/relationships/diagramQuickStyle" Target="../diagrams/quickStyle6.xml"/><Relationship Id="rId19" Type="http://schemas.openxmlformats.org/officeDocument/2006/relationships/image" Target="../media/image77.jpeg"/><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image" Target="../media/image72.png"/><Relationship Id="rId22"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83.jp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chart" Target="../charts/chart25.xml"/></Relationships>
</file>

<file path=ppt/slides/_rels/slide36.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85.jpeg"/></Relationships>
</file>

<file path=ppt/slides/_rels/slide3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49.jpeg"/><Relationship Id="rId1" Type="http://schemas.openxmlformats.org/officeDocument/2006/relationships/slideLayout" Target="../slideLayouts/slideLayout4.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92.jpeg"/><Relationship Id="rId7" Type="http://schemas.openxmlformats.org/officeDocument/2006/relationships/image" Target="../media/image96.pn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7.png"/></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98.jpg"/><Relationship Id="rId1" Type="http://schemas.openxmlformats.org/officeDocument/2006/relationships/slideLayout" Target="../slideLayouts/slideLayout7.xml"/><Relationship Id="rId5" Type="http://schemas.openxmlformats.org/officeDocument/2006/relationships/image" Target="../media/image100.jpeg"/><Relationship Id="rId4" Type="http://schemas.openxmlformats.org/officeDocument/2006/relationships/image" Target="../media/image99.jpeg"/></Relationships>
</file>

<file path=ppt/slides/_rels/slide4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102.png"/><Relationship Id="rId7" Type="http://schemas.openxmlformats.org/officeDocument/2006/relationships/diagramQuickStyle" Target="../diagrams/quickStyle7.xml"/><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104.jpeg"/><Relationship Id="rId4" Type="http://schemas.openxmlformats.org/officeDocument/2006/relationships/image" Target="../media/image103.jpeg"/><Relationship Id="rId9" Type="http://schemas.microsoft.com/office/2007/relationships/diagramDrawing" Target="../diagrams/drawing7.xml"/></Relationships>
</file>

<file path=ppt/slides/_rels/slide47.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4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49.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image" Target="../media/image6.jpeg"/><Relationship Id="rId7" Type="http://schemas.openxmlformats.org/officeDocument/2006/relationships/image" Target="../media/image22.png"/><Relationship Id="rId12"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jpeg"/></Relationships>
</file>

<file path=ppt/slides/_rels/slide50.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image" Target="../media/image105.jpeg"/><Relationship Id="rId7" Type="http://schemas.openxmlformats.org/officeDocument/2006/relationships/diagramData" Target="../diagrams/data8.xml"/><Relationship Id="rId12" Type="http://schemas.openxmlformats.org/officeDocument/2006/relationships/image" Target="../media/image107.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102.png"/><Relationship Id="rId11" Type="http://schemas.microsoft.com/office/2007/relationships/diagramDrawing" Target="../diagrams/drawing8.xml"/><Relationship Id="rId5" Type="http://schemas.openxmlformats.org/officeDocument/2006/relationships/image" Target="../media/image103.jpeg"/><Relationship Id="rId10" Type="http://schemas.openxmlformats.org/officeDocument/2006/relationships/diagramColors" Target="../diagrams/colors8.xml"/><Relationship Id="rId4" Type="http://schemas.openxmlformats.org/officeDocument/2006/relationships/image" Target="../media/image106.jpeg"/><Relationship Id="rId9" Type="http://schemas.openxmlformats.org/officeDocument/2006/relationships/diagramQuickStyle" Target="../diagrams/quickStyle8.xml"/></Relationships>
</file>

<file path=ppt/slides/_rels/slide51.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52.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image" Target="../media/image102.png"/><Relationship Id="rId7" Type="http://schemas.openxmlformats.org/officeDocument/2006/relationships/image" Target="../media/image103.jpeg"/><Relationship Id="rId12" Type="http://schemas.microsoft.com/office/2007/relationships/diagramDrawing" Target="../diagrams/drawing9.xml"/><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110.jpeg"/><Relationship Id="rId11" Type="http://schemas.openxmlformats.org/officeDocument/2006/relationships/diagramColors" Target="../diagrams/colors9.xml"/><Relationship Id="rId5" Type="http://schemas.openxmlformats.org/officeDocument/2006/relationships/image" Target="../media/image109.jpeg"/><Relationship Id="rId10" Type="http://schemas.openxmlformats.org/officeDocument/2006/relationships/diagramQuickStyle" Target="../diagrams/quickStyle9.xml"/><Relationship Id="rId4" Type="http://schemas.openxmlformats.org/officeDocument/2006/relationships/image" Target="../media/image108.jpeg"/><Relationship Id="rId9" Type="http://schemas.openxmlformats.org/officeDocument/2006/relationships/diagramLayout" Target="../diagrams/layout9.xml"/></Relationships>
</file>

<file path=ppt/slides/_rels/slide53.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5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02.png"/><Relationship Id="rId7" Type="http://schemas.openxmlformats.org/officeDocument/2006/relationships/image" Target="../media/image114.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jpeg"/></Relationships>
</file>

<file path=ppt/slides/_rels/slide55.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56.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image" Target="../media/image102.png"/><Relationship Id="rId7" Type="http://schemas.openxmlformats.org/officeDocument/2006/relationships/diagramLayout" Target="../diagrams/layout10.xml"/><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diagramData" Target="../diagrams/data10.xml"/><Relationship Id="rId11" Type="http://schemas.openxmlformats.org/officeDocument/2006/relationships/image" Target="../media/image117.jpeg"/><Relationship Id="rId5" Type="http://schemas.openxmlformats.org/officeDocument/2006/relationships/image" Target="../media/image111.jpeg"/><Relationship Id="rId10" Type="http://schemas.microsoft.com/office/2007/relationships/diagramDrawing" Target="../diagrams/drawing10.xml"/><Relationship Id="rId4" Type="http://schemas.openxmlformats.org/officeDocument/2006/relationships/image" Target="../media/image116.jpeg"/><Relationship Id="rId9" Type="http://schemas.openxmlformats.org/officeDocument/2006/relationships/diagramColors" Target="../diagrams/colors10.xml"/></Relationships>
</file>

<file path=ppt/slides/_rels/slide5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chart" Target="../charts/chart36.xml"/></Relationships>
</file>

<file path=ppt/slides/_rels/slide58.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102.png"/><Relationship Id="rId7" Type="http://schemas.openxmlformats.org/officeDocument/2006/relationships/diagramQuickStyle" Target="../diagrams/quickStyle11.xml"/><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diagramLayout" Target="../diagrams/layout11.xml"/><Relationship Id="rId11" Type="http://schemas.openxmlformats.org/officeDocument/2006/relationships/image" Target="../media/image120.jpeg"/><Relationship Id="rId5" Type="http://schemas.openxmlformats.org/officeDocument/2006/relationships/diagramData" Target="../diagrams/data11.xml"/><Relationship Id="rId10" Type="http://schemas.openxmlformats.org/officeDocument/2006/relationships/image" Target="../media/image119.png"/><Relationship Id="rId4" Type="http://schemas.openxmlformats.org/officeDocument/2006/relationships/image" Target="../media/image118.jpeg"/><Relationship Id="rId9" Type="http://schemas.microsoft.com/office/2007/relationships/diagramDrawing" Target="../diagrams/drawing11.xml"/></Relationships>
</file>

<file path=ppt/slides/_rels/slide59.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jpeg"/><Relationship Id="rId7" Type="http://schemas.openxmlformats.org/officeDocument/2006/relationships/diagramColors" Target="../diagrams/colors1.xm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0.jpeg"/></Relationships>
</file>

<file path=ppt/slides/_rels/slide60.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2.png"/><Relationship Id="rId7" Type="http://schemas.openxmlformats.org/officeDocument/2006/relationships/image" Target="../media/image124.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6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chart" Target="../charts/chart38.xml"/></Relationships>
</file>

<file path=ppt/slides/_rels/slide62.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102.png"/><Relationship Id="rId7" Type="http://schemas.openxmlformats.org/officeDocument/2006/relationships/diagramQuickStyle" Target="../diagrams/quickStyle12.xml"/><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125.jpeg"/><Relationship Id="rId9" Type="http://schemas.microsoft.com/office/2007/relationships/diagramDrawing" Target="../diagrams/drawing12.xml"/></Relationships>
</file>

<file path=ppt/slides/_rels/slide6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chart" Target="../charts/chart39.xml"/></Relationships>
</file>

<file path=ppt/slides/_rels/slide64.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102.png"/><Relationship Id="rId7" Type="http://schemas.openxmlformats.org/officeDocument/2006/relationships/diagramQuickStyle" Target="../diagrams/quickStyle13.xml"/><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diagramLayout" Target="../diagrams/layout13.xml"/><Relationship Id="rId5" Type="http://schemas.openxmlformats.org/officeDocument/2006/relationships/diagramData" Target="../diagrams/data13.xml"/><Relationship Id="rId10" Type="http://schemas.openxmlformats.org/officeDocument/2006/relationships/image" Target="../media/image127.jpeg"/><Relationship Id="rId4" Type="http://schemas.openxmlformats.org/officeDocument/2006/relationships/image" Target="../media/image126.jpeg"/><Relationship Id="rId9" Type="http://schemas.microsoft.com/office/2007/relationships/diagramDrawing" Target="../diagrams/drawing13.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chart" Target="../charts/chart40.xml"/><Relationship Id="rId4" Type="http://schemas.openxmlformats.org/officeDocument/2006/relationships/image" Target="../media/image103.jpeg"/></Relationships>
</file>

<file path=ppt/slides/_rels/slide66.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image" Target="../media/image102.png"/><Relationship Id="rId7" Type="http://schemas.openxmlformats.org/officeDocument/2006/relationships/diagramQuickStyle" Target="../diagrams/quickStyle14.xml"/><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diagramLayout" Target="../diagrams/layout14.xml"/><Relationship Id="rId5" Type="http://schemas.openxmlformats.org/officeDocument/2006/relationships/diagramData" Target="../diagrams/data14.xml"/><Relationship Id="rId10" Type="http://schemas.openxmlformats.org/officeDocument/2006/relationships/image" Target="../media/image129.jpeg"/><Relationship Id="rId4" Type="http://schemas.openxmlformats.org/officeDocument/2006/relationships/image" Target="../media/image128.jpeg"/><Relationship Id="rId9" Type="http://schemas.microsoft.com/office/2007/relationships/diagramDrawing" Target="../diagrams/drawing14.xml"/></Relationships>
</file>

<file path=ppt/slides/_rels/slide67.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68.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102.png"/><Relationship Id="rId7" Type="http://schemas.openxmlformats.org/officeDocument/2006/relationships/diagramColors" Target="../diagrams/colors15.xml"/><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diagramQuickStyle" Target="../diagrams/quickStyle15.xml"/><Relationship Id="rId5" Type="http://schemas.openxmlformats.org/officeDocument/2006/relationships/diagramLayout" Target="../diagrams/layout15.xml"/><Relationship Id="rId10" Type="http://schemas.openxmlformats.org/officeDocument/2006/relationships/image" Target="../media/image131.jpeg"/><Relationship Id="rId4" Type="http://schemas.openxmlformats.org/officeDocument/2006/relationships/diagramData" Target="../diagrams/data15.xml"/><Relationship Id="rId9" Type="http://schemas.openxmlformats.org/officeDocument/2006/relationships/image" Target="../media/image130.jpeg"/></Relationships>
</file>

<file path=ppt/slides/_rels/slide6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9.jpeg"/><Relationship Id="rId7" Type="http://schemas.openxmlformats.org/officeDocument/2006/relationships/diagramColors" Target="../diagrams/colors2.xm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0.jpeg"/></Relationships>
</file>

<file path=ppt/slides/_rels/slide7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chart" Target="../charts/chart42.xml"/></Relationships>
</file>

<file path=ppt/slides/_rels/slide71.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102.png"/><Relationship Id="rId7" Type="http://schemas.openxmlformats.org/officeDocument/2006/relationships/diagramColors" Target="../diagrams/colors16.xml"/><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diagramQuickStyle" Target="../diagrams/quickStyle16.xml"/><Relationship Id="rId5" Type="http://schemas.openxmlformats.org/officeDocument/2006/relationships/diagramLayout" Target="../diagrams/layout16.xml"/><Relationship Id="rId10" Type="http://schemas.openxmlformats.org/officeDocument/2006/relationships/chart" Target="../charts/chart43.xml"/><Relationship Id="rId4" Type="http://schemas.openxmlformats.org/officeDocument/2006/relationships/diagramData" Target="../diagrams/data16.xml"/><Relationship Id="rId9" Type="http://schemas.openxmlformats.org/officeDocument/2006/relationships/image" Target="../media/image132.jpeg"/></Relationships>
</file>

<file path=ppt/slides/_rels/slide7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102.png"/><Relationship Id="rId7" Type="http://schemas.openxmlformats.org/officeDocument/2006/relationships/diagramColors" Target="../diagrams/colors17.xml"/><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diagramQuickStyle" Target="../diagrams/quickStyle17.xml"/><Relationship Id="rId11" Type="http://schemas.openxmlformats.org/officeDocument/2006/relationships/image" Target="../media/image132.jpeg"/><Relationship Id="rId5" Type="http://schemas.openxmlformats.org/officeDocument/2006/relationships/diagramLayout" Target="../diagrams/layout17.xml"/><Relationship Id="rId10" Type="http://schemas.openxmlformats.org/officeDocument/2006/relationships/chart" Target="../charts/chart44.xml"/><Relationship Id="rId4" Type="http://schemas.openxmlformats.org/officeDocument/2006/relationships/diagramData" Target="../diagrams/data17.xml"/><Relationship Id="rId9" Type="http://schemas.openxmlformats.org/officeDocument/2006/relationships/image" Target="../media/image133.png"/></Relationships>
</file>

<file path=ppt/slides/_rels/slide7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102.png"/><Relationship Id="rId7" Type="http://schemas.openxmlformats.org/officeDocument/2006/relationships/diagramColors" Target="../diagrams/colors18.xml"/><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diagramQuickStyle" Target="../diagrams/quickStyle18.xml"/><Relationship Id="rId5" Type="http://schemas.openxmlformats.org/officeDocument/2006/relationships/diagramLayout" Target="../diagrams/layout18.xml"/><Relationship Id="rId10" Type="http://schemas.openxmlformats.org/officeDocument/2006/relationships/image" Target="../media/image135.jpeg"/><Relationship Id="rId4" Type="http://schemas.openxmlformats.org/officeDocument/2006/relationships/diagramData" Target="../diagrams/data18.xml"/><Relationship Id="rId9" Type="http://schemas.openxmlformats.org/officeDocument/2006/relationships/image" Target="../media/image134.jpeg"/></Relationships>
</file>

<file path=ppt/slides/_rels/slide79.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132.jpe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1.jpeg"/><Relationship Id="rId7" Type="http://schemas.openxmlformats.org/officeDocument/2006/relationships/diagramQuickStyle" Target="../diagrams/quickStyle3.xm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2.jpeg"/><Relationship Id="rId9" Type="http://schemas.microsoft.com/office/2007/relationships/diagramDrawing" Target="../diagrams/drawing3.xml"/></Relationships>
</file>

<file path=ppt/slides/_rels/slide80.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 Id="rId9" Type="http://schemas.openxmlformats.org/officeDocument/2006/relationships/image" Target="../media/image137.jpeg"/></Relationships>
</file>

<file path=ppt/slides/_rels/slide81.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138.jpeg"/></Relationships>
</file>

<file path=ppt/slides/_rels/slide8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diagramColors" Target="../diagrams/colors20.xml"/><Relationship Id="rId11" Type="http://schemas.openxmlformats.org/officeDocument/2006/relationships/image" Target="../media/image145.png"/><Relationship Id="rId5" Type="http://schemas.openxmlformats.org/officeDocument/2006/relationships/diagramQuickStyle" Target="../diagrams/quickStyle20.xml"/><Relationship Id="rId10" Type="http://schemas.openxmlformats.org/officeDocument/2006/relationships/image" Target="../media/image144.jpeg"/><Relationship Id="rId4" Type="http://schemas.openxmlformats.org/officeDocument/2006/relationships/diagramLayout" Target="../diagrams/layout20.xml"/><Relationship Id="rId9" Type="http://schemas.openxmlformats.org/officeDocument/2006/relationships/image" Target="../media/image143.jpeg"/></Relationships>
</file>

<file path=ppt/slides/_rels/slide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1.jpeg"/><Relationship Id="rId7" Type="http://schemas.openxmlformats.org/officeDocument/2006/relationships/diagramColors" Target="../diagrams/colors4.xm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67446"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Public\Pictures\Sample Pictures\finance-abstract-vector-background_M1ekjlvd_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85339" cy="68757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8"/>
          <p:cNvSpPr txBox="1">
            <a:spLocks noChangeArrowheads="1"/>
          </p:cNvSpPr>
          <p:nvPr/>
        </p:nvSpPr>
        <p:spPr bwMode="auto">
          <a:xfrm>
            <a:off x="-6016" y="-6350"/>
            <a:ext cx="5715000"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defRPr/>
            </a:pPr>
            <a:r>
              <a:rPr lang="ru-RU" altLang="ru-RU" sz="5400" b="1" i="1" cap="all" dirty="0">
                <a:ln w="0"/>
                <a:solidFill>
                  <a:schemeClr val="bg1">
                    <a:lumMod val="50000"/>
                  </a:schemeClr>
                </a:solidFill>
                <a:effectLst>
                  <a:reflection blurRad="12700" stA="50000" endPos="50000" dist="5000" dir="5400000" sy="-100000" rotWithShape="0"/>
                </a:effectLst>
                <a:latin typeface="Bookman Old Style" pitchFamily="18" charset="0"/>
              </a:rPr>
              <a:t>БЮДЖЕТ</a:t>
            </a:r>
            <a:r>
              <a:rPr lang="ru-RU" altLang="ru-RU" sz="5400" b="1" i="1" cap="all" dirty="0">
                <a:ln w="0"/>
                <a:solidFill>
                  <a:srgbClr val="FFFF00"/>
                </a:solidFill>
                <a:effectLst>
                  <a:reflection blurRad="12700" stA="50000" endPos="50000" dist="5000" dir="5400000" sy="-100000" rotWithShape="0"/>
                </a:effectLst>
                <a:latin typeface="Bookman Old Style" pitchFamily="18" charset="0"/>
              </a:rPr>
              <a:t> </a:t>
            </a:r>
          </a:p>
          <a:p>
            <a:pPr algn="ctr" eaLnBrk="1" hangingPunct="1">
              <a:spcBef>
                <a:spcPct val="0"/>
              </a:spcBef>
              <a:buFontTx/>
              <a:buNone/>
              <a:defRPr/>
            </a:pPr>
            <a:r>
              <a:rPr lang="ru-RU" altLang="ru-RU" sz="4000" b="1" i="1" cap="all" dirty="0">
                <a:ln w="0"/>
                <a:solidFill>
                  <a:srgbClr val="FF9933"/>
                </a:solidFill>
                <a:effectLst>
                  <a:reflection blurRad="12700" stA="50000" endPos="50000" dist="5000" dir="5400000" sy="-100000" rotWithShape="0"/>
                </a:effectLst>
                <a:latin typeface="Bookman Old Style" pitchFamily="18" charset="0"/>
              </a:rPr>
              <a:t>ДЛЯ ГРАЖДАН</a:t>
            </a:r>
          </a:p>
        </p:txBody>
      </p:sp>
      <p:sp>
        <p:nvSpPr>
          <p:cNvPr id="6" name="TextBox 5"/>
          <p:cNvSpPr txBox="1">
            <a:spLocks noChangeArrowheads="1"/>
          </p:cNvSpPr>
          <p:nvPr/>
        </p:nvSpPr>
        <p:spPr bwMode="auto">
          <a:xfrm>
            <a:off x="-180528" y="5650205"/>
            <a:ext cx="673224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ru-RU" altLang="ru-RU" sz="1500" b="1" i="1" dirty="0">
                <a:solidFill>
                  <a:schemeClr val="bg1">
                    <a:lumMod val="75000"/>
                  </a:schemeClr>
                </a:solidFill>
                <a:effectLst>
                  <a:outerShdw blurRad="38100" dist="38100" dir="2700000" algn="tl">
                    <a:srgbClr val="000000">
                      <a:alpha val="43137"/>
                    </a:srgbClr>
                  </a:outerShdw>
                </a:effectLst>
                <a:latin typeface="Bookman Old Style" pitchFamily="18" charset="0"/>
              </a:rPr>
              <a:t>К </a:t>
            </a:r>
            <a:r>
              <a:rPr lang="ru-RU" altLang="ru-RU" sz="1500" b="1" i="1" dirty="0">
                <a:solidFill>
                  <a:schemeClr val="bg1">
                    <a:lumMod val="75000"/>
                  </a:schemeClr>
                </a:solidFill>
                <a:effectLst>
                  <a:outerShdw blurRad="38100" dist="38100" dir="2700000" algn="tl">
                    <a:srgbClr val="000000">
                      <a:alpha val="43137"/>
                    </a:srgbClr>
                  </a:outerShdw>
                </a:effectLst>
                <a:latin typeface="Bookman Old Style" pitchFamily="18" charset="0"/>
              </a:rPr>
              <a:t>р</a:t>
            </a:r>
            <a:r>
              <a:rPr lang="ru-RU" altLang="ru-RU" sz="1500" b="1" i="1" dirty="0" smtClean="0">
                <a:solidFill>
                  <a:schemeClr val="bg1">
                    <a:lumMod val="75000"/>
                  </a:schemeClr>
                </a:solidFill>
                <a:effectLst>
                  <a:outerShdw blurRad="38100" dist="38100" dir="2700000" algn="tl">
                    <a:srgbClr val="000000">
                      <a:alpha val="43137"/>
                    </a:srgbClr>
                  </a:outerShdw>
                </a:effectLst>
                <a:latin typeface="Bookman Old Style" pitchFamily="18" charset="0"/>
              </a:rPr>
              <a:t>ешению  </a:t>
            </a:r>
            <a:endParaRPr lang="ru-RU" altLang="ru-RU" sz="1500" b="1" i="1" dirty="0">
              <a:solidFill>
                <a:schemeClr val="bg1">
                  <a:lumMod val="75000"/>
                </a:schemeClr>
              </a:solidFill>
              <a:effectLst>
                <a:outerShdw blurRad="38100" dist="38100" dir="2700000" algn="tl">
                  <a:srgbClr val="000000">
                    <a:alpha val="43137"/>
                  </a:srgbClr>
                </a:outerShdw>
              </a:effectLst>
              <a:latin typeface="Bookman Old Style" pitchFamily="18" charset="0"/>
            </a:endParaRPr>
          </a:p>
          <a:p>
            <a:pPr algn="ctr" eaLnBrk="1" hangingPunct="1">
              <a:spcBef>
                <a:spcPct val="0"/>
              </a:spcBef>
              <a:buFontTx/>
              <a:buNone/>
            </a:pPr>
            <a:r>
              <a:rPr lang="ru-RU" altLang="ru-RU" sz="1500" b="1" i="1" dirty="0">
                <a:solidFill>
                  <a:schemeClr val="bg1">
                    <a:lumMod val="75000"/>
                  </a:schemeClr>
                </a:solidFill>
                <a:effectLst>
                  <a:outerShdw blurRad="38100" dist="38100" dir="2700000" algn="tl">
                    <a:srgbClr val="000000">
                      <a:alpha val="43137"/>
                    </a:srgbClr>
                  </a:outerShdw>
                </a:effectLst>
                <a:latin typeface="Bookman Old Style" pitchFamily="18" charset="0"/>
              </a:rPr>
              <a:t>Совета Гаврилово-Посадского муниципального </a:t>
            </a:r>
          </a:p>
          <a:p>
            <a:pPr algn="ctr" eaLnBrk="1" hangingPunct="1">
              <a:spcBef>
                <a:spcPct val="0"/>
              </a:spcBef>
              <a:buFontTx/>
              <a:buNone/>
            </a:pPr>
            <a:r>
              <a:rPr lang="ru-RU" altLang="ru-RU" sz="1500" b="1" i="1" dirty="0">
                <a:solidFill>
                  <a:schemeClr val="bg1">
                    <a:lumMod val="75000"/>
                  </a:schemeClr>
                </a:solidFill>
                <a:effectLst>
                  <a:outerShdw blurRad="38100" dist="38100" dir="2700000" algn="tl">
                    <a:srgbClr val="000000">
                      <a:alpha val="43137"/>
                    </a:srgbClr>
                  </a:outerShdw>
                </a:effectLst>
                <a:latin typeface="Bookman Old Style" pitchFamily="18" charset="0"/>
              </a:rPr>
              <a:t>района </a:t>
            </a:r>
            <a:r>
              <a:rPr lang="ru-RU" altLang="ru-RU" sz="1500" b="1" i="1" dirty="0">
                <a:solidFill>
                  <a:schemeClr val="bg1">
                    <a:lumMod val="75000"/>
                  </a:schemeClr>
                </a:solidFill>
                <a:effectLst>
                  <a:outerShdw blurRad="38100" dist="38100" dir="2700000" algn="tl">
                    <a:srgbClr val="000000">
                      <a:alpha val="43137"/>
                    </a:srgbClr>
                  </a:outerShdw>
                </a:effectLst>
                <a:latin typeface="Bookman Old Style" pitchFamily="18" charset="0"/>
              </a:rPr>
              <a:t>от 30 мая 2023 года </a:t>
            </a:r>
            <a:r>
              <a:rPr lang="ru-RU" altLang="ru-RU" sz="1500" b="1" i="1" dirty="0" smtClean="0">
                <a:solidFill>
                  <a:schemeClr val="bg1">
                    <a:lumMod val="75000"/>
                  </a:schemeClr>
                </a:solidFill>
                <a:effectLst>
                  <a:outerShdw blurRad="38100" dist="38100" dir="2700000" algn="tl">
                    <a:srgbClr val="000000">
                      <a:alpha val="43137"/>
                    </a:srgbClr>
                  </a:outerShdw>
                </a:effectLst>
                <a:latin typeface="Bookman Old Style" pitchFamily="18" charset="0"/>
              </a:rPr>
              <a:t>№187 </a:t>
            </a:r>
          </a:p>
          <a:p>
            <a:pPr algn="ctr" eaLnBrk="1" hangingPunct="1">
              <a:spcBef>
                <a:spcPct val="0"/>
              </a:spcBef>
              <a:buFontTx/>
              <a:buNone/>
            </a:pPr>
            <a:r>
              <a:rPr lang="ru-RU" altLang="ru-RU" sz="1500" b="1" i="1" dirty="0" smtClean="0">
                <a:solidFill>
                  <a:schemeClr val="bg1">
                    <a:lumMod val="75000"/>
                  </a:schemeClr>
                </a:solidFill>
                <a:effectLst>
                  <a:outerShdw blurRad="38100" dist="38100" dir="2700000" algn="tl">
                    <a:srgbClr val="000000">
                      <a:alpha val="43137"/>
                    </a:srgbClr>
                  </a:outerShdw>
                </a:effectLst>
                <a:latin typeface="Bookman Old Style" pitchFamily="18" charset="0"/>
              </a:rPr>
              <a:t>«</a:t>
            </a:r>
            <a:r>
              <a:rPr lang="ru-RU" altLang="ru-RU" sz="1500" b="1" i="1" dirty="0">
                <a:solidFill>
                  <a:schemeClr val="bg1">
                    <a:lumMod val="75000"/>
                  </a:schemeClr>
                </a:solidFill>
                <a:effectLst>
                  <a:outerShdw blurRad="38100" dist="38100" dir="2700000" algn="tl">
                    <a:srgbClr val="000000">
                      <a:alpha val="43137"/>
                    </a:srgbClr>
                  </a:outerShdw>
                </a:effectLst>
                <a:latin typeface="Bookman Old Style" pitchFamily="18" charset="0"/>
              </a:rPr>
              <a:t>Об </a:t>
            </a:r>
            <a:r>
              <a:rPr lang="ru-RU" altLang="ru-RU" sz="1500" b="1" i="1" dirty="0">
                <a:solidFill>
                  <a:schemeClr val="bg1">
                    <a:lumMod val="75000"/>
                  </a:schemeClr>
                </a:solidFill>
                <a:effectLst>
                  <a:outerShdw blurRad="38100" dist="38100" dir="2700000" algn="tl">
                    <a:srgbClr val="000000">
                      <a:alpha val="43137"/>
                    </a:srgbClr>
                  </a:outerShdw>
                </a:effectLst>
                <a:latin typeface="Bookman Old Style" pitchFamily="18" charset="0"/>
              </a:rPr>
              <a:t>утверждении отчёта об исполнении бюджета </a:t>
            </a:r>
          </a:p>
          <a:p>
            <a:pPr algn="ctr" eaLnBrk="1" hangingPunct="1">
              <a:spcBef>
                <a:spcPct val="0"/>
              </a:spcBef>
              <a:buFontTx/>
              <a:buNone/>
            </a:pPr>
            <a:r>
              <a:rPr lang="ru-RU" altLang="ru-RU" sz="1500" b="1" i="1" dirty="0">
                <a:solidFill>
                  <a:schemeClr val="bg1">
                    <a:lumMod val="75000"/>
                  </a:schemeClr>
                </a:solidFill>
                <a:effectLst>
                  <a:outerShdw blurRad="38100" dist="38100" dir="2700000" algn="tl">
                    <a:srgbClr val="000000">
                      <a:alpha val="43137"/>
                    </a:srgbClr>
                  </a:outerShdw>
                </a:effectLst>
                <a:latin typeface="Bookman Old Style" pitchFamily="18" charset="0"/>
              </a:rPr>
              <a:t>Гаврилово-Посадского муниципального района за </a:t>
            </a:r>
            <a:r>
              <a:rPr lang="ru-RU" altLang="ru-RU" sz="1500" b="1" i="1" dirty="0" smtClean="0">
                <a:solidFill>
                  <a:schemeClr val="bg1">
                    <a:lumMod val="75000"/>
                  </a:schemeClr>
                </a:solidFill>
                <a:effectLst>
                  <a:outerShdw blurRad="38100" dist="38100" dir="2700000" algn="tl">
                    <a:srgbClr val="000000">
                      <a:alpha val="43137"/>
                    </a:srgbClr>
                  </a:outerShdw>
                </a:effectLst>
                <a:latin typeface="Bookman Old Style" pitchFamily="18" charset="0"/>
              </a:rPr>
              <a:t>2022 год</a:t>
            </a:r>
            <a:r>
              <a:rPr lang="ru-RU" altLang="ru-RU" sz="1500" b="1" i="1" dirty="0" smtClean="0">
                <a:solidFill>
                  <a:schemeClr val="bg1">
                    <a:lumMod val="75000"/>
                  </a:schemeClr>
                </a:solidFill>
                <a:effectLst>
                  <a:outerShdw blurRad="38100" dist="38100" dir="2700000" algn="tl">
                    <a:srgbClr val="000000">
                      <a:alpha val="43137"/>
                    </a:srgbClr>
                  </a:outerShdw>
                </a:effectLst>
                <a:latin typeface="Bookman Old Style" pitchFamily="18" charset="0"/>
              </a:rPr>
              <a:t>»</a:t>
            </a:r>
            <a:endParaRPr lang="ru-RU" altLang="ru-RU" sz="1500" b="1" i="1" dirty="0">
              <a:solidFill>
                <a:schemeClr val="bg1">
                  <a:lumMod val="75000"/>
                </a:schemeClr>
              </a:solidFill>
              <a:effectLst>
                <a:outerShdw blurRad="38100" dist="38100" dir="2700000" algn="tl">
                  <a:srgbClr val="000000">
                    <a:alpha val="43137"/>
                  </a:srgbClr>
                </a:outerShdw>
              </a:effectLst>
              <a:latin typeface="Bookman Old Style" pitchFamily="18" charset="0"/>
            </a:endParaRPr>
          </a:p>
        </p:txBody>
      </p:sp>
    </p:spTree>
    <p:extLst>
      <p:ext uri="{BB962C8B-B14F-4D97-AF65-F5344CB8AC3E}">
        <p14:creationId xmlns:p14="http://schemas.microsoft.com/office/powerpoint/2010/main" val="38961561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User\Pictures\Ромашки\1579373299_8-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3"/>
            <a:ext cx="9144000" cy="6858483"/>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1"/>
          <p:cNvSpPr txBox="1">
            <a:spLocks/>
          </p:cNvSpPr>
          <p:nvPr/>
        </p:nvSpPr>
        <p:spPr>
          <a:xfrm>
            <a:off x="795310" y="295252"/>
            <a:ext cx="8001056" cy="857256"/>
          </a:xfrm>
          <a:prstGeom prst="rect">
            <a:avLst/>
          </a:prstGeom>
          <a:effectLst/>
        </p:spPr>
        <p:txBody>
          <a:bodyPr/>
          <a:lstStyle/>
          <a:p>
            <a:pPr marL="319088" indent="-319088" algn="ctr" eaLnBrk="0" hangingPunct="0">
              <a:buClr>
                <a:srgbClr val="C3260C"/>
              </a:buClr>
              <a:buSzPct val="128000"/>
              <a:buFont typeface="Georgia" pitchFamily="18" charset="0"/>
              <a:buNone/>
              <a:defRPr/>
            </a:pPr>
            <a:r>
              <a:rPr lang="nl-NL" b="1" dirty="0">
                <a:solidFill>
                  <a:srgbClr val="57C5FF">
                    <a:lumMod val="75000"/>
                  </a:srgbClr>
                </a:solidFill>
                <a:effectLst>
                  <a:reflection blurRad="6350" stA="55000" endA="300" endPos="45500" dir="5400000" sy="-100000" algn="bl" rotWithShape="0"/>
                </a:effectLst>
              </a:rPr>
              <a:t/>
            </a:r>
            <a:br>
              <a:rPr lang="nl-NL" b="1" dirty="0">
                <a:solidFill>
                  <a:srgbClr val="57C5FF">
                    <a:lumMod val="75000"/>
                  </a:srgbClr>
                </a:solidFill>
                <a:effectLst>
                  <a:reflection blurRad="6350" stA="55000" endA="300" endPos="45500" dir="5400000" sy="-100000" algn="bl" rotWithShape="0"/>
                </a:effectLst>
              </a:rPr>
            </a:br>
            <a:endParaRPr lang="ru-RU" b="1" dirty="0">
              <a:gradFill>
                <a:gsLst>
                  <a:gs pos="0">
                    <a:srgbClr val="FFFFFF"/>
                  </a:gs>
                  <a:gs pos="40000">
                    <a:srgbClr val="FFFFFF">
                      <a:lumMod val="75000"/>
                      <a:lumOff val="25000"/>
                    </a:srgbClr>
                  </a:gs>
                  <a:gs pos="100000">
                    <a:srgbClr val="FFFFFF">
                      <a:alpha val="65000"/>
                    </a:srgbClr>
                  </a:gs>
                </a:gsLst>
                <a:lin ang="5400000" scaled="0"/>
              </a:gradFill>
              <a:effectLst>
                <a:reflection blurRad="6350" stA="55000" endA="300" endPos="45500" dir="5400000" sy="-100000" algn="bl" rotWithShape="0"/>
              </a:effectLst>
            </a:endParaRPr>
          </a:p>
        </p:txBody>
      </p:sp>
      <p:sp>
        <p:nvSpPr>
          <p:cNvPr id="17" name="Номер слайда 1"/>
          <p:cNvSpPr>
            <a:spLocks noGrp="1"/>
          </p:cNvSpPr>
          <p:nvPr>
            <p:ph type="sldNum" sz="quarter" idx="12"/>
          </p:nvPr>
        </p:nvSpPr>
        <p:spPr>
          <a:xfrm>
            <a:off x="8502729" y="235185"/>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10</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
        <p:nvSpPr>
          <p:cNvPr id="6" name="Прямоугольник 5"/>
          <p:cNvSpPr/>
          <p:nvPr/>
        </p:nvSpPr>
        <p:spPr>
          <a:xfrm>
            <a:off x="427955" y="81498"/>
            <a:ext cx="8367464" cy="584775"/>
          </a:xfrm>
          <a:prstGeom prst="rect">
            <a:avLst/>
          </a:prstGeom>
          <a:noFill/>
        </p:spPr>
        <p:txBody>
          <a:bodyPr>
            <a:spAutoFit/>
          </a:bodyPr>
          <a:lstStyle/>
          <a:p>
            <a:pPr algn="ctr">
              <a:defRPr/>
            </a:pPr>
            <a:r>
              <a:rPr lang="ru-RU" sz="1600" kern="0" dirty="0">
                <a:solidFill>
                  <a:srgbClr val="FFFF00"/>
                </a:solidFill>
                <a:effectLst>
                  <a:outerShdw blurRad="38100" dist="38100" dir="2700000" algn="tl">
                    <a:srgbClr val="000000">
                      <a:alpha val="43137"/>
                    </a:srgbClr>
                  </a:outerShdw>
                </a:effectLst>
                <a:latin typeface="Arial Black" pitchFamily="34" charset="0"/>
              </a:rPr>
              <a:t>ОСНОВНЫЕ ПАРАМЕТРЫ СОЦИАЛЬНО-ЭКОНОМИЧЕСКОГО РАЗВИТИЯ ГАВРИЛОВО-ПОСАДСКОГО МУНИЦИПАЛЬНОГО РАЙОНА ЗА </a:t>
            </a:r>
            <a:r>
              <a:rPr lang="ru-RU" sz="1600" kern="0" dirty="0" smtClean="0">
                <a:solidFill>
                  <a:srgbClr val="FFFF00"/>
                </a:solidFill>
                <a:effectLst>
                  <a:outerShdw blurRad="38100" dist="38100" dir="2700000" algn="tl">
                    <a:srgbClr val="000000">
                      <a:alpha val="43137"/>
                    </a:srgbClr>
                  </a:outerShdw>
                </a:effectLst>
                <a:latin typeface="Arial Black" pitchFamily="34" charset="0"/>
              </a:rPr>
              <a:t>2022 </a:t>
            </a:r>
            <a:r>
              <a:rPr lang="ru-RU" sz="1600" kern="0" dirty="0">
                <a:solidFill>
                  <a:srgbClr val="FFFF00"/>
                </a:solidFill>
                <a:effectLst>
                  <a:outerShdw blurRad="38100" dist="38100" dir="2700000" algn="tl">
                    <a:srgbClr val="000000">
                      <a:alpha val="43137"/>
                    </a:srgbClr>
                  </a:outerShdw>
                </a:effectLst>
                <a:latin typeface="Arial Black" pitchFamily="34" charset="0"/>
              </a:rPr>
              <a:t>ГОД </a:t>
            </a:r>
            <a:endParaRPr lang="ru-RU" sz="1600" dirty="0">
              <a:solidFill>
                <a:srgbClr val="FFFF00"/>
              </a:solidFill>
              <a:effectLst>
                <a:outerShdw blurRad="38100" dist="38100" dir="2700000" algn="tl">
                  <a:srgbClr val="000000">
                    <a:alpha val="43137"/>
                  </a:srgbClr>
                </a:outerShdw>
              </a:effectLst>
              <a:latin typeface="Arial Black" pitchFamily="34" charset="0"/>
            </a:endParaRPr>
          </a:p>
        </p:txBody>
      </p:sp>
      <p:sp>
        <p:nvSpPr>
          <p:cNvPr id="3" name="Прямоугольник 2"/>
          <p:cNvSpPr/>
          <p:nvPr/>
        </p:nvSpPr>
        <p:spPr>
          <a:xfrm>
            <a:off x="274994" y="836712"/>
            <a:ext cx="8689494" cy="2462213"/>
          </a:xfrm>
          <a:prstGeom prst="rect">
            <a:avLst/>
          </a:prstGeom>
        </p:spPr>
        <p:txBody>
          <a:bodyPr wrap="square">
            <a:spAutoFit/>
          </a:bodyPr>
          <a:lstStyle/>
          <a:p>
            <a:r>
              <a:rPr lang="ru-RU" sz="1400" dirty="0">
                <a:solidFill>
                  <a:schemeClr val="accent2">
                    <a:lumMod val="25000"/>
                  </a:schemeClr>
                </a:solidFill>
                <a:latin typeface="Times New Roman" pitchFamily="18" charset="0"/>
                <a:cs typeface="Times New Roman" pitchFamily="18" charset="0"/>
              </a:rPr>
              <a:t>В </a:t>
            </a:r>
            <a:r>
              <a:rPr lang="ru-RU" sz="1400" dirty="0" smtClean="0">
                <a:solidFill>
                  <a:schemeClr val="accent2">
                    <a:lumMod val="25000"/>
                  </a:schemeClr>
                </a:solidFill>
                <a:latin typeface="Times New Roman" pitchFamily="18" charset="0"/>
                <a:cs typeface="Times New Roman" pitchFamily="18" charset="0"/>
              </a:rPr>
              <a:t>2022 </a:t>
            </a:r>
            <a:r>
              <a:rPr lang="ru-RU" sz="1400" dirty="0">
                <a:solidFill>
                  <a:schemeClr val="accent2">
                    <a:lumMod val="25000"/>
                  </a:schemeClr>
                </a:solidFill>
                <a:latin typeface="Times New Roman" pitchFamily="18" charset="0"/>
                <a:cs typeface="Times New Roman" pitchFamily="18" charset="0"/>
              </a:rPr>
              <a:t>году отгружено продукции собственного производства, выполнено работ и услуг собственными силами по чистым видам экономической деятельности организаций, не относящимся к субъектам малого предпринимательства на сумму </a:t>
            </a:r>
            <a:r>
              <a:rPr lang="ru-RU" sz="1400" dirty="0" smtClean="0">
                <a:solidFill>
                  <a:schemeClr val="accent2">
                    <a:lumMod val="25000"/>
                  </a:schemeClr>
                </a:solidFill>
                <a:latin typeface="Times New Roman" pitchFamily="18" charset="0"/>
                <a:cs typeface="Times New Roman" pitchFamily="18" charset="0"/>
              </a:rPr>
              <a:t>1615,29 </a:t>
            </a:r>
            <a:r>
              <a:rPr lang="ru-RU" sz="1400" dirty="0">
                <a:solidFill>
                  <a:schemeClr val="accent2">
                    <a:lumMod val="25000"/>
                  </a:schemeClr>
                </a:solidFill>
                <a:latin typeface="Times New Roman" pitchFamily="18" charset="0"/>
                <a:cs typeface="Times New Roman" pitchFamily="18" charset="0"/>
              </a:rPr>
              <a:t>млн. руб., темп роста к соответствующему периоду </a:t>
            </a:r>
            <a:r>
              <a:rPr lang="ru-RU" sz="1400" dirty="0" smtClean="0">
                <a:solidFill>
                  <a:schemeClr val="accent2">
                    <a:lumMod val="25000"/>
                  </a:schemeClr>
                </a:solidFill>
                <a:latin typeface="Times New Roman" pitchFamily="18" charset="0"/>
                <a:cs typeface="Times New Roman" pitchFamily="18" charset="0"/>
              </a:rPr>
              <a:t>2021 </a:t>
            </a:r>
            <a:r>
              <a:rPr lang="ru-RU" sz="1400" dirty="0">
                <a:solidFill>
                  <a:schemeClr val="accent2">
                    <a:lumMod val="25000"/>
                  </a:schemeClr>
                </a:solidFill>
                <a:latin typeface="Times New Roman" pitchFamily="18" charset="0"/>
                <a:cs typeface="Times New Roman" pitchFamily="18" charset="0"/>
              </a:rPr>
              <a:t>года составил </a:t>
            </a:r>
            <a:r>
              <a:rPr lang="ru-RU" sz="1400" dirty="0" smtClean="0">
                <a:solidFill>
                  <a:schemeClr val="accent2">
                    <a:lumMod val="25000"/>
                  </a:schemeClr>
                </a:solidFill>
                <a:latin typeface="Times New Roman" pitchFamily="18" charset="0"/>
                <a:cs typeface="Times New Roman" pitchFamily="18" charset="0"/>
              </a:rPr>
              <a:t>131,34 </a:t>
            </a:r>
            <a:r>
              <a:rPr lang="ru-RU" sz="1400" dirty="0">
                <a:solidFill>
                  <a:schemeClr val="accent2">
                    <a:lumMod val="25000"/>
                  </a:schemeClr>
                </a:solidFill>
                <a:latin typeface="Times New Roman" pitchFamily="18" charset="0"/>
                <a:cs typeface="Times New Roman" pitchFamily="18" charset="0"/>
              </a:rPr>
              <a:t>% .</a:t>
            </a:r>
          </a:p>
          <a:p>
            <a:r>
              <a:rPr lang="ru-RU" sz="1400" dirty="0">
                <a:solidFill>
                  <a:schemeClr val="accent2">
                    <a:lumMod val="25000"/>
                  </a:schemeClr>
                </a:solidFill>
                <a:latin typeface="Times New Roman" pitchFamily="18" charset="0"/>
                <a:cs typeface="Times New Roman" pitchFamily="18" charset="0"/>
              </a:rPr>
              <a:t>Сальдированный финансовый результат предприятий за </a:t>
            </a:r>
            <a:r>
              <a:rPr lang="ru-RU" sz="1400" dirty="0" smtClean="0">
                <a:solidFill>
                  <a:schemeClr val="accent2">
                    <a:lumMod val="25000"/>
                  </a:schemeClr>
                </a:solidFill>
                <a:latin typeface="Times New Roman" pitchFamily="18" charset="0"/>
                <a:cs typeface="Times New Roman" pitchFamily="18" charset="0"/>
              </a:rPr>
              <a:t>2022 </a:t>
            </a:r>
            <a:r>
              <a:rPr lang="ru-RU" sz="1400" dirty="0">
                <a:solidFill>
                  <a:schemeClr val="accent2">
                    <a:lumMod val="25000"/>
                  </a:schemeClr>
                </a:solidFill>
                <a:latin typeface="Times New Roman" pitchFamily="18" charset="0"/>
                <a:cs typeface="Times New Roman" pitchFamily="18" charset="0"/>
              </a:rPr>
              <a:t>год (без субъектов малого предпринимательства, банков, страховых и бюджетных организаций) сложился положительным </a:t>
            </a:r>
            <a:r>
              <a:rPr lang="ru-RU" sz="1400" dirty="0" smtClean="0">
                <a:solidFill>
                  <a:schemeClr val="accent2">
                    <a:lumMod val="25000"/>
                  </a:schemeClr>
                </a:solidFill>
                <a:latin typeface="Times New Roman" pitchFamily="18" charset="0"/>
                <a:cs typeface="Times New Roman" pitchFamily="18" charset="0"/>
              </a:rPr>
              <a:t>(446,86 </a:t>
            </a:r>
            <a:r>
              <a:rPr lang="ru-RU" sz="1400" dirty="0">
                <a:solidFill>
                  <a:schemeClr val="accent2">
                    <a:lumMod val="25000"/>
                  </a:schemeClr>
                </a:solidFill>
                <a:latin typeface="Times New Roman" pitchFamily="18" charset="0"/>
                <a:cs typeface="Times New Roman" pitchFamily="18" charset="0"/>
              </a:rPr>
              <a:t>млн. руб., или </a:t>
            </a:r>
            <a:r>
              <a:rPr lang="ru-RU" sz="1400" dirty="0" smtClean="0">
                <a:solidFill>
                  <a:schemeClr val="accent2">
                    <a:lumMod val="25000"/>
                  </a:schemeClr>
                </a:solidFill>
                <a:latin typeface="Times New Roman" pitchFamily="18" charset="0"/>
                <a:cs typeface="Times New Roman" pitchFamily="18" charset="0"/>
              </a:rPr>
              <a:t>в два раза больше чем в 2021 году).</a:t>
            </a:r>
            <a:endParaRPr lang="ru-RU" sz="1400" dirty="0">
              <a:solidFill>
                <a:schemeClr val="accent2">
                  <a:lumMod val="25000"/>
                </a:schemeClr>
              </a:solidFill>
              <a:latin typeface="Times New Roman" pitchFamily="18" charset="0"/>
              <a:cs typeface="Times New Roman" pitchFamily="18" charset="0"/>
            </a:endParaRPr>
          </a:p>
          <a:p>
            <a:r>
              <a:rPr lang="ru-RU" sz="1400" dirty="0">
                <a:solidFill>
                  <a:schemeClr val="accent2">
                    <a:lumMod val="25000"/>
                  </a:schemeClr>
                </a:solidFill>
                <a:latin typeface="Times New Roman" pitchFamily="18" charset="0"/>
                <a:cs typeface="Times New Roman" pitchFamily="18" charset="0"/>
              </a:rPr>
              <a:t>В сельском хозяйстве по состоянию на 1 января </a:t>
            </a:r>
            <a:r>
              <a:rPr lang="ru-RU" sz="1400" dirty="0" smtClean="0">
                <a:solidFill>
                  <a:schemeClr val="accent2">
                    <a:lumMod val="25000"/>
                  </a:schemeClr>
                </a:solidFill>
                <a:latin typeface="Times New Roman" pitchFamily="18" charset="0"/>
                <a:cs typeface="Times New Roman" pitchFamily="18" charset="0"/>
              </a:rPr>
              <a:t>2023 </a:t>
            </a:r>
            <a:r>
              <a:rPr lang="ru-RU" sz="1400" dirty="0">
                <a:solidFill>
                  <a:schemeClr val="accent2">
                    <a:lumMod val="25000"/>
                  </a:schemeClr>
                </a:solidFill>
                <a:latin typeface="Times New Roman" pitchFamily="18" charset="0"/>
                <a:cs typeface="Times New Roman" pitchFamily="18" charset="0"/>
              </a:rPr>
              <a:t>года поголовье КРС сельхозпредприятий района составляет </a:t>
            </a:r>
            <a:r>
              <a:rPr lang="ru-RU" sz="1400" dirty="0" smtClean="0">
                <a:solidFill>
                  <a:schemeClr val="accent2">
                    <a:lumMod val="25000"/>
                  </a:schemeClr>
                </a:solidFill>
                <a:latin typeface="Times New Roman" pitchFamily="18" charset="0"/>
                <a:cs typeface="Times New Roman" pitchFamily="18" charset="0"/>
              </a:rPr>
              <a:t>12230 </a:t>
            </a:r>
            <a:r>
              <a:rPr lang="ru-RU" sz="1400" dirty="0">
                <a:solidFill>
                  <a:schemeClr val="accent2">
                    <a:lumMod val="25000"/>
                  </a:schemeClr>
                </a:solidFill>
                <a:latin typeface="Times New Roman" pitchFamily="18" charset="0"/>
                <a:cs typeface="Times New Roman" pitchFamily="18" charset="0"/>
              </a:rPr>
              <a:t>голов, или </a:t>
            </a:r>
            <a:r>
              <a:rPr lang="ru-RU" sz="1400" dirty="0" smtClean="0">
                <a:solidFill>
                  <a:schemeClr val="accent2">
                    <a:lumMod val="25000"/>
                  </a:schemeClr>
                </a:solidFill>
                <a:latin typeface="Times New Roman" pitchFamily="18" charset="0"/>
                <a:cs typeface="Times New Roman" pitchFamily="18" charset="0"/>
              </a:rPr>
              <a:t>101 </a:t>
            </a:r>
            <a:r>
              <a:rPr lang="ru-RU" sz="1400" dirty="0">
                <a:solidFill>
                  <a:schemeClr val="accent2">
                    <a:lumMod val="25000"/>
                  </a:schemeClr>
                </a:solidFill>
                <a:latin typeface="Times New Roman" pitchFamily="18" charset="0"/>
                <a:cs typeface="Times New Roman" pitchFamily="18" charset="0"/>
              </a:rPr>
              <a:t>% к соответствующему периоду прошлого года. Сельскохозяйственными предприятиями произведено </a:t>
            </a:r>
            <a:r>
              <a:rPr lang="ru-RU" sz="1400" dirty="0" smtClean="0">
                <a:solidFill>
                  <a:schemeClr val="accent2">
                    <a:lumMod val="25000"/>
                  </a:schemeClr>
                </a:solidFill>
                <a:latin typeface="Times New Roman" pitchFamily="18" charset="0"/>
                <a:cs typeface="Times New Roman" pitchFamily="18" charset="0"/>
              </a:rPr>
              <a:t>46,09 </a:t>
            </a:r>
            <a:r>
              <a:rPr lang="ru-RU" sz="1400" dirty="0">
                <a:solidFill>
                  <a:schemeClr val="accent2">
                    <a:lumMod val="25000"/>
                  </a:schemeClr>
                </a:solidFill>
                <a:latin typeface="Times New Roman" pitchFamily="18" charset="0"/>
                <a:cs typeface="Times New Roman" pitchFamily="18" charset="0"/>
              </a:rPr>
              <a:t>тыс. тонн зерна, со средней урожайностью </a:t>
            </a:r>
            <a:r>
              <a:rPr lang="ru-RU" sz="1400" dirty="0" smtClean="0">
                <a:solidFill>
                  <a:schemeClr val="accent2">
                    <a:lumMod val="25000"/>
                  </a:schemeClr>
                </a:solidFill>
                <a:latin typeface="Times New Roman" pitchFamily="18" charset="0"/>
                <a:cs typeface="Times New Roman" pitchFamily="18" charset="0"/>
              </a:rPr>
              <a:t>28,34 </a:t>
            </a:r>
            <a:r>
              <a:rPr lang="ru-RU" sz="1400" dirty="0">
                <a:solidFill>
                  <a:schemeClr val="accent2">
                    <a:lumMod val="25000"/>
                  </a:schemeClr>
                </a:solidFill>
                <a:latin typeface="Times New Roman" pitchFamily="18" charset="0"/>
                <a:cs typeface="Times New Roman" pitchFamily="18" charset="0"/>
              </a:rPr>
              <a:t>центнера с гектара. Валовое производство молока составило </a:t>
            </a:r>
            <a:r>
              <a:rPr lang="ru-RU" sz="1400" dirty="0" smtClean="0">
                <a:solidFill>
                  <a:schemeClr val="accent2">
                    <a:lumMod val="25000"/>
                  </a:schemeClr>
                </a:solidFill>
                <a:latin typeface="Times New Roman" pitchFamily="18" charset="0"/>
                <a:cs typeface="Times New Roman" pitchFamily="18" charset="0"/>
              </a:rPr>
              <a:t>42,19 </a:t>
            </a:r>
            <a:r>
              <a:rPr lang="ru-RU" sz="1400" dirty="0">
                <a:solidFill>
                  <a:schemeClr val="accent2">
                    <a:lumMod val="25000"/>
                  </a:schemeClr>
                </a:solidFill>
                <a:latin typeface="Times New Roman" pitchFamily="18" charset="0"/>
                <a:cs typeface="Times New Roman" pitchFamily="18" charset="0"/>
              </a:rPr>
              <a:t>тыс. тонн или </a:t>
            </a:r>
            <a:r>
              <a:rPr lang="ru-RU" sz="1400" dirty="0" smtClean="0">
                <a:solidFill>
                  <a:schemeClr val="accent2">
                    <a:lumMod val="25000"/>
                  </a:schemeClr>
                </a:solidFill>
                <a:latin typeface="Times New Roman" pitchFamily="18" charset="0"/>
                <a:cs typeface="Times New Roman" pitchFamily="18" charset="0"/>
              </a:rPr>
              <a:t>111,8 </a:t>
            </a:r>
            <a:r>
              <a:rPr lang="ru-RU" sz="1400" dirty="0">
                <a:solidFill>
                  <a:schemeClr val="accent2">
                    <a:lumMod val="25000"/>
                  </a:schemeClr>
                </a:solidFill>
                <a:latin typeface="Times New Roman" pitchFamily="18" charset="0"/>
                <a:cs typeface="Times New Roman" pitchFamily="18" charset="0"/>
              </a:rPr>
              <a:t>% к уровню </a:t>
            </a:r>
            <a:r>
              <a:rPr lang="ru-RU" sz="1400" dirty="0" smtClean="0">
                <a:solidFill>
                  <a:schemeClr val="accent2">
                    <a:lumMod val="25000"/>
                  </a:schemeClr>
                </a:solidFill>
                <a:latin typeface="Times New Roman" pitchFamily="18" charset="0"/>
                <a:cs typeface="Times New Roman" pitchFamily="18" charset="0"/>
              </a:rPr>
              <a:t>2021 </a:t>
            </a:r>
            <a:r>
              <a:rPr lang="ru-RU" sz="1400" dirty="0">
                <a:solidFill>
                  <a:schemeClr val="accent2">
                    <a:lumMod val="25000"/>
                  </a:schemeClr>
                </a:solidFill>
                <a:latin typeface="Times New Roman" pitchFamily="18" charset="0"/>
                <a:cs typeface="Times New Roman" pitchFamily="18" charset="0"/>
              </a:rPr>
              <a:t>года.</a:t>
            </a:r>
          </a:p>
        </p:txBody>
      </p:sp>
      <p:grpSp>
        <p:nvGrpSpPr>
          <p:cNvPr id="10" name="Группа 9"/>
          <p:cNvGrpSpPr/>
          <p:nvPr/>
        </p:nvGrpSpPr>
        <p:grpSpPr>
          <a:xfrm>
            <a:off x="491018" y="3573017"/>
            <a:ext cx="8257446" cy="3096344"/>
            <a:chOff x="264649" y="3501007"/>
            <a:chExt cx="6520020" cy="2552984"/>
          </a:xfrm>
        </p:grpSpPr>
        <p:pic>
          <p:nvPicPr>
            <p:cNvPr id="12"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07704" y="3501008"/>
              <a:ext cx="4876965" cy="2514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0000" b="50000"/>
            <a:stretch/>
          </p:blipFill>
          <p:spPr bwMode="auto">
            <a:xfrm>
              <a:off x="1835696" y="3501007"/>
              <a:ext cx="2030570" cy="1704443"/>
            </a:xfrm>
            <a:prstGeom prst="hexagon">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6685" y="4356912"/>
              <a:ext cx="2039002" cy="1697079"/>
            </a:xfrm>
            <a:prstGeom prst="hexagon">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4649" y="4319278"/>
              <a:ext cx="2058109" cy="1670709"/>
            </a:xfrm>
            <a:prstGeom prst="hexagon">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96031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User\Pictures\Ромашки\1579373299_8-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3"/>
            <a:ext cx="9144000" cy="6858483"/>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1"/>
          <p:cNvSpPr txBox="1">
            <a:spLocks/>
          </p:cNvSpPr>
          <p:nvPr/>
        </p:nvSpPr>
        <p:spPr>
          <a:xfrm>
            <a:off x="795310" y="295252"/>
            <a:ext cx="8001056" cy="857256"/>
          </a:xfrm>
          <a:prstGeom prst="rect">
            <a:avLst/>
          </a:prstGeom>
          <a:effectLst/>
        </p:spPr>
        <p:txBody>
          <a:bodyPr/>
          <a:lstStyle/>
          <a:p>
            <a:pPr marL="319088" indent="-319088" algn="ctr" eaLnBrk="0" hangingPunct="0">
              <a:buClr>
                <a:srgbClr val="C3260C"/>
              </a:buClr>
              <a:buSzPct val="128000"/>
              <a:buFont typeface="Georgia" pitchFamily="18" charset="0"/>
              <a:buNone/>
              <a:defRPr/>
            </a:pPr>
            <a:r>
              <a:rPr lang="nl-NL" b="1" dirty="0">
                <a:solidFill>
                  <a:srgbClr val="57C5FF">
                    <a:lumMod val="75000"/>
                  </a:srgbClr>
                </a:solidFill>
                <a:effectLst>
                  <a:reflection blurRad="6350" stA="55000" endA="300" endPos="45500" dir="5400000" sy="-100000" algn="bl" rotWithShape="0"/>
                </a:effectLst>
              </a:rPr>
              <a:t/>
            </a:r>
            <a:br>
              <a:rPr lang="nl-NL" b="1" dirty="0">
                <a:solidFill>
                  <a:srgbClr val="57C5FF">
                    <a:lumMod val="75000"/>
                  </a:srgbClr>
                </a:solidFill>
                <a:effectLst>
                  <a:reflection blurRad="6350" stA="55000" endA="300" endPos="45500" dir="5400000" sy="-100000" algn="bl" rotWithShape="0"/>
                </a:effectLst>
              </a:rPr>
            </a:br>
            <a:endParaRPr lang="ru-RU" b="1" dirty="0">
              <a:gradFill>
                <a:gsLst>
                  <a:gs pos="0">
                    <a:srgbClr val="FFFFFF"/>
                  </a:gs>
                  <a:gs pos="40000">
                    <a:srgbClr val="FFFFFF">
                      <a:lumMod val="75000"/>
                      <a:lumOff val="25000"/>
                    </a:srgbClr>
                  </a:gs>
                  <a:gs pos="100000">
                    <a:srgbClr val="FFFFFF">
                      <a:alpha val="65000"/>
                    </a:srgbClr>
                  </a:gs>
                </a:gsLst>
                <a:lin ang="5400000" scaled="0"/>
              </a:gradFill>
              <a:effectLst>
                <a:reflection blurRad="6350" stA="55000" endA="300" endPos="45500" dir="5400000" sy="-100000" algn="bl" rotWithShape="0"/>
              </a:effectLst>
            </a:endParaRPr>
          </a:p>
        </p:txBody>
      </p:sp>
      <p:sp>
        <p:nvSpPr>
          <p:cNvPr id="17" name="Номер слайда 1"/>
          <p:cNvSpPr>
            <a:spLocks noGrp="1"/>
          </p:cNvSpPr>
          <p:nvPr>
            <p:ph type="sldNum" sz="quarter" idx="12"/>
          </p:nvPr>
        </p:nvSpPr>
        <p:spPr>
          <a:xfrm>
            <a:off x="8501782" y="6381328"/>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11</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
        <p:nvSpPr>
          <p:cNvPr id="6" name="Прямоугольник 5"/>
          <p:cNvSpPr/>
          <p:nvPr/>
        </p:nvSpPr>
        <p:spPr>
          <a:xfrm>
            <a:off x="427955" y="81498"/>
            <a:ext cx="8367464" cy="646331"/>
          </a:xfrm>
          <a:prstGeom prst="rect">
            <a:avLst/>
          </a:prstGeom>
          <a:noFill/>
        </p:spPr>
        <p:txBody>
          <a:bodyPr>
            <a:spAutoFit/>
          </a:bodyPr>
          <a:lstStyle/>
          <a:p>
            <a:pPr algn="ctr">
              <a:defRPr/>
            </a:pPr>
            <a:r>
              <a:rPr lang="ru-RU" kern="0" dirty="0">
                <a:solidFill>
                  <a:srgbClr val="FFFF00"/>
                </a:solidFill>
                <a:effectLst>
                  <a:outerShdw blurRad="38100" dist="38100" dir="2700000" algn="tl">
                    <a:srgbClr val="000000">
                      <a:alpha val="43137"/>
                    </a:srgbClr>
                  </a:outerShdw>
                </a:effectLst>
                <a:latin typeface="Arial Black" pitchFamily="34" charset="0"/>
              </a:rPr>
              <a:t>Основные параметры социально-экономического развития Гаврилово-Посадского муниципального района за </a:t>
            </a:r>
            <a:r>
              <a:rPr lang="ru-RU" kern="0" dirty="0" smtClean="0">
                <a:solidFill>
                  <a:srgbClr val="FFFF00"/>
                </a:solidFill>
                <a:effectLst>
                  <a:outerShdw blurRad="38100" dist="38100" dir="2700000" algn="tl">
                    <a:srgbClr val="000000">
                      <a:alpha val="43137"/>
                    </a:srgbClr>
                  </a:outerShdw>
                </a:effectLst>
                <a:latin typeface="Arial Black" pitchFamily="34" charset="0"/>
              </a:rPr>
              <a:t>2022 </a:t>
            </a:r>
            <a:r>
              <a:rPr lang="ru-RU" kern="0" dirty="0">
                <a:solidFill>
                  <a:srgbClr val="FFFF00"/>
                </a:solidFill>
                <a:effectLst>
                  <a:outerShdw blurRad="38100" dist="38100" dir="2700000" algn="tl">
                    <a:srgbClr val="000000">
                      <a:alpha val="43137"/>
                    </a:srgbClr>
                  </a:outerShdw>
                </a:effectLst>
                <a:latin typeface="Arial Black" pitchFamily="34" charset="0"/>
              </a:rPr>
              <a:t>год </a:t>
            </a:r>
            <a:endParaRPr lang="ru-RU" dirty="0">
              <a:solidFill>
                <a:srgbClr val="FFFF00"/>
              </a:solidFill>
              <a:effectLst>
                <a:outerShdw blurRad="38100" dist="38100" dir="2700000" algn="tl">
                  <a:srgbClr val="000000">
                    <a:alpha val="43137"/>
                  </a:srgbClr>
                </a:outerShdw>
              </a:effectLst>
              <a:latin typeface="Arial Black" pitchFamily="34" charset="0"/>
            </a:endParaRPr>
          </a:p>
        </p:txBody>
      </p:sp>
      <p:sp>
        <p:nvSpPr>
          <p:cNvPr id="13" name="Прямоугольник 12"/>
          <p:cNvSpPr/>
          <p:nvPr/>
        </p:nvSpPr>
        <p:spPr>
          <a:xfrm>
            <a:off x="274994" y="836712"/>
            <a:ext cx="8689494" cy="2893100"/>
          </a:xfrm>
          <a:prstGeom prst="rect">
            <a:avLst/>
          </a:prstGeom>
        </p:spPr>
        <p:txBody>
          <a:bodyPr wrap="square">
            <a:spAutoFit/>
          </a:bodyPr>
          <a:lstStyle/>
          <a:p>
            <a:pPr algn="just"/>
            <a:r>
              <a:rPr lang="ru-RU" sz="1400" b="1" dirty="0">
                <a:solidFill>
                  <a:schemeClr val="accent2">
                    <a:lumMod val="25000"/>
                  </a:schemeClr>
                </a:solidFill>
                <a:latin typeface="Times New Roman"/>
                <a:ea typeface="Times New Roman"/>
              </a:rPr>
              <a:t>Объем инвестиций в основной капитал </a:t>
            </a:r>
            <a:r>
              <a:rPr lang="ru-RU" sz="1400" dirty="0">
                <a:solidFill>
                  <a:schemeClr val="accent2">
                    <a:lumMod val="25000"/>
                  </a:schemeClr>
                </a:solidFill>
                <a:latin typeface="Times New Roman"/>
                <a:ea typeface="Times New Roman"/>
              </a:rPr>
              <a:t>организаций, не относящихся к субъектам малого и среднего предпринимательства, зарегистрированных на территории Гаврилово-Посадского муниципального района за </a:t>
            </a:r>
            <a:r>
              <a:rPr lang="ru-RU" sz="1400" dirty="0" smtClean="0">
                <a:solidFill>
                  <a:schemeClr val="accent2">
                    <a:lumMod val="25000"/>
                  </a:schemeClr>
                </a:solidFill>
                <a:latin typeface="Times New Roman"/>
                <a:ea typeface="Times New Roman"/>
              </a:rPr>
              <a:t>2022 </a:t>
            </a:r>
            <a:r>
              <a:rPr lang="ru-RU" sz="1400" dirty="0">
                <a:solidFill>
                  <a:schemeClr val="accent2">
                    <a:lumMod val="25000"/>
                  </a:schemeClr>
                </a:solidFill>
                <a:latin typeface="Times New Roman"/>
                <a:ea typeface="Times New Roman"/>
              </a:rPr>
              <a:t>год составил </a:t>
            </a:r>
            <a:r>
              <a:rPr lang="ru-RU" sz="1400" dirty="0" smtClean="0">
                <a:solidFill>
                  <a:schemeClr val="accent2">
                    <a:lumMod val="25000"/>
                  </a:schemeClr>
                </a:solidFill>
                <a:latin typeface="Times New Roman"/>
                <a:ea typeface="Times New Roman"/>
              </a:rPr>
              <a:t>403,02 </a:t>
            </a:r>
            <a:r>
              <a:rPr lang="ru-RU" sz="1400" dirty="0">
                <a:solidFill>
                  <a:schemeClr val="accent2">
                    <a:lumMod val="25000"/>
                  </a:schemeClr>
                </a:solidFill>
                <a:latin typeface="Times New Roman"/>
                <a:ea typeface="Times New Roman"/>
              </a:rPr>
              <a:t>млн. руб., </a:t>
            </a:r>
            <a:r>
              <a:rPr lang="ru-RU" sz="1400" dirty="0" smtClean="0">
                <a:solidFill>
                  <a:schemeClr val="accent2">
                    <a:lumMod val="25000"/>
                  </a:schemeClr>
                </a:solidFill>
                <a:latin typeface="Times New Roman"/>
                <a:ea typeface="Times New Roman"/>
              </a:rPr>
              <a:t>что в 1,7 раз больше, чем в 2021 году.</a:t>
            </a:r>
            <a:endParaRPr lang="ru-RU" sz="1200" dirty="0">
              <a:solidFill>
                <a:schemeClr val="accent2">
                  <a:lumMod val="25000"/>
                </a:schemeClr>
              </a:solidFill>
              <a:latin typeface="Times New Roman"/>
              <a:ea typeface="Times New Roman"/>
            </a:endParaRPr>
          </a:p>
          <a:p>
            <a:pPr algn="just"/>
            <a:r>
              <a:rPr lang="ru-RU" sz="1400" b="1" dirty="0">
                <a:solidFill>
                  <a:schemeClr val="accent2">
                    <a:lumMod val="25000"/>
                  </a:schemeClr>
                </a:solidFill>
                <a:latin typeface="times new roman"/>
              </a:rPr>
              <a:t>Среднемесячная номинальная заработная плата по крупным и средним предприятиям  </a:t>
            </a:r>
            <a:r>
              <a:rPr lang="ru-RU" sz="1400" dirty="0">
                <a:solidFill>
                  <a:schemeClr val="accent2">
                    <a:lumMod val="25000"/>
                  </a:schemeClr>
                </a:solidFill>
                <a:latin typeface="times new roman"/>
              </a:rPr>
              <a:t>за  </a:t>
            </a:r>
            <a:r>
              <a:rPr lang="ru-RU" sz="1400" dirty="0" smtClean="0">
                <a:solidFill>
                  <a:schemeClr val="accent2">
                    <a:lumMod val="25000"/>
                  </a:schemeClr>
                </a:solidFill>
                <a:latin typeface="times new roman"/>
              </a:rPr>
              <a:t>2022 </a:t>
            </a:r>
            <a:r>
              <a:rPr lang="ru-RU" sz="1400" dirty="0">
                <a:solidFill>
                  <a:schemeClr val="accent2">
                    <a:lumMod val="25000"/>
                  </a:schemeClr>
                </a:solidFill>
                <a:latin typeface="times new roman"/>
              </a:rPr>
              <a:t>год, увеличилась по сравнению с </a:t>
            </a:r>
            <a:r>
              <a:rPr lang="ru-RU" sz="1400" dirty="0" smtClean="0">
                <a:solidFill>
                  <a:schemeClr val="accent2">
                    <a:lumMod val="25000"/>
                  </a:schemeClr>
                </a:solidFill>
                <a:latin typeface="times new roman"/>
              </a:rPr>
              <a:t>2021 </a:t>
            </a:r>
            <a:r>
              <a:rPr lang="ru-RU" sz="1400" dirty="0">
                <a:solidFill>
                  <a:schemeClr val="accent2">
                    <a:lumMod val="25000"/>
                  </a:schemeClr>
                </a:solidFill>
                <a:latin typeface="times new roman"/>
              </a:rPr>
              <a:t>годом на </a:t>
            </a:r>
            <a:r>
              <a:rPr lang="ru-RU" sz="1400" dirty="0" smtClean="0">
                <a:solidFill>
                  <a:schemeClr val="accent2">
                    <a:lumMod val="25000"/>
                  </a:schemeClr>
                </a:solidFill>
                <a:latin typeface="times new roman"/>
              </a:rPr>
              <a:t>14,04</a:t>
            </a:r>
            <a:r>
              <a:rPr lang="ru-RU" sz="1400" dirty="0">
                <a:solidFill>
                  <a:schemeClr val="accent2">
                    <a:lumMod val="25000"/>
                  </a:schemeClr>
                </a:solidFill>
                <a:latin typeface="times new roman"/>
              </a:rPr>
              <a:t>%, и составила в целом по муниципальному району </a:t>
            </a:r>
            <a:r>
              <a:rPr lang="ru-RU" sz="1400" dirty="0" smtClean="0">
                <a:solidFill>
                  <a:schemeClr val="accent2">
                    <a:lumMod val="25000"/>
                  </a:schemeClr>
                </a:solidFill>
                <a:latin typeface="times new roman"/>
              </a:rPr>
              <a:t>35782,8 </a:t>
            </a:r>
            <a:r>
              <a:rPr lang="ru-RU" sz="1400" dirty="0">
                <a:solidFill>
                  <a:schemeClr val="accent2">
                    <a:lumMod val="25000"/>
                  </a:schemeClr>
                </a:solidFill>
                <a:latin typeface="times new roman"/>
              </a:rPr>
              <a:t>руб.</a:t>
            </a:r>
          </a:p>
          <a:p>
            <a:pPr algn="just"/>
            <a:r>
              <a:rPr lang="ru-RU" sz="1400" b="1" dirty="0">
                <a:solidFill>
                  <a:schemeClr val="accent2">
                    <a:lumMod val="25000"/>
                  </a:schemeClr>
                </a:solidFill>
                <a:latin typeface="times new roman"/>
              </a:rPr>
              <a:t>Задолженность по заработной плате </a:t>
            </a:r>
            <a:r>
              <a:rPr lang="ru-RU" sz="1400" dirty="0">
                <a:solidFill>
                  <a:schemeClr val="accent2">
                    <a:lumMod val="25000"/>
                  </a:schemeClr>
                </a:solidFill>
                <a:latin typeface="times new roman"/>
              </a:rPr>
              <a:t>по учитываемому органами государственной статистики кругу предприятий на 1 января </a:t>
            </a:r>
            <a:r>
              <a:rPr lang="ru-RU" sz="1400" dirty="0" smtClean="0">
                <a:solidFill>
                  <a:schemeClr val="accent2">
                    <a:lumMod val="25000"/>
                  </a:schemeClr>
                </a:solidFill>
                <a:latin typeface="times new roman"/>
              </a:rPr>
              <a:t>2023 </a:t>
            </a:r>
            <a:r>
              <a:rPr lang="ru-RU" sz="1400" dirty="0">
                <a:solidFill>
                  <a:schemeClr val="accent2">
                    <a:lumMod val="25000"/>
                  </a:schemeClr>
                </a:solidFill>
                <a:latin typeface="times new roman"/>
              </a:rPr>
              <a:t>года отсутствует.</a:t>
            </a:r>
          </a:p>
          <a:p>
            <a:pPr algn="just"/>
            <a:r>
              <a:rPr lang="ru-RU" sz="1400" b="1" dirty="0">
                <a:solidFill>
                  <a:schemeClr val="accent2">
                    <a:lumMod val="25000"/>
                  </a:schemeClr>
                </a:solidFill>
                <a:latin typeface="times new roman"/>
              </a:rPr>
              <a:t>Уровень официально зарегистрированной безработицы </a:t>
            </a:r>
            <a:r>
              <a:rPr lang="ru-RU" sz="1400" dirty="0">
                <a:solidFill>
                  <a:schemeClr val="accent2">
                    <a:lumMod val="25000"/>
                  </a:schemeClr>
                </a:solidFill>
                <a:latin typeface="times new roman"/>
              </a:rPr>
              <a:t>на 1 января </a:t>
            </a:r>
            <a:r>
              <a:rPr lang="ru-RU" sz="1400" dirty="0" smtClean="0">
                <a:solidFill>
                  <a:schemeClr val="accent2">
                    <a:lumMod val="25000"/>
                  </a:schemeClr>
                </a:solidFill>
                <a:latin typeface="times new roman"/>
              </a:rPr>
              <a:t>2023 </a:t>
            </a:r>
            <a:r>
              <a:rPr lang="ru-RU" sz="1400" dirty="0">
                <a:solidFill>
                  <a:schemeClr val="accent2">
                    <a:lumMod val="25000"/>
                  </a:schemeClr>
                </a:solidFill>
                <a:latin typeface="times new roman"/>
              </a:rPr>
              <a:t>года составил в целом по муниципальному району </a:t>
            </a:r>
            <a:r>
              <a:rPr lang="ru-RU" sz="1400" dirty="0" smtClean="0">
                <a:solidFill>
                  <a:schemeClr val="accent2">
                    <a:lumMod val="25000"/>
                  </a:schemeClr>
                </a:solidFill>
                <a:latin typeface="times new roman"/>
              </a:rPr>
              <a:t>0,96 </a:t>
            </a:r>
            <a:r>
              <a:rPr lang="ru-RU" sz="1400" dirty="0">
                <a:solidFill>
                  <a:schemeClr val="accent2">
                    <a:lumMod val="25000"/>
                  </a:schemeClr>
                </a:solidFill>
                <a:latin typeface="times new roman"/>
              </a:rPr>
              <a:t>% от экономически активного населения (на </a:t>
            </a:r>
            <a:r>
              <a:rPr lang="ru-RU" sz="1400" dirty="0" smtClean="0">
                <a:solidFill>
                  <a:schemeClr val="accent2">
                    <a:lumMod val="25000"/>
                  </a:schemeClr>
                </a:solidFill>
                <a:latin typeface="times new roman"/>
              </a:rPr>
              <a:t>01.01.2022 </a:t>
            </a:r>
            <a:r>
              <a:rPr lang="ru-RU" sz="1400" dirty="0">
                <a:solidFill>
                  <a:schemeClr val="accent2">
                    <a:lumMod val="25000"/>
                  </a:schemeClr>
                </a:solidFill>
                <a:latin typeface="times new roman"/>
              </a:rPr>
              <a:t>– </a:t>
            </a:r>
            <a:r>
              <a:rPr lang="ru-RU" sz="1400" dirty="0" smtClean="0">
                <a:solidFill>
                  <a:schemeClr val="accent2">
                    <a:lumMod val="25000"/>
                  </a:schemeClr>
                </a:solidFill>
                <a:latin typeface="times new roman"/>
              </a:rPr>
              <a:t>1,09%).</a:t>
            </a:r>
            <a:endParaRPr lang="ru-RU" sz="1400" dirty="0">
              <a:solidFill>
                <a:schemeClr val="accent2">
                  <a:lumMod val="25000"/>
                </a:schemeClr>
              </a:solidFill>
              <a:latin typeface="times new roman"/>
            </a:endParaRPr>
          </a:p>
          <a:p>
            <a:pPr algn="just"/>
            <a:r>
              <a:rPr lang="ru-RU" sz="1400" b="1" dirty="0">
                <a:solidFill>
                  <a:schemeClr val="accent2">
                    <a:lumMod val="25000"/>
                  </a:schemeClr>
                </a:solidFill>
                <a:latin typeface="times new roman"/>
              </a:rPr>
              <a:t>Консолидированный бюджет муниципального района </a:t>
            </a:r>
            <a:r>
              <a:rPr lang="ru-RU" sz="1400" dirty="0">
                <a:solidFill>
                  <a:schemeClr val="accent2">
                    <a:lumMod val="25000"/>
                  </a:schemeClr>
                </a:solidFill>
                <a:latin typeface="times new roman"/>
              </a:rPr>
              <a:t>по доходам за </a:t>
            </a:r>
            <a:r>
              <a:rPr lang="ru-RU" sz="1400" dirty="0" smtClean="0">
                <a:solidFill>
                  <a:schemeClr val="accent2">
                    <a:lumMod val="25000"/>
                  </a:schemeClr>
                </a:solidFill>
                <a:latin typeface="times new roman"/>
              </a:rPr>
              <a:t>2022 </a:t>
            </a:r>
            <a:r>
              <a:rPr lang="ru-RU" sz="1400" dirty="0">
                <a:solidFill>
                  <a:schemeClr val="accent2">
                    <a:lumMod val="25000"/>
                  </a:schemeClr>
                </a:solidFill>
                <a:latin typeface="times new roman"/>
              </a:rPr>
              <a:t>год исполнен в сумме </a:t>
            </a:r>
            <a:r>
              <a:rPr lang="ru-RU" sz="1400" dirty="0" smtClean="0">
                <a:solidFill>
                  <a:schemeClr val="accent2">
                    <a:lumMod val="25000"/>
                  </a:schemeClr>
                </a:solidFill>
                <a:latin typeface="times new roman"/>
              </a:rPr>
              <a:t>542,14 </a:t>
            </a:r>
            <a:r>
              <a:rPr lang="ru-RU" sz="1400" dirty="0">
                <a:solidFill>
                  <a:schemeClr val="accent2">
                    <a:lumMod val="25000"/>
                  </a:schemeClr>
                </a:solidFill>
                <a:latin typeface="times new roman"/>
              </a:rPr>
              <a:t>млн. руб. или </a:t>
            </a:r>
            <a:r>
              <a:rPr lang="ru-RU" sz="1400" dirty="0" smtClean="0">
                <a:solidFill>
                  <a:schemeClr val="accent2">
                    <a:lumMod val="25000"/>
                  </a:schemeClr>
                </a:solidFill>
                <a:latin typeface="times new roman"/>
              </a:rPr>
              <a:t>98 </a:t>
            </a:r>
            <a:r>
              <a:rPr lang="ru-RU" sz="1400" dirty="0">
                <a:solidFill>
                  <a:schemeClr val="accent2">
                    <a:lumMod val="25000"/>
                  </a:schemeClr>
                </a:solidFill>
                <a:latin typeface="times new roman"/>
              </a:rPr>
              <a:t>% к утвержденным бюджетным назначениям. Собственных доходов поступило </a:t>
            </a:r>
            <a:r>
              <a:rPr lang="ru-RU" sz="1400" dirty="0" smtClean="0">
                <a:solidFill>
                  <a:schemeClr val="accent2">
                    <a:lumMod val="25000"/>
                  </a:schemeClr>
                </a:solidFill>
                <a:latin typeface="times new roman"/>
              </a:rPr>
              <a:t>96,1 </a:t>
            </a:r>
            <a:r>
              <a:rPr lang="ru-RU" sz="1400" dirty="0">
                <a:solidFill>
                  <a:schemeClr val="accent2">
                    <a:lumMod val="25000"/>
                  </a:schemeClr>
                </a:solidFill>
                <a:latin typeface="times new roman"/>
              </a:rPr>
              <a:t>млн. руб., рост к уровню прошлого года составил </a:t>
            </a:r>
            <a:r>
              <a:rPr lang="ru-RU" sz="1400" dirty="0" smtClean="0">
                <a:solidFill>
                  <a:schemeClr val="accent2">
                    <a:lumMod val="25000"/>
                  </a:schemeClr>
                </a:solidFill>
                <a:latin typeface="times new roman"/>
              </a:rPr>
              <a:t>131,3%.</a:t>
            </a:r>
            <a:endParaRPr lang="ru-RU" sz="1400" i="0" dirty="0">
              <a:solidFill>
                <a:schemeClr val="accent2">
                  <a:lumMod val="25000"/>
                </a:schemeClr>
              </a:solidFill>
              <a:effectLst/>
              <a:latin typeface="Roboto"/>
            </a:endParaRPr>
          </a:p>
        </p:txBody>
      </p:sp>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0108" y="3876225"/>
            <a:ext cx="2676258" cy="17019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64954" y="3876225"/>
            <a:ext cx="2493466" cy="2393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955" y="3832263"/>
            <a:ext cx="2577910" cy="17019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7790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Pictures\Ромашки\linii_fon_sploshnoy_svet_46640_1680x10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6290" y="311941"/>
            <a:ext cx="9144000" cy="461665"/>
          </a:xfrm>
          <a:prstGeom prst="rect">
            <a:avLst/>
          </a:prstGeom>
        </p:spPr>
        <p:txBody>
          <a:bodyPr wrap="square">
            <a:spAutoFit/>
          </a:bodyPr>
          <a:lstStyle/>
          <a:p>
            <a:pPr algn="ctr" fontAlgn="auto">
              <a:spcBef>
                <a:spcPts val="0"/>
              </a:spcBef>
              <a:spcAft>
                <a:spcPts val="0"/>
              </a:spcAft>
              <a:defRPr/>
            </a:pPr>
            <a:r>
              <a:rPr lang="ru-RU" sz="2400" b="1" dirty="0">
                <a:solidFill>
                  <a:srgbClr val="FFFF00"/>
                </a:solidFill>
                <a:effectLst>
                  <a:outerShdw blurRad="38100" dist="38100" dir="2700000" algn="tl">
                    <a:srgbClr val="000000">
                      <a:alpha val="43137"/>
                    </a:srgbClr>
                  </a:outerShdw>
                </a:effectLst>
                <a:latin typeface="Times New Roman" pitchFamily="18" charset="0"/>
                <a:ea typeface="+mj-ea"/>
                <a:cs typeface="Times New Roman" pitchFamily="18" charset="0"/>
              </a:rPr>
              <a:t>СТРУКТУРА  ДОХОДОВ  И  РАСХОДОВ </a:t>
            </a:r>
          </a:p>
        </p:txBody>
      </p:sp>
      <p:sp>
        <p:nvSpPr>
          <p:cNvPr id="13" name="Прямоугольник 12"/>
          <p:cNvSpPr/>
          <p:nvPr/>
        </p:nvSpPr>
        <p:spPr bwMode="auto">
          <a:xfrm>
            <a:off x="2483473" y="1372146"/>
            <a:ext cx="120650" cy="126037"/>
          </a:xfrm>
          <a:prstGeom prst="rect">
            <a:avLst/>
          </a:prstGeom>
          <a:solidFill>
            <a:srgbClr val="9CE329"/>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auto">
              <a:spcBef>
                <a:spcPts val="0"/>
              </a:spcBef>
              <a:spcAft>
                <a:spcPts val="0"/>
              </a:spcAft>
              <a:defRPr/>
            </a:pPr>
            <a:endParaRPr lang="ru-RU" dirty="0"/>
          </a:p>
        </p:txBody>
      </p:sp>
      <p:sp>
        <p:nvSpPr>
          <p:cNvPr id="14" name="Прямоугольник 13"/>
          <p:cNvSpPr/>
          <p:nvPr/>
        </p:nvSpPr>
        <p:spPr>
          <a:xfrm>
            <a:off x="4500108" y="1374635"/>
            <a:ext cx="120401" cy="126037"/>
          </a:xfrm>
          <a:prstGeom prst="rect">
            <a:avLst/>
          </a:prstGeom>
          <a:solidFill>
            <a:srgbClr val="FF4747"/>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auto">
              <a:spcBef>
                <a:spcPts val="0"/>
              </a:spcBef>
              <a:spcAft>
                <a:spcPts val="0"/>
              </a:spcAft>
              <a:defRPr/>
            </a:pPr>
            <a:endParaRPr lang="ru-RU" dirty="0"/>
          </a:p>
        </p:txBody>
      </p:sp>
      <p:sp>
        <p:nvSpPr>
          <p:cNvPr id="28" name="TextBox 27"/>
          <p:cNvSpPr txBox="1"/>
          <p:nvPr/>
        </p:nvSpPr>
        <p:spPr>
          <a:xfrm>
            <a:off x="4620509" y="1252988"/>
            <a:ext cx="1338394" cy="369332"/>
          </a:xfrm>
          <a:prstGeom prst="rect">
            <a:avLst/>
          </a:prstGeom>
          <a:noFill/>
        </p:spPr>
        <p:txBody>
          <a:bodyPr wrap="square" rtlCol="0">
            <a:spAutoFit/>
          </a:bodyPr>
          <a:lstStyle/>
          <a:p>
            <a:r>
              <a:rPr lang="ru-RU" b="1" dirty="0">
                <a:solidFill>
                  <a:srgbClr val="FF6600"/>
                </a:solidFill>
                <a:effectLst>
                  <a:outerShdw blurRad="38100" dist="38100" dir="2700000" algn="tl">
                    <a:srgbClr val="000000">
                      <a:alpha val="43137"/>
                    </a:srgbClr>
                  </a:outerShdw>
                </a:effectLst>
              </a:rPr>
              <a:t>Расходы</a:t>
            </a:r>
            <a:endParaRPr lang="ru-RU" sz="2000" b="1" dirty="0">
              <a:solidFill>
                <a:srgbClr val="FF6600"/>
              </a:solidFill>
              <a:effectLst>
                <a:outerShdw blurRad="38100" dist="38100" dir="2700000" algn="tl">
                  <a:srgbClr val="000000">
                    <a:alpha val="43137"/>
                  </a:srgbClr>
                </a:outerShdw>
              </a:effectLst>
            </a:endParaRPr>
          </a:p>
        </p:txBody>
      </p:sp>
      <p:pic>
        <p:nvPicPr>
          <p:cNvPr id="2" name="Рисунок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40226" y="1622320"/>
            <a:ext cx="3518677" cy="3054776"/>
          </a:xfrm>
          <a:prstGeom prst="rect">
            <a:avLst/>
          </a:prstGeom>
        </p:spPr>
      </p:pic>
      <p:sp>
        <p:nvSpPr>
          <p:cNvPr id="20" name="TextBox 19"/>
          <p:cNvSpPr txBox="1"/>
          <p:nvPr/>
        </p:nvSpPr>
        <p:spPr>
          <a:xfrm>
            <a:off x="2602176" y="1251248"/>
            <a:ext cx="1096267" cy="369332"/>
          </a:xfrm>
          <a:prstGeom prst="rect">
            <a:avLst/>
          </a:prstGeom>
          <a:noFill/>
        </p:spPr>
        <p:txBody>
          <a:bodyPr wrap="square" rtlCol="0">
            <a:spAutoFit/>
          </a:bodyPr>
          <a:lstStyle/>
          <a:p>
            <a:r>
              <a:rPr lang="ru-RU" b="1" dirty="0">
                <a:solidFill>
                  <a:srgbClr val="00FF99"/>
                </a:solidFill>
                <a:effectLst>
                  <a:outerShdw blurRad="38100" dist="38100" dir="2700000" algn="tl">
                    <a:srgbClr val="000000">
                      <a:alpha val="43137"/>
                    </a:srgbClr>
                  </a:outerShdw>
                </a:effectLst>
              </a:rPr>
              <a:t>Доходы</a:t>
            </a:r>
          </a:p>
        </p:txBody>
      </p:sp>
      <p:grpSp>
        <p:nvGrpSpPr>
          <p:cNvPr id="6" name="Группа 5"/>
          <p:cNvGrpSpPr/>
          <p:nvPr/>
        </p:nvGrpSpPr>
        <p:grpSpPr>
          <a:xfrm>
            <a:off x="-113237" y="1252988"/>
            <a:ext cx="9148622" cy="4982583"/>
            <a:chOff x="-117201" y="2106437"/>
            <a:chExt cx="9148622" cy="4982583"/>
          </a:xfrm>
        </p:grpSpPr>
        <p:sp>
          <p:nvSpPr>
            <p:cNvPr id="16" name="TextBox 15"/>
            <p:cNvSpPr txBox="1"/>
            <p:nvPr/>
          </p:nvSpPr>
          <p:spPr>
            <a:xfrm>
              <a:off x="3847956" y="6442689"/>
              <a:ext cx="3186440" cy="646331"/>
            </a:xfrm>
            <a:prstGeom prst="rect">
              <a:avLst/>
            </a:prstGeom>
            <a:noFill/>
          </p:spPr>
          <p:txBody>
            <a:bodyPr wrap="square" rtlCol="0">
              <a:spAutoFit/>
            </a:bodyPr>
            <a:lstStyle/>
            <a:p>
              <a:pPr algn="ctr"/>
              <a:r>
                <a:rPr lang="ru-RU" b="1" dirty="0">
                  <a:solidFill>
                    <a:srgbClr val="FFFF00"/>
                  </a:solidFill>
                  <a:effectLst>
                    <a:outerShdw blurRad="38100" dist="38100" dir="2700000" algn="tl">
                      <a:srgbClr val="000000">
                        <a:alpha val="43137"/>
                      </a:srgbClr>
                    </a:outerShdw>
                  </a:effectLst>
                </a:rPr>
                <a:t>Муниципальный долг </a:t>
              </a:r>
              <a:r>
                <a:rPr lang="ru-RU" b="1" dirty="0" smtClean="0">
                  <a:solidFill>
                    <a:srgbClr val="FFFF00"/>
                  </a:solidFill>
                  <a:effectLst>
                    <a:outerShdw blurRad="38100" dist="38100" dir="2700000" algn="tl">
                      <a:srgbClr val="000000">
                        <a:alpha val="43137"/>
                      </a:srgbClr>
                    </a:outerShdw>
                  </a:effectLst>
                </a:rPr>
                <a:t>–      4200,0 </a:t>
              </a:r>
              <a:r>
                <a:rPr lang="ru-RU" b="1" dirty="0" err="1" smtClean="0">
                  <a:solidFill>
                    <a:srgbClr val="FFFF00"/>
                  </a:solidFill>
                  <a:effectLst>
                    <a:outerShdw blurRad="38100" dist="38100" dir="2700000" algn="tl">
                      <a:srgbClr val="000000">
                        <a:alpha val="43137"/>
                      </a:srgbClr>
                    </a:outerShdw>
                  </a:effectLst>
                </a:rPr>
                <a:t>тыс.рублей</a:t>
              </a:r>
              <a:endParaRPr lang="ru-RU" sz="3200" b="1" dirty="0">
                <a:solidFill>
                  <a:srgbClr val="FFFF00"/>
                </a:solidFill>
                <a:effectLst>
                  <a:outerShdw blurRad="38100" dist="38100" dir="2700000" algn="tl">
                    <a:srgbClr val="000000">
                      <a:alpha val="43137"/>
                    </a:srgbClr>
                  </a:outerShdw>
                </a:effectLst>
              </a:endParaRPr>
            </a:p>
          </p:txBody>
        </p:sp>
        <p:grpSp>
          <p:nvGrpSpPr>
            <p:cNvPr id="4" name="Группа 3"/>
            <p:cNvGrpSpPr/>
            <p:nvPr/>
          </p:nvGrpSpPr>
          <p:grpSpPr>
            <a:xfrm>
              <a:off x="2845645" y="5294297"/>
              <a:ext cx="2217656" cy="1566219"/>
              <a:chOff x="1180715" y="5481049"/>
              <a:chExt cx="2217656" cy="1566219"/>
            </a:xfrm>
          </p:grpSpPr>
          <p:pic>
            <p:nvPicPr>
              <p:cNvPr id="5" name="Рисунок 4"/>
              <p:cNvPicPr>
                <a:picLocks noChangeAspect="1"/>
              </p:cNvPicPr>
              <p:nvPr/>
            </p:nvPicPr>
            <p:blipFill>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1180715" y="5481049"/>
                <a:ext cx="2217656" cy="1566219"/>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1970" y="5528398"/>
                <a:ext cx="1098399" cy="526648"/>
              </a:xfrm>
              <a:prstGeom prst="rect">
                <a:avLst/>
              </a:prstGeom>
            </p:spPr>
          </p:pic>
        </p:grpSp>
        <p:sp>
          <p:nvSpPr>
            <p:cNvPr id="21" name="TextBox 20"/>
            <p:cNvSpPr txBox="1"/>
            <p:nvPr/>
          </p:nvSpPr>
          <p:spPr>
            <a:xfrm>
              <a:off x="3672894" y="5335224"/>
              <a:ext cx="1486437" cy="338554"/>
            </a:xfrm>
            <a:prstGeom prst="rect">
              <a:avLst/>
            </a:prstGeom>
            <a:noFill/>
          </p:spPr>
          <p:txBody>
            <a:bodyPr wrap="square" rtlCol="0">
              <a:spAutoFit/>
            </a:bodyPr>
            <a:lstStyle/>
            <a:p>
              <a:r>
                <a:rPr lang="ru-RU" sz="1600" b="1" dirty="0">
                  <a:solidFill>
                    <a:srgbClr val="FF3B3B"/>
                  </a:solidFill>
                  <a:effectLst>
                    <a:outerShdw blurRad="38100" dist="38100" dir="2700000" algn="tl">
                      <a:srgbClr val="000000">
                        <a:alpha val="43137"/>
                      </a:srgbClr>
                    </a:outerShdw>
                  </a:effectLst>
                </a:rPr>
                <a:t>БЮДЖЕТ</a:t>
              </a:r>
            </a:p>
          </p:txBody>
        </p:sp>
        <p:sp>
          <p:nvSpPr>
            <p:cNvPr id="11" name="Прямоугольник 10"/>
            <p:cNvSpPr/>
            <p:nvPr/>
          </p:nvSpPr>
          <p:spPr>
            <a:xfrm>
              <a:off x="3672894" y="4288740"/>
              <a:ext cx="1045414" cy="369332"/>
            </a:xfrm>
            <a:prstGeom prst="rect">
              <a:avLst/>
            </a:prstGeom>
          </p:spPr>
          <p:txBody>
            <a:bodyPr wrap="none">
              <a:spAutoFit/>
            </a:bodyPr>
            <a:lstStyle/>
            <a:p>
              <a:pPr fontAlgn="auto">
                <a:spcBef>
                  <a:spcPts val="0"/>
                </a:spcBef>
                <a:spcAft>
                  <a:spcPts val="0"/>
                </a:spcAft>
                <a:defRPr/>
              </a:pPr>
              <a:r>
                <a:rPr lang="ru-RU" dirty="0" err="1">
                  <a:solidFill>
                    <a:srgbClr val="002060"/>
                  </a:solidFill>
                </a:rPr>
                <a:t>тыс.руб</a:t>
              </a:r>
              <a:r>
                <a:rPr lang="ru-RU" dirty="0">
                  <a:solidFill>
                    <a:srgbClr val="002060"/>
                  </a:solidFill>
                </a:rPr>
                <a:t>.</a:t>
              </a:r>
            </a:p>
          </p:txBody>
        </p:sp>
        <p:pic>
          <p:nvPicPr>
            <p:cNvPr id="19" name="Picture 4"/>
            <p:cNvPicPr>
              <a:picLocks noChangeAspect="1" noChangeArrowheads="1"/>
            </p:cNvPicPr>
            <p:nvPr/>
          </p:nvPicPr>
          <p:blipFill rotWithShape="1">
            <a:blip r:embed="rId6">
              <a:clrChange>
                <a:clrFrom>
                  <a:srgbClr val="B6B3D0"/>
                </a:clrFrom>
                <a:clrTo>
                  <a:srgbClr val="B6B3D0">
                    <a:alpha val="0"/>
                  </a:srgbClr>
                </a:clrTo>
              </a:clrChange>
              <a:extLst>
                <a:ext uri="{28A0092B-C50C-407E-A947-70E740481C1C}">
                  <a14:useLocalDpi xmlns:a14="http://schemas.microsoft.com/office/drawing/2010/main" val="0"/>
                </a:ext>
              </a:extLst>
            </a:blip>
            <a:srcRect l="24652" t="-6884" r="771" b="9335"/>
            <a:stretch/>
          </p:blipFill>
          <p:spPr bwMode="auto">
            <a:xfrm rot="13617489">
              <a:off x="-72781" y="3292760"/>
              <a:ext cx="2957478" cy="3046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51598" y="3486995"/>
              <a:ext cx="1229888" cy="523220"/>
            </a:xfrm>
            <a:prstGeom prst="rect">
              <a:avLst/>
            </a:prstGeom>
            <a:noFill/>
          </p:spPr>
          <p:txBody>
            <a:bodyPr wrap="none" rtlCol="0">
              <a:spAutoFit/>
            </a:bodyPr>
            <a:lstStyle/>
            <a:p>
              <a:pPr algn="ctr"/>
              <a:r>
                <a:rPr lang="ru-RU" sz="1400" b="1" dirty="0">
                  <a:solidFill>
                    <a:srgbClr val="C00000"/>
                  </a:solidFill>
                  <a:effectLst>
                    <a:outerShdw blurRad="38100" dist="38100" dir="2700000" algn="tl">
                      <a:srgbClr val="000000">
                        <a:alpha val="43137"/>
                      </a:srgbClr>
                    </a:outerShdw>
                  </a:effectLst>
                </a:rPr>
                <a:t>Налоговые </a:t>
              </a:r>
            </a:p>
            <a:p>
              <a:pPr algn="ctr"/>
              <a:r>
                <a:rPr lang="ru-RU" sz="1400" b="1" dirty="0">
                  <a:solidFill>
                    <a:srgbClr val="C00000"/>
                  </a:solidFill>
                  <a:effectLst>
                    <a:outerShdw blurRad="38100" dist="38100" dir="2700000" algn="tl">
                      <a:srgbClr val="000000">
                        <a:alpha val="43137"/>
                      </a:srgbClr>
                    </a:outerShdw>
                  </a:effectLst>
                </a:rPr>
                <a:t>доходы</a:t>
              </a:r>
            </a:p>
          </p:txBody>
        </p:sp>
        <p:sp>
          <p:nvSpPr>
            <p:cNvPr id="32" name="TextBox 31"/>
            <p:cNvSpPr txBox="1"/>
            <p:nvPr/>
          </p:nvSpPr>
          <p:spPr>
            <a:xfrm>
              <a:off x="175548" y="4660755"/>
              <a:ext cx="1352101" cy="492443"/>
            </a:xfrm>
            <a:prstGeom prst="rect">
              <a:avLst/>
            </a:prstGeom>
            <a:noFill/>
          </p:spPr>
          <p:txBody>
            <a:bodyPr wrap="none" rtlCol="0">
              <a:spAutoFit/>
            </a:bodyPr>
            <a:lstStyle/>
            <a:p>
              <a:pPr algn="ctr"/>
              <a:r>
                <a:rPr lang="ru-RU" sz="1300" b="1" dirty="0">
                  <a:solidFill>
                    <a:srgbClr val="FFFFCC"/>
                  </a:solidFill>
                  <a:effectLst>
                    <a:outerShdw blurRad="38100" dist="38100" dir="2700000" algn="tl">
                      <a:srgbClr val="000000">
                        <a:alpha val="43137"/>
                      </a:srgbClr>
                    </a:outerShdw>
                  </a:effectLst>
                </a:rPr>
                <a:t>Неналоговые </a:t>
              </a:r>
            </a:p>
            <a:p>
              <a:pPr algn="ctr"/>
              <a:r>
                <a:rPr lang="ru-RU" sz="1300" b="1" dirty="0">
                  <a:solidFill>
                    <a:srgbClr val="FFFFCC"/>
                  </a:solidFill>
                  <a:effectLst>
                    <a:outerShdw blurRad="38100" dist="38100" dir="2700000" algn="tl">
                      <a:srgbClr val="000000">
                        <a:alpha val="43137"/>
                      </a:srgbClr>
                    </a:outerShdw>
                  </a:effectLst>
                </a:rPr>
                <a:t>доходы</a:t>
              </a:r>
            </a:p>
          </p:txBody>
        </p:sp>
        <p:sp>
          <p:nvSpPr>
            <p:cNvPr id="33" name="TextBox 32"/>
            <p:cNvSpPr txBox="1"/>
            <p:nvPr/>
          </p:nvSpPr>
          <p:spPr>
            <a:xfrm>
              <a:off x="1334645" y="4549187"/>
              <a:ext cx="1549912" cy="492443"/>
            </a:xfrm>
            <a:prstGeom prst="rect">
              <a:avLst/>
            </a:prstGeom>
            <a:noFill/>
          </p:spPr>
          <p:txBody>
            <a:bodyPr wrap="none" rtlCol="0">
              <a:spAutoFit/>
            </a:bodyPr>
            <a:lstStyle/>
            <a:p>
              <a:pPr algn="ctr"/>
              <a:r>
                <a:rPr lang="ru-RU" sz="1250" b="1" dirty="0">
                  <a:effectLst>
                    <a:outerShdw blurRad="38100" dist="38100" dir="2700000" algn="tl">
                      <a:srgbClr val="000000">
                        <a:alpha val="43137"/>
                      </a:srgbClr>
                    </a:outerShdw>
                  </a:effectLst>
                </a:rPr>
                <a:t>Безвозмездные </a:t>
              </a:r>
            </a:p>
            <a:p>
              <a:pPr algn="ctr"/>
              <a:r>
                <a:rPr lang="ru-RU" sz="1250" b="1" dirty="0">
                  <a:effectLst>
                    <a:outerShdw blurRad="38100" dist="38100" dir="2700000" algn="tl">
                      <a:srgbClr val="000000">
                        <a:alpha val="43137"/>
                      </a:srgbClr>
                    </a:outerShdw>
                  </a:effectLst>
                </a:rPr>
                <a:t>поступления</a:t>
              </a:r>
            </a:p>
          </p:txBody>
        </p:sp>
        <p:sp>
          <p:nvSpPr>
            <p:cNvPr id="87" name="Скругленный прямоугольник 86"/>
            <p:cNvSpPr/>
            <p:nvPr/>
          </p:nvSpPr>
          <p:spPr>
            <a:xfrm>
              <a:off x="6551206" y="2106437"/>
              <a:ext cx="1754937" cy="600075"/>
            </a:xfrm>
            <a:prstGeom prst="roundRect">
              <a:avLst/>
            </a:prstGeom>
            <a:solidFill>
              <a:srgbClr val="CC66FF"/>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ru-RU" sz="1200" b="1" i="0" u="none" strike="noStrike" kern="0" cap="none" spc="0" normalizeH="0" baseline="0" noProof="0" dirty="0">
                  <a:ln>
                    <a:noFill/>
                  </a:ln>
                  <a:solidFill>
                    <a:srgbClr val="FFFFFF"/>
                  </a:solidFill>
                  <a:effectLst/>
                  <a:uLnTx/>
                  <a:uFillTx/>
                  <a:latin typeface="Arial"/>
                  <a:cs typeface="Arial"/>
                </a:rPr>
                <a:t>0100 </a:t>
              </a:r>
              <a:r>
                <a:rPr kumimoji="0" lang="ru-RU" sz="1100" b="0" i="0" u="none" strike="noStrike" kern="0" cap="none" spc="0" normalizeH="0" baseline="0" noProof="0" dirty="0">
                  <a:ln>
                    <a:noFill/>
                  </a:ln>
                  <a:solidFill>
                    <a:srgbClr val="FFFFFF"/>
                  </a:solidFill>
                  <a:effectLst/>
                  <a:uLnTx/>
                  <a:uFillTx/>
                  <a:latin typeface="Arial"/>
                  <a:cs typeface="Arial"/>
                </a:rPr>
                <a:t>Общегосударственные вопросы</a:t>
              </a:r>
            </a:p>
          </p:txBody>
        </p:sp>
        <p:sp>
          <p:nvSpPr>
            <p:cNvPr id="89" name="Скругленный прямоугольник 88"/>
            <p:cNvSpPr/>
            <p:nvPr/>
          </p:nvSpPr>
          <p:spPr>
            <a:xfrm>
              <a:off x="5674906" y="2653092"/>
              <a:ext cx="1752600" cy="688975"/>
            </a:xfrm>
            <a:prstGeom prst="roundRect">
              <a:avLst/>
            </a:prstGeom>
            <a:solidFill>
              <a:srgbClr val="FFFF66"/>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ru-RU" sz="1200" b="1" i="0" u="none" strike="noStrike" kern="0" cap="none" spc="0" normalizeH="0" baseline="0" noProof="0" dirty="0">
                  <a:ln>
                    <a:noFill/>
                  </a:ln>
                  <a:solidFill>
                    <a:schemeClr val="bg1"/>
                  </a:solidFill>
                  <a:effectLst/>
                  <a:uLnTx/>
                  <a:uFillTx/>
                  <a:latin typeface="Arial"/>
                  <a:cs typeface="Arial"/>
                </a:rPr>
                <a:t>0300 </a:t>
              </a:r>
              <a:r>
                <a:rPr kumimoji="0" lang="ru-RU" sz="1100" b="0" i="0" u="none" strike="noStrike" kern="0" cap="none" spc="0" normalizeH="0" baseline="0" noProof="0" dirty="0">
                  <a:ln>
                    <a:noFill/>
                  </a:ln>
                  <a:solidFill>
                    <a:schemeClr val="bg1"/>
                  </a:solidFill>
                  <a:effectLst/>
                  <a:uLnTx/>
                  <a:uFillTx/>
                  <a:latin typeface="Arial"/>
                  <a:cs typeface="Arial"/>
                </a:rPr>
                <a:t>национальная безопасность и правоохранительная деятельность</a:t>
              </a:r>
            </a:p>
          </p:txBody>
        </p:sp>
        <p:sp>
          <p:nvSpPr>
            <p:cNvPr id="90" name="Скругленный прямоугольник 89"/>
            <p:cNvSpPr/>
            <p:nvPr/>
          </p:nvSpPr>
          <p:spPr>
            <a:xfrm>
              <a:off x="7241684" y="2853775"/>
              <a:ext cx="1752600" cy="633220"/>
            </a:xfrm>
            <a:prstGeom prst="roundRect">
              <a:avLst/>
            </a:prstGeom>
            <a:solidFill>
              <a:srgbClr val="66FF33"/>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ru-RU" sz="1200" b="1" i="0" u="none" strike="noStrike" kern="0" cap="none" spc="0" normalizeH="0" baseline="0" noProof="0" dirty="0">
                  <a:ln>
                    <a:noFill/>
                  </a:ln>
                  <a:solidFill>
                    <a:schemeClr val="bg1"/>
                  </a:solidFill>
                  <a:effectLst/>
                  <a:uLnTx/>
                  <a:uFillTx/>
                  <a:latin typeface="Arial"/>
                  <a:cs typeface="Arial"/>
                </a:rPr>
                <a:t>0400 </a:t>
              </a:r>
              <a:r>
                <a:rPr kumimoji="0" lang="ru-RU" sz="1100" b="0" i="0" u="none" strike="noStrike" kern="0" cap="none" spc="0" normalizeH="0" baseline="0" noProof="0" dirty="0">
                  <a:ln>
                    <a:noFill/>
                  </a:ln>
                  <a:solidFill>
                    <a:schemeClr val="bg1"/>
                  </a:solidFill>
                  <a:effectLst/>
                  <a:uLnTx/>
                  <a:uFillTx/>
                  <a:latin typeface="Arial"/>
                  <a:cs typeface="Arial"/>
                </a:rPr>
                <a:t>Национальная экономика</a:t>
              </a:r>
            </a:p>
          </p:txBody>
        </p:sp>
        <p:sp>
          <p:nvSpPr>
            <p:cNvPr id="91" name="Скругленный прямоугольник 90"/>
            <p:cNvSpPr/>
            <p:nvPr/>
          </p:nvSpPr>
          <p:spPr>
            <a:xfrm>
              <a:off x="5682578" y="3491924"/>
              <a:ext cx="1752600" cy="600075"/>
            </a:xfrm>
            <a:prstGeom prst="roundRect">
              <a:avLst/>
            </a:prstGeom>
            <a:solidFill>
              <a:srgbClr val="FFBA97"/>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ru-RU" sz="1200" b="1" i="0" u="none" strike="noStrike" kern="0" cap="none" spc="0" normalizeH="0" baseline="0" noProof="0" dirty="0">
                  <a:ln>
                    <a:noFill/>
                  </a:ln>
                  <a:solidFill>
                    <a:srgbClr val="C00000"/>
                  </a:solidFill>
                  <a:effectLst/>
                  <a:uLnTx/>
                  <a:uFillTx/>
                  <a:latin typeface="Arial"/>
                  <a:cs typeface="Arial"/>
                </a:rPr>
                <a:t>0500 </a:t>
              </a:r>
              <a:r>
                <a:rPr kumimoji="0" lang="ru-RU" sz="1100" b="0" i="0" u="none" strike="noStrike" kern="0" cap="none" spc="0" normalizeH="0" baseline="0" noProof="0" dirty="0">
                  <a:ln>
                    <a:noFill/>
                  </a:ln>
                  <a:solidFill>
                    <a:srgbClr val="C00000"/>
                  </a:solidFill>
                  <a:effectLst/>
                  <a:uLnTx/>
                  <a:uFillTx/>
                  <a:latin typeface="Arial"/>
                  <a:cs typeface="Arial"/>
                </a:rPr>
                <a:t>Жилищно-коммунальное хозяйство</a:t>
              </a:r>
            </a:p>
          </p:txBody>
        </p:sp>
        <p:sp>
          <p:nvSpPr>
            <p:cNvPr id="92" name="Скругленный прямоугольник 91"/>
            <p:cNvSpPr/>
            <p:nvPr/>
          </p:nvSpPr>
          <p:spPr>
            <a:xfrm>
              <a:off x="7241684" y="3662418"/>
              <a:ext cx="1752600" cy="638149"/>
            </a:xfrm>
            <a:prstGeom prst="roundRect">
              <a:avLst/>
            </a:prstGeom>
            <a:solidFill>
              <a:srgbClr val="00B0F0"/>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ru-RU" sz="1200" b="1" i="0" u="none" strike="noStrike" kern="0" cap="none" spc="0" normalizeH="0" baseline="0" noProof="0" dirty="0">
                  <a:ln>
                    <a:noFill/>
                  </a:ln>
                  <a:solidFill>
                    <a:srgbClr val="002060"/>
                  </a:solidFill>
                  <a:effectLst/>
                  <a:uLnTx/>
                  <a:uFillTx/>
                  <a:latin typeface="Arial"/>
                  <a:cs typeface="Arial"/>
                </a:rPr>
                <a:t>0600 </a:t>
              </a:r>
              <a:r>
                <a:rPr kumimoji="0" lang="ru-RU" sz="1100" b="0" i="0" u="none" strike="noStrike" kern="0" cap="none" spc="0" normalizeH="0" baseline="0" noProof="0" dirty="0">
                  <a:ln>
                    <a:noFill/>
                  </a:ln>
                  <a:solidFill>
                    <a:srgbClr val="002060"/>
                  </a:solidFill>
                  <a:effectLst/>
                  <a:uLnTx/>
                  <a:uFillTx/>
                  <a:latin typeface="Arial"/>
                  <a:cs typeface="Arial"/>
                </a:rPr>
                <a:t>Охрана окружающей среды</a:t>
              </a:r>
            </a:p>
          </p:txBody>
        </p:sp>
        <p:sp>
          <p:nvSpPr>
            <p:cNvPr id="93" name="Скругленный прямоугольник 92"/>
            <p:cNvSpPr/>
            <p:nvPr/>
          </p:nvSpPr>
          <p:spPr>
            <a:xfrm>
              <a:off x="5674906" y="4255907"/>
              <a:ext cx="1752600" cy="579310"/>
            </a:xfrm>
            <a:prstGeom prst="roundRect">
              <a:avLst/>
            </a:prstGeom>
            <a:solidFill>
              <a:srgbClr val="66FFFF"/>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ru-RU" sz="1200" b="1" i="0" u="none" strike="noStrike" kern="0" cap="none" spc="0" normalizeH="0" baseline="0" noProof="0" dirty="0">
                  <a:ln>
                    <a:noFill/>
                  </a:ln>
                  <a:solidFill>
                    <a:srgbClr val="333399">
                      <a:lumMod val="75000"/>
                    </a:srgbClr>
                  </a:solidFill>
                  <a:effectLst/>
                  <a:uLnTx/>
                  <a:uFillTx/>
                  <a:latin typeface="Arial"/>
                  <a:cs typeface="Arial"/>
                </a:rPr>
                <a:t>0700 </a:t>
              </a:r>
              <a:r>
                <a:rPr kumimoji="0" lang="ru-RU" sz="1100" b="0" i="0" u="none" strike="noStrike" kern="0" cap="none" spc="0" normalizeH="0" baseline="0" noProof="0" dirty="0">
                  <a:ln>
                    <a:noFill/>
                  </a:ln>
                  <a:solidFill>
                    <a:srgbClr val="333399">
                      <a:lumMod val="75000"/>
                    </a:srgbClr>
                  </a:solidFill>
                  <a:effectLst/>
                  <a:uLnTx/>
                  <a:uFillTx/>
                  <a:latin typeface="Arial"/>
                  <a:cs typeface="Arial"/>
                </a:rPr>
                <a:t>Образование</a:t>
              </a:r>
            </a:p>
          </p:txBody>
        </p:sp>
        <p:sp>
          <p:nvSpPr>
            <p:cNvPr id="94" name="Скругленный прямоугольник 93"/>
            <p:cNvSpPr/>
            <p:nvPr/>
          </p:nvSpPr>
          <p:spPr>
            <a:xfrm>
              <a:off x="7278821" y="4568788"/>
              <a:ext cx="1752600" cy="645620"/>
            </a:xfrm>
            <a:prstGeom prst="roundRect">
              <a:avLst/>
            </a:prstGeom>
            <a:solidFill>
              <a:srgbClr val="FFCCFF"/>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ru-RU" sz="1200" b="1" i="0" u="none" strike="noStrike" kern="0" cap="none" spc="0" normalizeH="0" baseline="0" noProof="0" dirty="0">
                  <a:ln>
                    <a:noFill/>
                  </a:ln>
                  <a:solidFill>
                    <a:srgbClr val="002060"/>
                  </a:solidFill>
                  <a:effectLst/>
                  <a:uLnTx/>
                  <a:uFillTx/>
                  <a:latin typeface="Arial"/>
                  <a:cs typeface="Arial"/>
                </a:rPr>
                <a:t>0800 </a:t>
              </a:r>
              <a:r>
                <a:rPr kumimoji="0" lang="ru-RU" sz="1200" b="0" i="0" u="none" strike="noStrike" kern="0" cap="none" spc="0" normalizeH="0" baseline="0" noProof="0" dirty="0" smtClean="0">
                  <a:ln>
                    <a:noFill/>
                  </a:ln>
                  <a:solidFill>
                    <a:srgbClr val="002060"/>
                  </a:solidFill>
                  <a:effectLst/>
                  <a:uLnTx/>
                  <a:uFillTx/>
                  <a:latin typeface="Arial"/>
                  <a:cs typeface="Arial"/>
                </a:rPr>
                <a:t>Культура,</a:t>
              </a:r>
              <a:r>
                <a:rPr kumimoji="0" lang="ru-RU" sz="1200" b="0" i="0" u="none" strike="noStrike" kern="0" cap="none" spc="0" normalizeH="0" noProof="0" dirty="0" smtClean="0">
                  <a:ln>
                    <a:noFill/>
                  </a:ln>
                  <a:solidFill>
                    <a:srgbClr val="002060"/>
                  </a:solidFill>
                  <a:effectLst/>
                  <a:uLnTx/>
                  <a:uFillTx/>
                  <a:latin typeface="Arial"/>
                  <a:cs typeface="Arial"/>
                </a:rPr>
                <a:t> кинематография</a:t>
              </a:r>
              <a:endParaRPr kumimoji="0" lang="ru-RU" sz="1200" b="0" i="0" u="none" strike="noStrike" kern="0" cap="none" spc="0" normalizeH="0" baseline="0" noProof="0" dirty="0">
                <a:ln>
                  <a:noFill/>
                </a:ln>
                <a:solidFill>
                  <a:srgbClr val="002060"/>
                </a:solidFill>
                <a:effectLst/>
                <a:uLnTx/>
                <a:uFillTx/>
                <a:latin typeface="Arial"/>
                <a:cs typeface="Arial"/>
              </a:endParaRPr>
            </a:p>
          </p:txBody>
        </p:sp>
        <p:sp>
          <p:nvSpPr>
            <p:cNvPr id="95" name="Скругленный прямоугольник 94"/>
            <p:cNvSpPr/>
            <p:nvPr/>
          </p:nvSpPr>
          <p:spPr>
            <a:xfrm>
              <a:off x="7249215" y="5435357"/>
              <a:ext cx="1752600" cy="605004"/>
            </a:xfrm>
            <a:prstGeom prst="roundRect">
              <a:avLst/>
            </a:prstGeom>
            <a:solidFill>
              <a:srgbClr val="99FF99"/>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ru-RU" sz="1200" b="1" i="0" u="none" strike="noStrike" kern="0" cap="none" spc="0" normalizeH="0" baseline="0" noProof="0" dirty="0">
                  <a:ln>
                    <a:noFill/>
                  </a:ln>
                  <a:solidFill>
                    <a:srgbClr val="DAEDEF">
                      <a:lumMod val="25000"/>
                    </a:srgbClr>
                  </a:solidFill>
                  <a:effectLst/>
                  <a:uLnTx/>
                  <a:uFillTx/>
                  <a:latin typeface="Arial"/>
                  <a:cs typeface="Arial"/>
                </a:rPr>
                <a:t>1100 </a:t>
              </a:r>
              <a:r>
                <a:rPr lang="ru-RU" sz="1100" kern="0" dirty="0">
                  <a:solidFill>
                    <a:srgbClr val="DAEDEF">
                      <a:lumMod val="25000"/>
                    </a:srgbClr>
                  </a:solidFill>
                  <a:latin typeface="Arial"/>
                  <a:cs typeface="Arial"/>
                </a:rPr>
                <a:t>Ф</a:t>
              </a:r>
              <a:r>
                <a:rPr kumimoji="0" lang="ru-RU" sz="1100" b="0" i="0" u="none" strike="noStrike" kern="0" cap="none" spc="0" normalizeH="0" baseline="0" noProof="0" dirty="0" err="1" smtClean="0">
                  <a:ln>
                    <a:noFill/>
                  </a:ln>
                  <a:solidFill>
                    <a:srgbClr val="DAEDEF">
                      <a:lumMod val="25000"/>
                    </a:srgbClr>
                  </a:solidFill>
                  <a:effectLst/>
                  <a:uLnTx/>
                  <a:uFillTx/>
                  <a:latin typeface="Arial"/>
                  <a:cs typeface="Arial"/>
                </a:rPr>
                <a:t>изическая</a:t>
              </a:r>
              <a:r>
                <a:rPr kumimoji="0" lang="ru-RU" sz="1100" b="0" i="0" u="none" strike="noStrike" kern="0" cap="none" spc="0" normalizeH="0" baseline="0" noProof="0" dirty="0" smtClean="0">
                  <a:ln>
                    <a:noFill/>
                  </a:ln>
                  <a:solidFill>
                    <a:srgbClr val="DAEDEF">
                      <a:lumMod val="25000"/>
                    </a:srgbClr>
                  </a:solidFill>
                  <a:effectLst/>
                  <a:uLnTx/>
                  <a:uFillTx/>
                  <a:latin typeface="Arial"/>
                  <a:cs typeface="Arial"/>
                </a:rPr>
                <a:t> </a:t>
              </a:r>
              <a:r>
                <a:rPr kumimoji="0" lang="ru-RU" sz="1100" b="0" i="0" u="none" strike="noStrike" kern="0" cap="none" spc="0" normalizeH="0" baseline="0" noProof="0" dirty="0">
                  <a:ln>
                    <a:noFill/>
                  </a:ln>
                  <a:solidFill>
                    <a:srgbClr val="DAEDEF">
                      <a:lumMod val="25000"/>
                    </a:srgbClr>
                  </a:solidFill>
                  <a:effectLst/>
                  <a:uLnTx/>
                  <a:uFillTx/>
                  <a:latin typeface="Arial"/>
                  <a:cs typeface="Arial"/>
                </a:rPr>
                <a:t>культура и спорт</a:t>
              </a:r>
            </a:p>
          </p:txBody>
        </p:sp>
        <p:sp>
          <p:nvSpPr>
            <p:cNvPr id="97" name="Скругленный прямоугольник 96"/>
            <p:cNvSpPr/>
            <p:nvPr/>
          </p:nvSpPr>
          <p:spPr>
            <a:xfrm>
              <a:off x="5674906" y="5029733"/>
              <a:ext cx="1697930" cy="574395"/>
            </a:xfrm>
            <a:prstGeom prst="roundRect">
              <a:avLst/>
            </a:prstGeom>
            <a:solidFill>
              <a:srgbClr val="C00000"/>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ru-RU" sz="1200" b="1" i="0" u="none" strike="noStrike" kern="0" cap="none" spc="0" normalizeH="0" baseline="0" noProof="0" dirty="0">
                  <a:ln>
                    <a:noFill/>
                  </a:ln>
                  <a:solidFill>
                    <a:srgbClr val="FFFFFF"/>
                  </a:solidFill>
                  <a:effectLst/>
                  <a:uLnTx/>
                  <a:uFillTx/>
                  <a:latin typeface="Arial"/>
                  <a:cs typeface="Arial"/>
                </a:rPr>
                <a:t>1000 </a:t>
              </a:r>
              <a:r>
                <a:rPr lang="ru-RU" sz="1100" kern="0" dirty="0">
                  <a:solidFill>
                    <a:srgbClr val="FFFFFF"/>
                  </a:solidFill>
                  <a:latin typeface="Arial"/>
                  <a:cs typeface="Arial"/>
                </a:rPr>
                <a:t>С</a:t>
              </a:r>
              <a:r>
                <a:rPr kumimoji="0" lang="ru-RU" sz="1100" b="0" i="0" u="none" strike="noStrike" kern="0" cap="none" spc="0" normalizeH="0" baseline="0" noProof="0" dirty="0" err="1" smtClean="0">
                  <a:ln>
                    <a:noFill/>
                  </a:ln>
                  <a:solidFill>
                    <a:srgbClr val="FFFFFF"/>
                  </a:solidFill>
                  <a:effectLst/>
                  <a:uLnTx/>
                  <a:uFillTx/>
                  <a:latin typeface="Arial"/>
                  <a:cs typeface="Arial"/>
                </a:rPr>
                <a:t>оциальная</a:t>
              </a:r>
              <a:r>
                <a:rPr kumimoji="0" lang="ru-RU" sz="1100" b="0" i="0" u="none" strike="noStrike" kern="0" cap="none" spc="0" normalizeH="0" baseline="0" noProof="0" dirty="0" smtClean="0">
                  <a:ln>
                    <a:noFill/>
                  </a:ln>
                  <a:solidFill>
                    <a:srgbClr val="FFFFFF"/>
                  </a:solidFill>
                  <a:effectLst/>
                  <a:uLnTx/>
                  <a:uFillTx/>
                  <a:latin typeface="Arial"/>
                  <a:cs typeface="Arial"/>
                </a:rPr>
                <a:t> </a:t>
              </a:r>
              <a:r>
                <a:rPr kumimoji="0" lang="ru-RU" sz="1100" b="0" i="0" u="none" strike="noStrike" kern="0" cap="none" spc="0" normalizeH="0" baseline="0" noProof="0" dirty="0">
                  <a:ln>
                    <a:noFill/>
                  </a:ln>
                  <a:solidFill>
                    <a:srgbClr val="FFFFFF"/>
                  </a:solidFill>
                  <a:effectLst/>
                  <a:uLnTx/>
                  <a:uFillTx/>
                  <a:latin typeface="Arial"/>
                  <a:cs typeface="Arial"/>
                </a:rPr>
                <a:t>политика</a:t>
              </a:r>
            </a:p>
          </p:txBody>
        </p:sp>
      </p:grpSp>
      <p:sp>
        <p:nvSpPr>
          <p:cNvPr id="29" name="Номер слайда 1"/>
          <p:cNvSpPr>
            <a:spLocks noGrp="1"/>
          </p:cNvSpPr>
          <p:nvPr>
            <p:ph type="sldNum" sz="quarter" idx="12"/>
          </p:nvPr>
        </p:nvSpPr>
        <p:spPr>
          <a:xfrm>
            <a:off x="8388424" y="6309320"/>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12</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
        <p:nvSpPr>
          <p:cNvPr id="8" name="Скругленный прямоугольник 7"/>
          <p:cNvSpPr/>
          <p:nvPr/>
        </p:nvSpPr>
        <p:spPr>
          <a:xfrm rot="10800000" flipH="1" flipV="1">
            <a:off x="5622304" y="4893913"/>
            <a:ext cx="1902024" cy="695328"/>
          </a:xfrm>
          <a:prstGeom prst="round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b="1" dirty="0" smtClean="0">
                <a:solidFill>
                  <a:schemeClr val="bg2"/>
                </a:solidFill>
                <a:latin typeface="Arial (Основной текст)"/>
              </a:rPr>
              <a:t>1300</a:t>
            </a:r>
            <a:r>
              <a:rPr lang="ru-RU" sz="1100" dirty="0" smtClean="0">
                <a:solidFill>
                  <a:schemeClr val="bg2"/>
                </a:solidFill>
                <a:latin typeface="Arial (Основной текст)"/>
              </a:rPr>
              <a:t> Обслуживание государственного и муниципального долга</a:t>
            </a:r>
            <a:endParaRPr lang="ru-RU" sz="1100" dirty="0">
              <a:solidFill>
                <a:schemeClr val="bg2"/>
              </a:solidFill>
              <a:latin typeface="Arial (Основной текст)"/>
            </a:endParaRPr>
          </a:p>
        </p:txBody>
      </p:sp>
    </p:spTree>
    <p:extLst>
      <p:ext uri="{BB962C8B-B14F-4D97-AF65-F5344CB8AC3E}">
        <p14:creationId xmlns:p14="http://schemas.microsoft.com/office/powerpoint/2010/main" val="6787014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C:\Users\User\Pictures\Ромашки\linii_fon_sploshnoy_svet_46640_1680x10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41062" y="116632"/>
            <a:ext cx="5668411" cy="523220"/>
          </a:xfrm>
          <a:prstGeom prst="rect">
            <a:avLst/>
          </a:prstGeom>
          <a:noFill/>
        </p:spPr>
        <p:txBody>
          <a:bodyPr wrap="none" rtlCol="0">
            <a:spAutoFit/>
          </a:bodyPr>
          <a:lstStyle/>
          <a:p>
            <a:r>
              <a:rPr lang="ru-RU" sz="2800" b="1" dirty="0">
                <a:solidFill>
                  <a:srgbClr val="FFFF00"/>
                </a:solidFill>
                <a:effectLst>
                  <a:outerShdw blurRad="38100" dist="38100" dir="2700000" algn="tl">
                    <a:srgbClr val="000000">
                      <a:alpha val="43137"/>
                    </a:srgbClr>
                  </a:outerShdw>
                </a:effectLst>
              </a:rPr>
              <a:t>ДОХОДНАЯ ЧАСТЬ БЮДЖЕТА </a:t>
            </a:r>
            <a:endParaRPr lang="ru-RU"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514349" y="2571751"/>
            <a:ext cx="2295525" cy="62865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bg2">
                    <a:lumMod val="20000"/>
                    <a:lumOff val="80000"/>
                  </a:schemeClr>
                </a:solidFill>
                <a:latin typeface="Times New Roman" panose="02020603050405020304" pitchFamily="18" charset="0"/>
                <a:cs typeface="Times New Roman" panose="02020603050405020304" pitchFamily="18" charset="0"/>
              </a:rPr>
              <a:t>Налоговые доходы</a:t>
            </a:r>
          </a:p>
        </p:txBody>
      </p:sp>
      <p:sp>
        <p:nvSpPr>
          <p:cNvPr id="4" name="Прямоугольник 3"/>
          <p:cNvSpPr/>
          <p:nvPr/>
        </p:nvSpPr>
        <p:spPr>
          <a:xfrm>
            <a:off x="3276601" y="2571751"/>
            <a:ext cx="2814748" cy="628649"/>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C00000"/>
                </a:solidFill>
                <a:latin typeface="Times New Roman" panose="02020603050405020304" pitchFamily="18" charset="0"/>
                <a:cs typeface="Times New Roman" panose="02020603050405020304" pitchFamily="18" charset="0"/>
              </a:rPr>
              <a:t>Неналоговые доходы</a:t>
            </a:r>
          </a:p>
        </p:txBody>
      </p:sp>
      <p:sp>
        <p:nvSpPr>
          <p:cNvPr id="5" name="Прямоугольник 4"/>
          <p:cNvSpPr/>
          <p:nvPr/>
        </p:nvSpPr>
        <p:spPr>
          <a:xfrm>
            <a:off x="6400801" y="2571751"/>
            <a:ext cx="2371724" cy="628649"/>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960000"/>
                </a:solidFill>
                <a:latin typeface="Times New Roman" panose="02020603050405020304" pitchFamily="18" charset="0"/>
                <a:cs typeface="Times New Roman" panose="02020603050405020304" pitchFamily="18" charset="0"/>
              </a:rPr>
              <a:t>Безвозмездные поступления</a:t>
            </a:r>
          </a:p>
        </p:txBody>
      </p:sp>
      <p:sp>
        <p:nvSpPr>
          <p:cNvPr id="16" name="Стрелка вниз 15"/>
          <p:cNvSpPr/>
          <p:nvPr/>
        </p:nvSpPr>
        <p:spPr>
          <a:xfrm>
            <a:off x="1419795" y="1597331"/>
            <a:ext cx="484632" cy="974420"/>
          </a:xfrm>
          <a:prstGeom prst="downArrow">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Стрелка вниз 16"/>
          <p:cNvSpPr/>
          <p:nvPr/>
        </p:nvSpPr>
        <p:spPr>
          <a:xfrm>
            <a:off x="4380865" y="1597331"/>
            <a:ext cx="484632" cy="974420"/>
          </a:xfrm>
          <a:prstGeom prst="downArrow">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Стрелка вниз 17"/>
          <p:cNvSpPr/>
          <p:nvPr/>
        </p:nvSpPr>
        <p:spPr>
          <a:xfrm>
            <a:off x="7344347" y="1597331"/>
            <a:ext cx="484632" cy="974420"/>
          </a:xfrm>
          <a:prstGeom prst="downArrow">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Прямоугольник 10"/>
          <p:cNvSpPr/>
          <p:nvPr/>
        </p:nvSpPr>
        <p:spPr>
          <a:xfrm>
            <a:off x="407361" y="3566777"/>
            <a:ext cx="2516814" cy="2462213"/>
          </a:xfrm>
          <a:prstGeom prst="rect">
            <a:avLst/>
          </a:prstGeom>
        </p:spPr>
        <p:txBody>
          <a:bodyPr wrap="square">
            <a:spAutoFit/>
          </a:bodyPr>
          <a:lstStyle/>
          <a:p>
            <a:pPr algn="ctr"/>
            <a:r>
              <a:rPr lang="ru-RU" sz="1100" dirty="0">
                <a:effectLst>
                  <a:outerShdw blurRad="38100" dist="38100" dir="2700000" algn="tl">
                    <a:srgbClr val="000000">
                      <a:alpha val="43137"/>
                    </a:srgbClr>
                  </a:outerShdw>
                </a:effectLst>
              </a:rPr>
              <a:t> </a:t>
            </a:r>
            <a:r>
              <a:rPr lang="ru-RU" sz="1400" b="1" dirty="0">
                <a:effectLst>
                  <a:outerShdw blurRad="38100" dist="38100" dir="2700000" algn="tl">
                    <a:srgbClr val="000000">
                      <a:alpha val="43137"/>
                    </a:srgbClr>
                  </a:outerShdw>
                </a:effectLst>
              </a:rPr>
              <a:t>Поступления от уплаты налогов, установленных Налоговым кодексом Российской Федерации</a:t>
            </a:r>
            <a:r>
              <a:rPr lang="ru-RU" sz="1400" dirty="0">
                <a:effectLst>
                  <a:outerShdw blurRad="38100" dist="38100" dir="2700000" algn="tl">
                    <a:srgbClr val="000000">
                      <a:alpha val="43137"/>
                    </a:srgbClr>
                  </a:outerShdw>
                </a:effectLst>
              </a:rPr>
              <a:t>, например: </a:t>
            </a:r>
          </a:p>
          <a:p>
            <a:r>
              <a:rPr lang="ru-RU" sz="1400" dirty="0">
                <a:effectLst>
                  <a:outerShdw blurRad="38100" dist="38100" dir="2700000" algn="tl">
                    <a:srgbClr val="000000">
                      <a:alpha val="43137"/>
                    </a:srgbClr>
                  </a:outerShdw>
                </a:effectLst>
              </a:rPr>
              <a:t>→ налог на прибыль </a:t>
            </a:r>
          </a:p>
          <a:p>
            <a:r>
              <a:rPr lang="ru-RU" sz="1400" dirty="0">
                <a:effectLst>
                  <a:outerShdw blurRad="38100" dist="38100" dir="2700000" algn="tl">
                    <a:srgbClr val="000000">
                      <a:alpha val="43137"/>
                    </a:srgbClr>
                  </a:outerShdw>
                </a:effectLst>
              </a:rPr>
              <a:t>организаций; </a:t>
            </a:r>
          </a:p>
          <a:p>
            <a:r>
              <a:rPr lang="ru-RU" sz="1400" dirty="0">
                <a:effectLst>
                  <a:outerShdw blurRad="38100" dist="38100" dir="2700000" algn="tl">
                    <a:srgbClr val="000000">
                      <a:alpha val="43137"/>
                    </a:srgbClr>
                  </a:outerShdw>
                </a:effectLst>
              </a:rPr>
              <a:t>→ акцизы; </a:t>
            </a:r>
          </a:p>
          <a:p>
            <a:r>
              <a:rPr lang="ru-RU" sz="1400" dirty="0">
                <a:effectLst>
                  <a:outerShdw blurRad="38100" dist="38100" dir="2700000" algn="tl">
                    <a:srgbClr val="000000">
                      <a:alpha val="43137"/>
                    </a:srgbClr>
                  </a:outerShdw>
                </a:effectLst>
              </a:rPr>
              <a:t>→ налог на доходы физических лиц; </a:t>
            </a:r>
          </a:p>
          <a:p>
            <a:r>
              <a:rPr lang="ru-RU" sz="1400" dirty="0">
                <a:effectLst>
                  <a:outerShdw blurRad="38100" dist="38100" dir="2700000" algn="tl">
                    <a:srgbClr val="000000">
                      <a:alpha val="43137"/>
                    </a:srgbClr>
                  </a:outerShdw>
                </a:effectLst>
              </a:rPr>
              <a:t>→ другие налоги. </a:t>
            </a:r>
            <a:endParaRPr lang="ru-RU" sz="14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 name="Прямоугольник 19"/>
          <p:cNvSpPr/>
          <p:nvPr/>
        </p:nvSpPr>
        <p:spPr>
          <a:xfrm>
            <a:off x="3276601" y="3351334"/>
            <a:ext cx="2943224" cy="2462213"/>
          </a:xfrm>
          <a:prstGeom prst="rect">
            <a:avLst/>
          </a:prstGeom>
        </p:spPr>
        <p:txBody>
          <a:bodyPr wrap="square">
            <a:spAutoFit/>
          </a:bodyPr>
          <a:lstStyle/>
          <a:p>
            <a:pPr algn="ctr"/>
            <a:r>
              <a:rPr lang="ru-RU" sz="1400" b="1" dirty="0">
                <a:effectLst>
                  <a:outerShdw blurRad="38100" dist="38100" dir="2700000" algn="tl">
                    <a:srgbClr val="000000">
                      <a:alpha val="43137"/>
                    </a:srgbClr>
                  </a:outerShdw>
                </a:effectLst>
              </a:rPr>
              <a:t>Поступления от уплаты других пошлин и сборов, установленных законодательством, а также штрафов за нарушение законодательства</a:t>
            </a:r>
            <a:r>
              <a:rPr lang="ru-RU" sz="1400" dirty="0">
                <a:effectLst>
                  <a:outerShdw blurRad="38100" dist="38100" dir="2700000" algn="tl">
                    <a:srgbClr val="000000">
                      <a:alpha val="43137"/>
                    </a:srgbClr>
                  </a:outerShdw>
                </a:effectLst>
              </a:rPr>
              <a:t>, например: </a:t>
            </a:r>
          </a:p>
          <a:p>
            <a:r>
              <a:rPr lang="ru-RU" sz="1400" dirty="0">
                <a:effectLst>
                  <a:outerShdw blurRad="38100" dist="38100" dir="2700000" algn="tl">
                    <a:srgbClr val="000000">
                      <a:alpha val="43137"/>
                    </a:srgbClr>
                  </a:outerShdw>
                </a:effectLst>
              </a:rPr>
              <a:t>→ доходы от использования государственного имущества и земли; </a:t>
            </a:r>
          </a:p>
          <a:p>
            <a:r>
              <a:rPr lang="ru-RU" sz="1400" dirty="0">
                <a:effectLst>
                  <a:outerShdw blurRad="38100" dist="38100" dir="2700000" algn="tl">
                    <a:srgbClr val="000000">
                      <a:alpha val="43137"/>
                    </a:srgbClr>
                  </a:outerShdw>
                </a:effectLst>
              </a:rPr>
              <a:t>→ штрафные санкции; </a:t>
            </a:r>
          </a:p>
          <a:p>
            <a:r>
              <a:rPr lang="ru-RU" sz="1400" dirty="0">
                <a:effectLst>
                  <a:outerShdw blurRad="38100" dist="38100" dir="2700000" algn="tl">
                    <a:srgbClr val="000000">
                      <a:alpha val="43137"/>
                    </a:srgbClr>
                  </a:outerShdw>
                </a:effectLst>
              </a:rPr>
              <a:t>→ другие. </a:t>
            </a:r>
          </a:p>
        </p:txBody>
      </p:sp>
      <p:sp>
        <p:nvSpPr>
          <p:cNvPr id="21" name="Прямоугольник 20"/>
          <p:cNvSpPr/>
          <p:nvPr/>
        </p:nvSpPr>
        <p:spPr>
          <a:xfrm>
            <a:off x="6296026" y="3595419"/>
            <a:ext cx="2552700" cy="1815882"/>
          </a:xfrm>
          <a:prstGeom prst="rect">
            <a:avLst/>
          </a:prstGeom>
        </p:spPr>
        <p:txBody>
          <a:bodyPr wrap="square">
            <a:spAutoFit/>
          </a:bodyPr>
          <a:lstStyle/>
          <a:p>
            <a:pPr algn="ctr"/>
            <a:endParaRPr lang="ru-RU" sz="1400" dirty="0">
              <a:effectLst>
                <a:outerShdw blurRad="38100" dist="38100" dir="2700000" algn="tl">
                  <a:srgbClr val="000000">
                    <a:alpha val="43137"/>
                  </a:srgbClr>
                </a:outerShdw>
              </a:effectLst>
            </a:endParaRPr>
          </a:p>
          <a:p>
            <a:pPr algn="ctr"/>
            <a:r>
              <a:rPr lang="ru-RU" sz="1400" b="1" dirty="0">
                <a:effectLst>
                  <a:outerShdw blurRad="38100" dist="38100" dir="2700000" algn="tl">
                    <a:srgbClr val="000000">
                      <a:alpha val="43137"/>
                    </a:srgbClr>
                  </a:outerShdw>
                </a:effectLst>
              </a:rPr>
              <a:t>Поступления от других бюджетов бюджетной системы (межбюджетные трансферты), организаций, граждан (кроме налоговых и неналоговых доходов). </a:t>
            </a:r>
            <a:endParaRPr lang="ru-RU" sz="1400" dirty="0">
              <a:effectLst>
                <a:outerShdw blurRad="38100" dist="38100" dir="2700000" algn="tl">
                  <a:srgbClr val="000000">
                    <a:alpha val="43137"/>
                  </a:srgbClr>
                </a:outerShdw>
              </a:effectLst>
            </a:endParaRPr>
          </a:p>
        </p:txBody>
      </p:sp>
      <p:sp>
        <p:nvSpPr>
          <p:cNvPr id="24" name="Прямоугольник 23"/>
          <p:cNvSpPr/>
          <p:nvPr/>
        </p:nvSpPr>
        <p:spPr>
          <a:xfrm>
            <a:off x="892685" y="832678"/>
            <a:ext cx="7956041" cy="615553"/>
          </a:xfrm>
          <a:prstGeom prst="rect">
            <a:avLst/>
          </a:prstGeom>
        </p:spPr>
        <p:txBody>
          <a:bodyPr wrap="square">
            <a:spAutoFit/>
          </a:bodyPr>
          <a:lstStyle/>
          <a:p>
            <a:pPr algn="ctr"/>
            <a:r>
              <a:rPr lang="ru-RU" b="1" dirty="0">
                <a:solidFill>
                  <a:srgbClr val="FFFF00"/>
                </a:solidFill>
                <a:effectLst>
                  <a:outerShdw blurRad="38100" dist="38100" dir="2700000" algn="tl">
                    <a:srgbClr val="000000">
                      <a:alpha val="43137"/>
                    </a:srgbClr>
                  </a:outerShdw>
                </a:effectLst>
              </a:rPr>
              <a:t>ДОХОДЫ БЮДЖЕТА -</a:t>
            </a:r>
          </a:p>
          <a:p>
            <a:r>
              <a:rPr lang="ru-RU" sz="1600" dirty="0"/>
              <a:t>это безвозмездные и безвозвратные поступления денежных средств в бюджет </a:t>
            </a:r>
            <a:endParaRPr lang="ru-RU" sz="1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0528" y="-99392"/>
            <a:ext cx="1902864" cy="1601379"/>
          </a:xfrm>
          <a:prstGeom prst="rect">
            <a:avLst/>
          </a:prstGeom>
        </p:spPr>
      </p:pic>
      <p:pic>
        <p:nvPicPr>
          <p:cNvPr id="8" name="Рисунок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65497" y="4957762"/>
            <a:ext cx="2047518" cy="1757362"/>
          </a:xfrm>
          <a:prstGeom prst="rect">
            <a:avLst/>
          </a:prstGeom>
        </p:spPr>
      </p:pic>
      <p:pic>
        <p:nvPicPr>
          <p:cNvPr id="19" name="Рисунок 1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17400" y="1597331"/>
            <a:ext cx="2505996" cy="783525"/>
          </a:xfrm>
          <a:prstGeom prst="rect">
            <a:avLst/>
          </a:prstGeom>
        </p:spPr>
      </p:pic>
      <p:pic>
        <p:nvPicPr>
          <p:cNvPr id="22" name="Рисунок 2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38351" y="1644562"/>
            <a:ext cx="2505996" cy="783525"/>
          </a:xfrm>
          <a:prstGeom prst="rect">
            <a:avLst/>
          </a:prstGeom>
        </p:spPr>
      </p:pic>
      <p:sp>
        <p:nvSpPr>
          <p:cNvPr id="23" name="Номер слайда 1"/>
          <p:cNvSpPr>
            <a:spLocks noGrp="1"/>
          </p:cNvSpPr>
          <p:nvPr>
            <p:ph type="sldNum" sz="quarter" idx="12"/>
          </p:nvPr>
        </p:nvSpPr>
        <p:spPr>
          <a:xfrm>
            <a:off x="8388424" y="6309320"/>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13</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Tree>
    <p:extLst>
      <p:ext uri="{BB962C8B-B14F-4D97-AF65-F5344CB8AC3E}">
        <p14:creationId xmlns:p14="http://schemas.microsoft.com/office/powerpoint/2010/main" val="1881916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User\Pictures\Ромашки\1579373299_8-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3"/>
            <a:ext cx="9144000" cy="685848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505964" y="97468"/>
            <a:ext cx="3279974" cy="523220"/>
          </a:xfrm>
          <a:prstGeom prst="rect">
            <a:avLst/>
          </a:prstGeom>
        </p:spPr>
        <p:txBody>
          <a:bodyPr wrap="square">
            <a:spAutoFit/>
          </a:bodyPr>
          <a:lstStyle/>
          <a:p>
            <a:pPr algn="ctr"/>
            <a:r>
              <a:rPr lang="ru-RU" sz="2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ВИДЫ НАЛОГОВ</a:t>
            </a:r>
          </a:p>
        </p:txBody>
      </p:sp>
      <p:sp>
        <p:nvSpPr>
          <p:cNvPr id="6" name="Прямоугольник 5"/>
          <p:cNvSpPr/>
          <p:nvPr/>
        </p:nvSpPr>
        <p:spPr>
          <a:xfrm>
            <a:off x="267915" y="620688"/>
            <a:ext cx="8560171" cy="1015663"/>
          </a:xfrm>
          <a:prstGeom prst="rect">
            <a:avLst/>
          </a:prstGeom>
        </p:spPr>
        <p:txBody>
          <a:bodyPr wrap="square">
            <a:spAutoFit/>
          </a:bodyPr>
          <a:lstStyle/>
          <a:p>
            <a:pPr algn="just"/>
            <a:r>
              <a:rPr lang="ru-RU" b="1" dirty="0">
                <a:solidFill>
                  <a:srgbClr val="FFFF00"/>
                </a:solidFill>
              </a:rPr>
              <a:t>Налог</a:t>
            </a:r>
            <a:r>
              <a:rPr lang="ru-RU" b="1" dirty="0">
                <a:solidFill>
                  <a:srgbClr val="C00000"/>
                </a:solidFill>
              </a:rPr>
              <a:t> </a:t>
            </a:r>
            <a:r>
              <a:rPr lang="ru-RU" sz="1400" b="1" dirty="0"/>
              <a:t>–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 </a:t>
            </a:r>
            <a:endParaRPr lang="ru-RU" sz="1400" dirty="0"/>
          </a:p>
        </p:txBody>
      </p:sp>
      <p:sp>
        <p:nvSpPr>
          <p:cNvPr id="7" name="Прямоугольник 6"/>
          <p:cNvSpPr/>
          <p:nvPr/>
        </p:nvSpPr>
        <p:spPr>
          <a:xfrm>
            <a:off x="539551" y="2413338"/>
            <a:ext cx="8280919" cy="338554"/>
          </a:xfrm>
          <a:prstGeom prst="rect">
            <a:avLst/>
          </a:prstGeom>
        </p:spPr>
        <p:txBody>
          <a:bodyPr wrap="square">
            <a:spAutoFit/>
          </a:bodyPr>
          <a:lstStyle/>
          <a:p>
            <a:pPr algn="ctr"/>
            <a:r>
              <a:rPr lang="ru-RU" sz="1600" b="1" dirty="0">
                <a:solidFill>
                  <a:srgbClr val="FFFF00"/>
                </a:solidFill>
              </a:rPr>
              <a:t>УСТАНОВЛЕНЫ НАЛОГОВЫМ КОДЕКСОМ РОССИЙСКОЙ ФЕДЕРАЦИИ </a:t>
            </a:r>
            <a:endParaRPr lang="ru-RU" sz="1600" dirty="0">
              <a:solidFill>
                <a:srgbClr val="FFFF00"/>
              </a:solidFill>
            </a:endParaRPr>
          </a:p>
        </p:txBody>
      </p:sp>
      <p:sp>
        <p:nvSpPr>
          <p:cNvPr id="9" name="Прямоугольник 8"/>
          <p:cNvSpPr/>
          <p:nvPr/>
        </p:nvSpPr>
        <p:spPr>
          <a:xfrm>
            <a:off x="267915" y="1701473"/>
            <a:ext cx="2914259" cy="523220"/>
          </a:xfrm>
          <a:prstGeom prst="rect">
            <a:avLst/>
          </a:prstGeom>
        </p:spPr>
        <p:txBody>
          <a:bodyPr wrap="none">
            <a:spAutoFit/>
          </a:bodyPr>
          <a:lstStyle/>
          <a:p>
            <a:r>
              <a:rPr lang="ru-RU" sz="2800" b="1" i="1" dirty="0">
                <a:solidFill>
                  <a:srgbClr val="FF0000"/>
                </a:solidFill>
              </a:rPr>
              <a:t>ФЕДЕРАЛЬНЫЕ</a:t>
            </a:r>
            <a:endParaRPr lang="ru-RU" sz="2800" i="1" dirty="0">
              <a:solidFill>
                <a:srgbClr val="FF0000"/>
              </a:solidFill>
            </a:endParaRPr>
          </a:p>
        </p:txBody>
      </p:sp>
      <p:sp>
        <p:nvSpPr>
          <p:cNvPr id="10" name="Прямоугольник 9"/>
          <p:cNvSpPr/>
          <p:nvPr/>
        </p:nvSpPr>
        <p:spPr>
          <a:xfrm>
            <a:off x="3491880" y="2040027"/>
            <a:ext cx="1844864" cy="461665"/>
          </a:xfrm>
          <a:prstGeom prst="rect">
            <a:avLst/>
          </a:prstGeom>
        </p:spPr>
        <p:txBody>
          <a:bodyPr wrap="none">
            <a:spAutoFit/>
          </a:bodyPr>
          <a:lstStyle/>
          <a:p>
            <a:r>
              <a:rPr lang="ru-RU" sz="2400" b="1" i="1" dirty="0">
                <a:gradFill flip="none" rotWithShape="1">
                  <a:gsLst>
                    <a:gs pos="0">
                      <a:srgbClr val="002060"/>
                    </a:gs>
                    <a:gs pos="59000">
                      <a:srgbClr val="CCAEBE"/>
                    </a:gs>
                    <a:gs pos="43000">
                      <a:srgbClr val="00B0F0"/>
                    </a:gs>
                    <a:gs pos="100000">
                      <a:srgbClr val="FF0066"/>
                    </a:gs>
                  </a:gsLst>
                  <a:lin ang="8100000" scaled="1"/>
                  <a:tileRect/>
                </a:gradFill>
              </a:rPr>
              <a:t>МЕСТНЫЕ</a:t>
            </a:r>
            <a:r>
              <a:rPr lang="ru-RU" sz="2000" b="1" dirty="0">
                <a:gradFill flip="none" rotWithShape="1">
                  <a:gsLst>
                    <a:gs pos="0">
                      <a:srgbClr val="002060"/>
                    </a:gs>
                    <a:gs pos="59000">
                      <a:srgbClr val="CCAEBE"/>
                    </a:gs>
                    <a:gs pos="43000">
                      <a:srgbClr val="00B0F0"/>
                    </a:gs>
                    <a:gs pos="100000">
                      <a:srgbClr val="FF0066"/>
                    </a:gs>
                  </a:gsLst>
                  <a:lin ang="8100000" scaled="1"/>
                  <a:tileRect/>
                </a:gradFill>
              </a:rPr>
              <a:t> </a:t>
            </a:r>
            <a:endParaRPr lang="ru-RU" sz="2000" dirty="0">
              <a:gradFill flip="none" rotWithShape="1">
                <a:gsLst>
                  <a:gs pos="0">
                    <a:srgbClr val="002060"/>
                  </a:gs>
                  <a:gs pos="59000">
                    <a:srgbClr val="CCAEBE"/>
                  </a:gs>
                  <a:gs pos="43000">
                    <a:srgbClr val="00B0F0"/>
                  </a:gs>
                  <a:gs pos="100000">
                    <a:srgbClr val="FF0066"/>
                  </a:gs>
                </a:gsLst>
                <a:lin ang="8100000" scaled="1"/>
                <a:tileRect/>
              </a:gradFill>
            </a:endParaRPr>
          </a:p>
        </p:txBody>
      </p:sp>
      <p:sp>
        <p:nvSpPr>
          <p:cNvPr id="11" name="Прямоугольник 10"/>
          <p:cNvSpPr/>
          <p:nvPr/>
        </p:nvSpPr>
        <p:spPr>
          <a:xfrm>
            <a:off x="5436096" y="1778417"/>
            <a:ext cx="2929263" cy="461665"/>
          </a:xfrm>
          <a:prstGeom prst="rect">
            <a:avLst/>
          </a:prstGeom>
        </p:spPr>
        <p:txBody>
          <a:bodyPr wrap="none">
            <a:spAutoFit/>
          </a:bodyPr>
          <a:lstStyle/>
          <a:p>
            <a:r>
              <a:rPr lang="ru-RU" sz="2400" b="1" i="1" dirty="0">
                <a:solidFill>
                  <a:srgbClr val="66CCFF"/>
                </a:solidFill>
              </a:rPr>
              <a:t>РЕГИОНАЛЬНЫЕ</a:t>
            </a:r>
            <a:r>
              <a:rPr lang="ru-RU" b="1" dirty="0">
                <a:solidFill>
                  <a:srgbClr val="66CCFF"/>
                </a:solidFill>
              </a:rPr>
              <a:t> </a:t>
            </a:r>
            <a:endParaRPr lang="ru-RU" dirty="0">
              <a:solidFill>
                <a:srgbClr val="66CCFF"/>
              </a:solidFill>
            </a:endParaRPr>
          </a:p>
        </p:txBody>
      </p:sp>
      <p:sp>
        <p:nvSpPr>
          <p:cNvPr id="12" name="Прямоугольник 11"/>
          <p:cNvSpPr/>
          <p:nvPr/>
        </p:nvSpPr>
        <p:spPr>
          <a:xfrm>
            <a:off x="192603" y="2751892"/>
            <a:ext cx="2413502" cy="2031325"/>
          </a:xfrm>
          <a:prstGeom prst="rect">
            <a:avLst/>
          </a:prstGeom>
        </p:spPr>
        <p:txBody>
          <a:bodyPr wrap="square">
            <a:spAutoFit/>
          </a:bodyPr>
          <a:lstStyle/>
          <a:p>
            <a:r>
              <a:rPr lang="ru-RU" sz="1400" b="1" dirty="0">
                <a:solidFill>
                  <a:schemeClr val="accent5">
                    <a:lumMod val="25000"/>
                  </a:schemeClr>
                </a:solidFill>
              </a:rPr>
              <a:t>и обязательных к уплате на всей территории Российской Федерации, например: </a:t>
            </a:r>
            <a:endParaRPr lang="ru-RU" sz="1400" dirty="0">
              <a:solidFill>
                <a:schemeClr val="accent5">
                  <a:lumMod val="25000"/>
                </a:schemeClr>
              </a:solidFill>
            </a:endParaRPr>
          </a:p>
          <a:p>
            <a:r>
              <a:rPr lang="ru-RU" sz="1400" dirty="0">
                <a:solidFill>
                  <a:schemeClr val="accent5">
                    <a:lumMod val="25000"/>
                  </a:schemeClr>
                </a:solidFill>
              </a:rPr>
              <a:t>- </a:t>
            </a:r>
            <a:r>
              <a:rPr lang="ru-RU" sz="1400" b="1" dirty="0">
                <a:solidFill>
                  <a:schemeClr val="accent5">
                    <a:lumMod val="25000"/>
                  </a:schemeClr>
                </a:solidFill>
              </a:rPr>
              <a:t>Налог на прибыль </a:t>
            </a:r>
            <a:endParaRPr lang="ru-RU" sz="1400" dirty="0">
              <a:solidFill>
                <a:schemeClr val="accent5">
                  <a:lumMod val="25000"/>
                </a:schemeClr>
              </a:solidFill>
            </a:endParaRPr>
          </a:p>
          <a:p>
            <a:r>
              <a:rPr lang="ru-RU" sz="1400" b="1" dirty="0">
                <a:solidFill>
                  <a:schemeClr val="accent5">
                    <a:lumMod val="25000"/>
                  </a:schemeClr>
                </a:solidFill>
              </a:rPr>
              <a:t>организаций; </a:t>
            </a:r>
            <a:endParaRPr lang="ru-RU" sz="1400" dirty="0">
              <a:solidFill>
                <a:schemeClr val="accent5">
                  <a:lumMod val="25000"/>
                </a:schemeClr>
              </a:solidFill>
            </a:endParaRPr>
          </a:p>
          <a:p>
            <a:r>
              <a:rPr lang="ru-RU" sz="1400" dirty="0">
                <a:solidFill>
                  <a:schemeClr val="accent5">
                    <a:lumMod val="25000"/>
                  </a:schemeClr>
                </a:solidFill>
              </a:rPr>
              <a:t>- </a:t>
            </a:r>
            <a:r>
              <a:rPr lang="ru-RU" sz="1400" b="1" dirty="0">
                <a:solidFill>
                  <a:schemeClr val="accent5">
                    <a:lumMod val="25000"/>
                  </a:schemeClr>
                </a:solidFill>
              </a:rPr>
              <a:t>Налог на доходы физических лиц; </a:t>
            </a:r>
            <a:endParaRPr lang="ru-RU" sz="1400" dirty="0">
              <a:solidFill>
                <a:schemeClr val="accent5">
                  <a:lumMod val="25000"/>
                </a:schemeClr>
              </a:solidFill>
            </a:endParaRPr>
          </a:p>
          <a:p>
            <a:r>
              <a:rPr lang="ru-RU" sz="1400" dirty="0">
                <a:solidFill>
                  <a:schemeClr val="accent5">
                    <a:lumMod val="25000"/>
                  </a:schemeClr>
                </a:solidFill>
              </a:rPr>
              <a:t>- </a:t>
            </a:r>
            <a:r>
              <a:rPr lang="ru-RU" sz="1400" b="1" dirty="0">
                <a:solidFill>
                  <a:schemeClr val="accent5">
                    <a:lumMod val="25000"/>
                  </a:schemeClr>
                </a:solidFill>
              </a:rPr>
              <a:t>Акцизы. </a:t>
            </a:r>
            <a:endParaRPr lang="ru-RU" sz="1400" dirty="0">
              <a:solidFill>
                <a:schemeClr val="accent5">
                  <a:lumMod val="25000"/>
                </a:schemeClr>
              </a:solidFill>
            </a:endParaRPr>
          </a:p>
        </p:txBody>
      </p:sp>
      <p:sp>
        <p:nvSpPr>
          <p:cNvPr id="13" name="Прямоугольник 12"/>
          <p:cNvSpPr/>
          <p:nvPr/>
        </p:nvSpPr>
        <p:spPr>
          <a:xfrm>
            <a:off x="3314989" y="3290095"/>
            <a:ext cx="2466022" cy="2031325"/>
          </a:xfrm>
          <a:prstGeom prst="rect">
            <a:avLst/>
          </a:prstGeom>
        </p:spPr>
        <p:txBody>
          <a:bodyPr wrap="square">
            <a:spAutoFit/>
          </a:bodyPr>
          <a:lstStyle/>
          <a:p>
            <a:r>
              <a:rPr lang="ru-RU" sz="1400" b="1" dirty="0">
                <a:solidFill>
                  <a:schemeClr val="accent5">
                    <a:lumMod val="25000"/>
                  </a:schemeClr>
                </a:solidFill>
              </a:rPr>
              <a:t>и законами субъектов Российской Федерации и обязательны к уплате на соответствующих территориях субъектов РФ, например: </a:t>
            </a:r>
            <a:endParaRPr lang="ru-RU" sz="1400" dirty="0">
              <a:solidFill>
                <a:schemeClr val="accent5">
                  <a:lumMod val="25000"/>
                </a:schemeClr>
              </a:solidFill>
            </a:endParaRPr>
          </a:p>
          <a:p>
            <a:r>
              <a:rPr lang="ru-RU" sz="1400" dirty="0">
                <a:solidFill>
                  <a:schemeClr val="accent5">
                    <a:lumMod val="25000"/>
                  </a:schemeClr>
                </a:solidFill>
              </a:rPr>
              <a:t>- </a:t>
            </a:r>
            <a:r>
              <a:rPr lang="ru-RU" sz="1400" b="1" dirty="0">
                <a:solidFill>
                  <a:schemeClr val="accent5">
                    <a:lumMod val="25000"/>
                  </a:schemeClr>
                </a:solidFill>
              </a:rPr>
              <a:t>Налог на имущество организаций; </a:t>
            </a:r>
            <a:endParaRPr lang="ru-RU" sz="1400" dirty="0">
              <a:solidFill>
                <a:schemeClr val="accent5">
                  <a:lumMod val="25000"/>
                </a:schemeClr>
              </a:solidFill>
            </a:endParaRPr>
          </a:p>
          <a:p>
            <a:r>
              <a:rPr lang="ru-RU" sz="1400" dirty="0">
                <a:solidFill>
                  <a:schemeClr val="accent5">
                    <a:lumMod val="25000"/>
                  </a:schemeClr>
                </a:solidFill>
              </a:rPr>
              <a:t>- </a:t>
            </a:r>
            <a:r>
              <a:rPr lang="ru-RU" sz="1400" b="1" dirty="0">
                <a:solidFill>
                  <a:schemeClr val="accent5">
                    <a:lumMod val="25000"/>
                  </a:schemeClr>
                </a:solidFill>
              </a:rPr>
              <a:t>Транспортный налог. </a:t>
            </a:r>
            <a:endParaRPr lang="ru-RU" sz="1400" dirty="0">
              <a:solidFill>
                <a:schemeClr val="accent5">
                  <a:lumMod val="25000"/>
                </a:schemeClr>
              </a:solidFill>
            </a:endParaRPr>
          </a:p>
        </p:txBody>
      </p:sp>
      <p:sp>
        <p:nvSpPr>
          <p:cNvPr id="14" name="Прямоугольник 13"/>
          <p:cNvSpPr/>
          <p:nvPr/>
        </p:nvSpPr>
        <p:spPr>
          <a:xfrm>
            <a:off x="6132016" y="3772733"/>
            <a:ext cx="2887934" cy="2462213"/>
          </a:xfrm>
          <a:prstGeom prst="rect">
            <a:avLst/>
          </a:prstGeom>
        </p:spPr>
        <p:txBody>
          <a:bodyPr wrap="square">
            <a:spAutoFit/>
          </a:bodyPr>
          <a:lstStyle/>
          <a:p>
            <a:r>
              <a:rPr lang="ru-RU" sz="1400" b="1" dirty="0">
                <a:solidFill>
                  <a:schemeClr val="accent5">
                    <a:lumMod val="25000"/>
                  </a:schemeClr>
                </a:solidFill>
              </a:rPr>
              <a:t>и нормативными актами представительных органов муниципальных образований и обязательны к уплате на территориях соответствующих муниципальных образований, например: </a:t>
            </a:r>
            <a:endParaRPr lang="ru-RU" sz="1400" dirty="0">
              <a:solidFill>
                <a:schemeClr val="accent5">
                  <a:lumMod val="25000"/>
                </a:schemeClr>
              </a:solidFill>
            </a:endParaRPr>
          </a:p>
          <a:p>
            <a:r>
              <a:rPr lang="ru-RU" sz="1400" dirty="0">
                <a:solidFill>
                  <a:schemeClr val="accent5">
                    <a:lumMod val="25000"/>
                  </a:schemeClr>
                </a:solidFill>
              </a:rPr>
              <a:t>- </a:t>
            </a:r>
            <a:r>
              <a:rPr lang="ru-RU" sz="1400" b="1" dirty="0">
                <a:solidFill>
                  <a:schemeClr val="accent5">
                    <a:lumMod val="25000"/>
                  </a:schemeClr>
                </a:solidFill>
              </a:rPr>
              <a:t>Земельный налог; </a:t>
            </a:r>
            <a:endParaRPr lang="ru-RU" sz="1400" dirty="0">
              <a:solidFill>
                <a:schemeClr val="accent5">
                  <a:lumMod val="25000"/>
                </a:schemeClr>
              </a:solidFill>
            </a:endParaRPr>
          </a:p>
          <a:p>
            <a:r>
              <a:rPr lang="ru-RU" sz="1400" dirty="0">
                <a:solidFill>
                  <a:schemeClr val="accent5">
                    <a:lumMod val="25000"/>
                  </a:schemeClr>
                </a:solidFill>
              </a:rPr>
              <a:t>- </a:t>
            </a:r>
            <a:r>
              <a:rPr lang="ru-RU" sz="1400" b="1" dirty="0">
                <a:solidFill>
                  <a:schemeClr val="accent5">
                    <a:lumMod val="25000"/>
                  </a:schemeClr>
                </a:solidFill>
              </a:rPr>
              <a:t>Налог на имущество физических лиц. </a:t>
            </a:r>
            <a:endParaRPr lang="ru-RU" sz="1400" dirty="0">
              <a:solidFill>
                <a:schemeClr val="accent5">
                  <a:lumMod val="25000"/>
                </a:schemeClr>
              </a:solidFill>
            </a:endParaRPr>
          </a:p>
        </p:txBody>
      </p:sp>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8121" y="-1"/>
            <a:ext cx="864097" cy="864097"/>
          </a:xfrm>
          <a:prstGeom prst="rect">
            <a:avLst/>
          </a:prstGeom>
        </p:spPr>
      </p:pic>
      <p:pic>
        <p:nvPicPr>
          <p:cNvPr id="4" name="Рисунок 3"/>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6019"/>
          <a:stretch/>
        </p:blipFill>
        <p:spPr>
          <a:xfrm>
            <a:off x="1115616" y="3940605"/>
            <a:ext cx="2736087" cy="2689090"/>
          </a:xfrm>
          <a:prstGeom prst="rect">
            <a:avLst/>
          </a:prstGeom>
        </p:spPr>
      </p:pic>
      <p:sp>
        <p:nvSpPr>
          <p:cNvPr id="16" name="Прямоугольник 15"/>
          <p:cNvSpPr/>
          <p:nvPr/>
        </p:nvSpPr>
        <p:spPr>
          <a:xfrm rot="1170873">
            <a:off x="1541690" y="5625985"/>
            <a:ext cx="729726" cy="230832"/>
          </a:xfrm>
          <a:prstGeom prst="rect">
            <a:avLst/>
          </a:prstGeom>
        </p:spPr>
        <p:txBody>
          <a:bodyPr wrap="square">
            <a:spAutoFit/>
          </a:bodyPr>
          <a:lstStyle/>
          <a:p>
            <a:r>
              <a:rPr lang="ru-RU" sz="900" b="1" dirty="0"/>
              <a:t>НАЛОГИ</a:t>
            </a:r>
            <a:endParaRPr lang="ru-RU" sz="900" dirty="0"/>
          </a:p>
        </p:txBody>
      </p:sp>
      <p:sp>
        <p:nvSpPr>
          <p:cNvPr id="17" name="Номер слайда 1"/>
          <p:cNvSpPr>
            <a:spLocks noGrp="1"/>
          </p:cNvSpPr>
          <p:nvPr>
            <p:ph type="sldNum" sz="quarter" idx="12"/>
          </p:nvPr>
        </p:nvSpPr>
        <p:spPr>
          <a:xfrm>
            <a:off x="8388424" y="6309320"/>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14</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Tree>
    <p:extLst>
      <p:ext uri="{BB962C8B-B14F-4D97-AF65-F5344CB8AC3E}">
        <p14:creationId xmlns:p14="http://schemas.microsoft.com/office/powerpoint/2010/main" val="12563673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txBox="1">
            <a:spLocks/>
          </p:cNvSpPr>
          <p:nvPr/>
        </p:nvSpPr>
        <p:spPr>
          <a:xfrm>
            <a:off x="285542" y="836712"/>
            <a:ext cx="8568952" cy="840230"/>
          </a:xfrm>
          <a:prstGeom prst="rect">
            <a:avLst/>
          </a:prstGeom>
        </p:spPr>
        <p:txBody>
          <a:bodyPr/>
          <a:lstStyle/>
          <a:p>
            <a:pPr algn="ctr" eaLnBrk="0" hangingPunct="0">
              <a:buFont typeface="Georgia" pitchFamily="18" charset="0"/>
              <a:buNone/>
              <a:defRPr/>
            </a:pPr>
            <a:r>
              <a:rPr lang="ru-RU" sz="2000" b="1" dirty="0">
                <a:solidFill>
                  <a:srgbClr val="66FFFF"/>
                </a:solidFill>
                <a:ea typeface="+mj-ea"/>
                <a:cs typeface="Times New Roman" panose="02020603050405020304" pitchFamily="18" charset="0"/>
              </a:rPr>
              <a:t>Перечень более крупных налогоплательщиков</a:t>
            </a:r>
          </a:p>
          <a:p>
            <a:pPr algn="ctr" eaLnBrk="0" hangingPunct="0">
              <a:buFont typeface="Georgia" pitchFamily="18" charset="0"/>
              <a:buNone/>
              <a:defRPr/>
            </a:pPr>
            <a:r>
              <a:rPr lang="ru-RU" sz="2000" b="1" dirty="0">
                <a:solidFill>
                  <a:srgbClr val="66FFFF"/>
                </a:solidFill>
                <a:ea typeface="+mj-ea"/>
                <a:cs typeface="Times New Roman" panose="02020603050405020304" pitchFamily="18" charset="0"/>
              </a:rPr>
              <a:t>в бюджет Гаврилово-Посадского муниципального района</a:t>
            </a:r>
          </a:p>
        </p:txBody>
      </p:sp>
      <p:sp>
        <p:nvSpPr>
          <p:cNvPr id="27" name="Номер слайда 11"/>
          <p:cNvSpPr txBox="1">
            <a:spLocks/>
          </p:cNvSpPr>
          <p:nvPr/>
        </p:nvSpPr>
        <p:spPr>
          <a:xfrm>
            <a:off x="8420914" y="6429670"/>
            <a:ext cx="624081" cy="365125"/>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smtClean="0">
                <a:solidFill>
                  <a:srgbClr val="00FFFF"/>
                </a:solidFill>
                <a:latin typeface="Bolero script"/>
              </a:rPr>
              <a:pPr/>
              <a:t>15</a:t>
            </a:fld>
            <a:endParaRPr lang="ru-RU" sz="2400" dirty="0">
              <a:solidFill>
                <a:srgbClr val="00FFFF"/>
              </a:solidFill>
              <a:latin typeface="Bolero script"/>
            </a:endParaRPr>
          </a:p>
        </p:txBody>
      </p:sp>
      <p:graphicFrame>
        <p:nvGraphicFramePr>
          <p:cNvPr id="6" name="Таблица 5"/>
          <p:cNvGraphicFramePr>
            <a:graphicFrameLocks noGrp="1"/>
          </p:cNvGraphicFramePr>
          <p:nvPr>
            <p:extLst>
              <p:ext uri="{D42A27DB-BD31-4B8C-83A1-F6EECF244321}">
                <p14:modId xmlns:p14="http://schemas.microsoft.com/office/powerpoint/2010/main" val="3536936136"/>
              </p:ext>
            </p:extLst>
          </p:nvPr>
        </p:nvGraphicFramePr>
        <p:xfrm>
          <a:off x="647564" y="1916832"/>
          <a:ext cx="7848872" cy="3983658"/>
        </p:xfrm>
        <a:graphic>
          <a:graphicData uri="http://schemas.openxmlformats.org/drawingml/2006/table">
            <a:tbl>
              <a:tblPr firstRow="1" bandRow="1">
                <a:tableStyleId>{616DA210-FB5B-4158-B5E0-FEB733F419BA}</a:tableStyleId>
              </a:tblPr>
              <a:tblGrid>
                <a:gridCol w="1084803">
                  <a:extLst>
                    <a:ext uri="{9D8B030D-6E8A-4147-A177-3AD203B41FA5}">
                      <a16:colId xmlns:a16="http://schemas.microsoft.com/office/drawing/2014/main" xmlns="" val="20000"/>
                    </a:ext>
                  </a:extLst>
                </a:gridCol>
                <a:gridCol w="6764069">
                  <a:extLst>
                    <a:ext uri="{9D8B030D-6E8A-4147-A177-3AD203B41FA5}">
                      <a16:colId xmlns:a16="http://schemas.microsoft.com/office/drawing/2014/main" xmlns="" val="20001"/>
                    </a:ext>
                  </a:extLst>
                </a:gridCol>
              </a:tblGrid>
              <a:tr h="486283">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pPr algn="ctr"/>
                      <a:r>
                        <a:rPr lang="ru-RU" sz="1800" dirty="0"/>
                        <a:t>№ </a:t>
                      </a:r>
                      <a:r>
                        <a:rPr lang="ru-RU" sz="1800" dirty="0" err="1"/>
                        <a:t>п</a:t>
                      </a:r>
                      <a:r>
                        <a:rPr lang="ru-RU" sz="1800" dirty="0"/>
                        <a:t>/</a:t>
                      </a:r>
                      <a:r>
                        <a:rPr lang="ru-RU" sz="1800" dirty="0" err="1"/>
                        <a:t>п</a:t>
                      </a:r>
                      <a:endParaRPr lang="ru-RU" sz="1800" dirty="0"/>
                    </a:p>
                  </a:txBody>
                  <a:tcPr marL="91439" marR="91439" marT="45717" marB="45717" anchor="ctr"/>
                </a:tc>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pPr algn="ctr"/>
                      <a:r>
                        <a:rPr lang="ru-RU" sz="1800" dirty="0"/>
                        <a:t>Наименование    налогоплательщика</a:t>
                      </a:r>
                    </a:p>
                  </a:txBody>
                  <a:tcPr marL="91439" marR="91439" marT="45717" marB="45717" anchor="ctr"/>
                </a:tc>
                <a:extLst>
                  <a:ext uri="{0D108BD9-81ED-4DB2-BD59-A6C34878D82A}">
                    <a16:rowId xmlns:a16="http://schemas.microsoft.com/office/drawing/2014/main" xmlns="" val="10000"/>
                  </a:ext>
                </a:extLst>
              </a:tr>
              <a:tr h="718555">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ru-RU" sz="2000" dirty="0"/>
                        <a:t>1</a:t>
                      </a:r>
                    </a:p>
                  </a:txBody>
                  <a:tcPr marL="91439" marR="91439" marT="45717" marB="45717" anchor="ct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r>
                        <a:rPr lang="ru-RU" sz="2000" dirty="0"/>
                        <a:t>АО</a:t>
                      </a:r>
                      <a:r>
                        <a:rPr lang="ru-RU" sz="2000" baseline="0" dirty="0"/>
                        <a:t> «</a:t>
                      </a:r>
                      <a:r>
                        <a:rPr lang="ru-RU" sz="2000" baseline="0" dirty="0" err="1"/>
                        <a:t>Племзавод</a:t>
                      </a:r>
                      <a:r>
                        <a:rPr lang="ru-RU" sz="2000" baseline="0" dirty="0"/>
                        <a:t> им. Дзержинского»</a:t>
                      </a:r>
                      <a:endParaRPr lang="ru-RU" sz="2000" dirty="0"/>
                    </a:p>
                  </a:txBody>
                  <a:tcPr marL="91439" marR="91439" marT="45717" marB="45717" anchor="ctr"/>
                </a:tc>
                <a:extLst>
                  <a:ext uri="{0D108BD9-81ED-4DB2-BD59-A6C34878D82A}">
                    <a16:rowId xmlns:a16="http://schemas.microsoft.com/office/drawing/2014/main" xmlns="" val="10001"/>
                  </a:ext>
                </a:extLst>
              </a:tr>
              <a:tr h="694705">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ru-RU" sz="2000" dirty="0">
                          <a:solidFill>
                            <a:schemeClr val="tx1"/>
                          </a:solidFill>
                        </a:rPr>
                        <a:t>2</a:t>
                      </a:r>
                    </a:p>
                  </a:txBody>
                  <a:tcPr marL="91439" marR="91439" marT="45717" marB="45717" anchor="ct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r>
                        <a:rPr lang="ru-RU" sz="2000" dirty="0">
                          <a:solidFill>
                            <a:schemeClr val="tx1"/>
                          </a:solidFill>
                        </a:rPr>
                        <a:t>СПК «Рассвет»</a:t>
                      </a:r>
                    </a:p>
                  </a:txBody>
                  <a:tcPr marL="91439" marR="91439" marT="45717" marB="45717" anchor="ctr"/>
                </a:tc>
                <a:extLst>
                  <a:ext uri="{0D108BD9-81ED-4DB2-BD59-A6C34878D82A}">
                    <a16:rowId xmlns:a16="http://schemas.microsoft.com/office/drawing/2014/main" xmlns="" val="10002"/>
                  </a:ext>
                </a:extLst>
              </a:tr>
              <a:tr h="694705">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ru-RU" sz="2000" dirty="0"/>
                        <a:t>3</a:t>
                      </a:r>
                    </a:p>
                  </a:txBody>
                  <a:tcPr marL="91439" marR="91439" marT="45717" marB="45717" anchor="ct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F6EAE7"/>
                          </a:solidFill>
                          <a:effectLst/>
                          <a:uLnTx/>
                          <a:uFillTx/>
                          <a:latin typeface="+mn-lt"/>
                          <a:ea typeface="+mn-ea"/>
                          <a:cs typeface="+mn-cs"/>
                        </a:rPr>
                        <a:t>ООО</a:t>
                      </a:r>
                      <a:r>
                        <a:rPr lang="ru-RU" sz="2000" dirty="0"/>
                        <a:t> </a:t>
                      </a:r>
                      <a:r>
                        <a:rPr kumimoji="0" lang="ru-RU" sz="2000" b="0" i="0" u="none" strike="noStrike" kern="1200" cap="none" spc="0" normalizeH="0" baseline="0" noProof="0" dirty="0">
                          <a:ln>
                            <a:noFill/>
                          </a:ln>
                          <a:solidFill>
                            <a:srgbClr val="F6EAE7"/>
                          </a:solidFill>
                          <a:effectLst/>
                          <a:uLnTx/>
                          <a:uFillTx/>
                          <a:latin typeface="+mn-lt"/>
                          <a:ea typeface="+mn-ea"/>
                          <a:cs typeface="+mn-cs"/>
                        </a:rPr>
                        <a:t>«Растениеводческое хозяйство Родина»</a:t>
                      </a:r>
                    </a:p>
                  </a:txBody>
                  <a:tcPr marL="91439" marR="91439" marT="45717" marB="45717" anchor="ctr"/>
                </a:tc>
                <a:extLst>
                  <a:ext uri="{0D108BD9-81ED-4DB2-BD59-A6C34878D82A}">
                    <a16:rowId xmlns:a16="http://schemas.microsoft.com/office/drawing/2014/main" xmlns="" val="10003"/>
                  </a:ext>
                </a:extLst>
              </a:tr>
              <a:tr h="694705">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ru-RU" sz="2000" dirty="0">
                          <a:solidFill>
                            <a:schemeClr val="tx1"/>
                          </a:solidFill>
                        </a:rPr>
                        <a:t>4</a:t>
                      </a:r>
                    </a:p>
                  </a:txBody>
                  <a:tcPr marL="91439" marR="91439" marT="45717" marB="45717" anchor="ct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000" dirty="0"/>
                        <a:t>ООО </a:t>
                      </a:r>
                      <a:r>
                        <a:rPr kumimoji="0" lang="ru-RU" sz="2000" b="0" i="0" u="none" strike="noStrike" kern="1200" cap="none" spc="0" normalizeH="0" baseline="0" noProof="0" dirty="0">
                          <a:ln>
                            <a:noFill/>
                          </a:ln>
                          <a:solidFill>
                            <a:srgbClr val="F6EAE7"/>
                          </a:solidFill>
                          <a:effectLst/>
                          <a:uLnTx/>
                          <a:uFillTx/>
                          <a:latin typeface="+mn-lt"/>
                          <a:ea typeface="+mn-ea"/>
                          <a:cs typeface="+mn-cs"/>
                        </a:rPr>
                        <a:t>«</a:t>
                      </a:r>
                      <a:r>
                        <a:rPr kumimoji="0" lang="ru-RU" sz="2000" b="0" i="0" u="none" strike="noStrike" kern="1200" cap="none" spc="0" normalizeH="0" baseline="0" noProof="0" dirty="0" err="1">
                          <a:ln>
                            <a:noFill/>
                          </a:ln>
                          <a:solidFill>
                            <a:srgbClr val="F6EAE7"/>
                          </a:solidFill>
                          <a:effectLst/>
                          <a:uLnTx/>
                          <a:uFillTx/>
                          <a:latin typeface="+mn-lt"/>
                          <a:ea typeface="+mn-ea"/>
                          <a:cs typeface="+mn-cs"/>
                        </a:rPr>
                        <a:t>Теплодом</a:t>
                      </a:r>
                      <a:r>
                        <a:rPr kumimoji="0" lang="ru-RU" sz="2000" b="0" i="0" u="none" strike="noStrike" kern="1200" cap="none" spc="0" normalizeH="0" baseline="0" noProof="0" dirty="0">
                          <a:ln>
                            <a:noFill/>
                          </a:ln>
                          <a:solidFill>
                            <a:srgbClr val="F6EAE7"/>
                          </a:solidFill>
                          <a:effectLst/>
                          <a:uLnTx/>
                          <a:uFillTx/>
                          <a:latin typeface="+mn-lt"/>
                          <a:ea typeface="+mn-ea"/>
                          <a:cs typeface="+mn-cs"/>
                        </a:rPr>
                        <a:t>»</a:t>
                      </a:r>
                    </a:p>
                  </a:txBody>
                  <a:tcPr marL="91439" marR="91439" marT="45717" marB="45717" anchor="ctr"/>
                </a:tc>
                <a:extLst>
                  <a:ext uri="{0D108BD9-81ED-4DB2-BD59-A6C34878D82A}">
                    <a16:rowId xmlns:a16="http://schemas.microsoft.com/office/drawing/2014/main" xmlns="" val="10004"/>
                  </a:ext>
                </a:extLst>
              </a:tr>
              <a:tr h="694705">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ctr"/>
                      <a:r>
                        <a:rPr lang="ru-RU" sz="2000" dirty="0"/>
                        <a:t>5</a:t>
                      </a:r>
                    </a:p>
                  </a:txBody>
                  <a:tcPr marL="91439" marR="91439" marT="45717" marB="45717" anchor="ct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r>
                        <a:rPr lang="ru-RU" sz="2000" dirty="0"/>
                        <a:t>ФКУ ИК-10 УФСИН России по Ивановской области</a:t>
                      </a:r>
                    </a:p>
                  </a:txBody>
                  <a:tcPr marL="91439" marR="91439" marT="45717" marB="45717" anchor="ct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38120423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User\Pictures\Ромашки\1579373299_8-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3"/>
            <a:ext cx="9144000" cy="6858483"/>
          </a:xfrm>
          <a:prstGeom prst="rect">
            <a:avLst/>
          </a:prstGeom>
          <a:noFill/>
          <a:extLst>
            <a:ext uri="{909E8E84-426E-40DD-AFC4-6F175D3DCCD1}">
              <a14:hiddenFill xmlns:a14="http://schemas.microsoft.com/office/drawing/2010/main">
                <a:solidFill>
                  <a:srgbClr val="FFFFFF"/>
                </a:solidFill>
              </a14:hiddenFill>
            </a:ext>
          </a:extLst>
        </p:spPr>
      </p:pic>
      <p:sp>
        <p:nvSpPr>
          <p:cNvPr id="14" name="Номер слайда 1"/>
          <p:cNvSpPr>
            <a:spLocks noGrp="1"/>
          </p:cNvSpPr>
          <p:nvPr>
            <p:ph type="sldNum" sz="quarter" idx="12"/>
          </p:nvPr>
        </p:nvSpPr>
        <p:spPr>
          <a:xfrm>
            <a:off x="8388424" y="6309320"/>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16</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
        <p:nvSpPr>
          <p:cNvPr id="15" name="Прямоугольник 14"/>
          <p:cNvSpPr/>
          <p:nvPr/>
        </p:nvSpPr>
        <p:spPr>
          <a:xfrm>
            <a:off x="0" y="0"/>
            <a:ext cx="9108503" cy="985837"/>
          </a:xfrm>
          <a:prstGeom prst="rect">
            <a:avLst/>
          </a:prstGeom>
          <a:noFill/>
          <a:ln w="384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600" b="1" i="0" u="none" strike="noStrike" kern="0" normalizeH="0" baseline="0" noProof="0" dirty="0">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ОСНОВНЫЕ  ХАРАКТЕРИСТИКИ  БЮДЖЕТА</a:t>
            </a:r>
          </a:p>
        </p:txBody>
      </p:sp>
      <p:grpSp>
        <p:nvGrpSpPr>
          <p:cNvPr id="9" name="Группа 8"/>
          <p:cNvGrpSpPr/>
          <p:nvPr/>
        </p:nvGrpSpPr>
        <p:grpSpPr>
          <a:xfrm>
            <a:off x="6581774" y="5036069"/>
            <a:ext cx="1962150" cy="1637381"/>
            <a:chOff x="6581774" y="5036069"/>
            <a:chExt cx="1962150" cy="1637381"/>
          </a:xfrm>
        </p:grpSpPr>
        <p:pic>
          <p:nvPicPr>
            <p:cNvPr id="10" name="Picture 3" descr="C:\Users\админ\Desktop\13302772611564692152jigsaw-puzzle-piece-hi.pn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8705" t="2349" r="9791" b="1322"/>
            <a:stretch/>
          </p:blipFill>
          <p:spPr bwMode="auto">
            <a:xfrm>
              <a:off x="6581774" y="5036069"/>
              <a:ext cx="1962150" cy="163738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rot="434780">
              <a:off x="6894163" y="5404208"/>
              <a:ext cx="1296144" cy="461665"/>
            </a:xfrm>
            <a:prstGeom prst="rect">
              <a:avLst/>
            </a:prstGeom>
            <a:noFill/>
          </p:spPr>
          <p:txBody>
            <a:bodyPr wrap="square" rtlCol="0">
              <a:spAutoFit/>
            </a:bodyPr>
            <a:lstStyle/>
            <a:p>
              <a:pPr algn="ctr"/>
              <a:r>
                <a:rPr lang="ru-RU" sz="1200" b="1" dirty="0">
                  <a:solidFill>
                    <a:srgbClr val="F6EAE7"/>
                  </a:solidFill>
                  <a:effectLst>
                    <a:outerShdw blurRad="38100" dist="38100" dir="2700000" algn="tl">
                      <a:srgbClr val="000000">
                        <a:alpha val="43137"/>
                      </a:srgbClr>
                    </a:outerShdw>
                  </a:effectLst>
                  <a:latin typeface="Constantia"/>
                </a:rPr>
                <a:t>ДЕФИЦИТ/</a:t>
              </a:r>
            </a:p>
            <a:p>
              <a:pPr algn="ctr"/>
              <a:r>
                <a:rPr lang="ru-RU" sz="1200" b="1" dirty="0">
                  <a:solidFill>
                    <a:srgbClr val="F6EAE7"/>
                  </a:solidFill>
                  <a:effectLst>
                    <a:outerShdw blurRad="38100" dist="38100" dir="2700000" algn="tl">
                      <a:srgbClr val="000000">
                        <a:alpha val="43137"/>
                      </a:srgbClr>
                    </a:outerShdw>
                  </a:effectLst>
                  <a:latin typeface="Constantia"/>
                </a:rPr>
                <a:t>ПРОФИЦИТ</a:t>
              </a:r>
            </a:p>
          </p:txBody>
        </p:sp>
      </p:grpSp>
      <p:grpSp>
        <p:nvGrpSpPr>
          <p:cNvPr id="12" name="Группа 11"/>
          <p:cNvGrpSpPr/>
          <p:nvPr/>
        </p:nvGrpSpPr>
        <p:grpSpPr>
          <a:xfrm>
            <a:off x="-36512" y="4540178"/>
            <a:ext cx="5552926" cy="2313719"/>
            <a:chOff x="-36512" y="4540178"/>
            <a:chExt cx="5552926" cy="2313719"/>
          </a:xfrm>
        </p:grpSpPr>
        <p:pic>
          <p:nvPicPr>
            <p:cNvPr id="13" name="Picture 2"/>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6512" y="4540178"/>
              <a:ext cx="5552926" cy="231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rot="21181246">
              <a:off x="1572791" y="5977644"/>
              <a:ext cx="1145721" cy="338554"/>
            </a:xfrm>
            <a:prstGeom prst="rect">
              <a:avLst/>
            </a:prstGeom>
            <a:noFill/>
          </p:spPr>
          <p:txBody>
            <a:bodyPr wrap="square" rtlCol="0">
              <a:spAutoFit/>
            </a:bodyPr>
            <a:lstStyle/>
            <a:p>
              <a:pPr algn="ctr"/>
              <a:r>
                <a:rPr lang="ru-RU" sz="1600" b="1" dirty="0">
                  <a:solidFill>
                    <a:srgbClr val="FFFF00"/>
                  </a:solidFill>
                  <a:effectLst>
                    <a:outerShdw blurRad="38100" dist="38100" dir="2700000" algn="tl">
                      <a:srgbClr val="000000">
                        <a:alpha val="43137"/>
                      </a:srgbClr>
                    </a:outerShdw>
                  </a:effectLst>
                  <a:latin typeface="Constantia"/>
                </a:rPr>
                <a:t>ДОХОДЫ</a:t>
              </a:r>
            </a:p>
          </p:txBody>
        </p:sp>
        <p:sp>
          <p:nvSpPr>
            <p:cNvPr id="17" name="TextBox 16"/>
            <p:cNvSpPr txBox="1"/>
            <p:nvPr/>
          </p:nvSpPr>
          <p:spPr>
            <a:xfrm rot="21188645">
              <a:off x="2865119" y="5791985"/>
              <a:ext cx="1358120" cy="307777"/>
            </a:xfrm>
            <a:prstGeom prst="rect">
              <a:avLst/>
            </a:prstGeom>
            <a:noFill/>
          </p:spPr>
          <p:txBody>
            <a:bodyPr wrap="square" rtlCol="0">
              <a:spAutoFit/>
            </a:bodyPr>
            <a:lstStyle/>
            <a:p>
              <a:pPr algn="ctr"/>
              <a:r>
                <a:rPr lang="ru-RU" sz="1400" b="1" dirty="0">
                  <a:solidFill>
                    <a:srgbClr val="FFFFFF"/>
                  </a:solidFill>
                  <a:effectLst>
                    <a:outerShdw blurRad="38100" dist="38100" dir="2700000" algn="tl">
                      <a:srgbClr val="000000">
                        <a:alpha val="43137"/>
                      </a:srgbClr>
                    </a:outerShdw>
                  </a:effectLst>
                  <a:latin typeface="Constantia"/>
                </a:rPr>
                <a:t>РАСХОДЫ</a:t>
              </a:r>
            </a:p>
          </p:txBody>
        </p:sp>
      </p:grpSp>
      <p:graphicFrame>
        <p:nvGraphicFramePr>
          <p:cNvPr id="20" name="Таблица 19"/>
          <p:cNvGraphicFramePr>
            <a:graphicFrameLocks noGrp="1"/>
          </p:cNvGraphicFramePr>
          <p:nvPr>
            <p:extLst>
              <p:ext uri="{D42A27DB-BD31-4B8C-83A1-F6EECF244321}">
                <p14:modId xmlns:p14="http://schemas.microsoft.com/office/powerpoint/2010/main" val="2985027830"/>
              </p:ext>
            </p:extLst>
          </p:nvPr>
        </p:nvGraphicFramePr>
        <p:xfrm>
          <a:off x="60931" y="1268760"/>
          <a:ext cx="8986639" cy="2808312"/>
        </p:xfrm>
        <a:graphic>
          <a:graphicData uri="http://schemas.openxmlformats.org/drawingml/2006/table">
            <a:tbl>
              <a:tblPr firstRow="1" bandRow="1">
                <a:tableStyleId>{5C22544A-7EE6-4342-B048-85BDC9FD1C3A}</a:tableStyleId>
              </a:tblPr>
              <a:tblGrid>
                <a:gridCol w="2776107">
                  <a:extLst>
                    <a:ext uri="{9D8B030D-6E8A-4147-A177-3AD203B41FA5}">
                      <a16:colId xmlns:a16="http://schemas.microsoft.com/office/drawing/2014/main" xmlns="" val="20000"/>
                    </a:ext>
                  </a:extLst>
                </a:gridCol>
                <a:gridCol w="1552633">
                  <a:extLst>
                    <a:ext uri="{9D8B030D-6E8A-4147-A177-3AD203B41FA5}">
                      <a16:colId xmlns:a16="http://schemas.microsoft.com/office/drawing/2014/main" xmlns="" val="20001"/>
                    </a:ext>
                  </a:extLst>
                </a:gridCol>
                <a:gridCol w="1552633">
                  <a:extLst>
                    <a:ext uri="{9D8B030D-6E8A-4147-A177-3AD203B41FA5}">
                      <a16:colId xmlns:a16="http://schemas.microsoft.com/office/drawing/2014/main" xmlns="" val="20002"/>
                    </a:ext>
                  </a:extLst>
                </a:gridCol>
                <a:gridCol w="1552633">
                  <a:extLst>
                    <a:ext uri="{9D8B030D-6E8A-4147-A177-3AD203B41FA5}">
                      <a16:colId xmlns:a16="http://schemas.microsoft.com/office/drawing/2014/main" xmlns="" val="20003"/>
                    </a:ext>
                  </a:extLst>
                </a:gridCol>
                <a:gridCol w="1552633">
                  <a:extLst>
                    <a:ext uri="{9D8B030D-6E8A-4147-A177-3AD203B41FA5}">
                      <a16:colId xmlns:a16="http://schemas.microsoft.com/office/drawing/2014/main" xmlns="" val="20004"/>
                    </a:ext>
                  </a:extLst>
                </a:gridCol>
              </a:tblGrid>
              <a:tr h="742303">
                <a:tc>
                  <a:txBody>
                    <a:bodyPr/>
                    <a:lstStyle/>
                    <a:p>
                      <a:pPr algn="ctr"/>
                      <a:r>
                        <a:rPr lang="ru-RU" sz="1800" dirty="0">
                          <a:solidFill>
                            <a:srgbClr val="FFC000"/>
                          </a:solidFill>
                          <a:effectLst>
                            <a:outerShdw blurRad="38100" dist="38100" dir="2700000" algn="tl">
                              <a:srgbClr val="000000">
                                <a:alpha val="43137"/>
                              </a:srgbClr>
                            </a:outerShdw>
                          </a:effectLst>
                        </a:rPr>
                        <a:t>Показатель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dirty="0" smtClean="0">
                          <a:solidFill>
                            <a:srgbClr val="FFC000"/>
                          </a:solidFill>
                          <a:effectLst>
                            <a:outerShdw blurRad="38100" dist="38100" dir="2700000" algn="tl">
                              <a:srgbClr val="000000">
                                <a:alpha val="43137"/>
                              </a:srgbClr>
                            </a:outerShdw>
                          </a:effectLst>
                        </a:rPr>
                        <a:t>2021 </a:t>
                      </a:r>
                      <a:r>
                        <a:rPr lang="ru-RU" sz="1800" dirty="0">
                          <a:solidFill>
                            <a:srgbClr val="FFC000"/>
                          </a:solidFill>
                          <a:effectLst>
                            <a:outerShdw blurRad="38100" dist="38100" dir="2700000" algn="tl">
                              <a:srgbClr val="000000">
                                <a:alpha val="43137"/>
                              </a:srgbClr>
                            </a:outerShdw>
                          </a:effectLst>
                        </a:rPr>
                        <a:t>год</a:t>
                      </a:r>
                    </a:p>
                    <a:p>
                      <a:pPr marL="0" marR="0" indent="0" algn="ctr" defTabSz="914400" rtl="0" eaLnBrk="1" fontAlgn="auto" latinLnBrk="0" hangingPunct="1">
                        <a:lnSpc>
                          <a:spcPct val="100000"/>
                        </a:lnSpc>
                        <a:spcBef>
                          <a:spcPts val="0"/>
                        </a:spcBef>
                        <a:spcAft>
                          <a:spcPts val="0"/>
                        </a:spcAft>
                        <a:buClrTx/>
                        <a:buSzTx/>
                        <a:buFontTx/>
                        <a:buNone/>
                        <a:tabLst/>
                        <a:defRPr/>
                      </a:pPr>
                      <a:r>
                        <a:rPr lang="ru-RU" sz="1800" dirty="0">
                          <a:solidFill>
                            <a:srgbClr val="FFC000"/>
                          </a:solidFill>
                          <a:effectLst>
                            <a:outerShdw blurRad="38100" dist="38100" dir="2700000" algn="tl">
                              <a:srgbClr val="000000">
                                <a:alpha val="43137"/>
                              </a:srgbClr>
                            </a:outerShdw>
                          </a:effectLst>
                        </a:rPr>
                        <a:t>факт</a:t>
                      </a:r>
                      <a:endParaRPr lang="ru-RU" sz="1600" dirty="0">
                        <a:solidFill>
                          <a:srgbClr val="FFC000"/>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dirty="0" smtClean="0">
                          <a:solidFill>
                            <a:srgbClr val="FFC000"/>
                          </a:solidFill>
                          <a:effectLst>
                            <a:outerShdw blurRad="38100" dist="38100" dir="2700000" algn="tl">
                              <a:srgbClr val="000000">
                                <a:alpha val="43137"/>
                              </a:srgbClr>
                            </a:outerShdw>
                          </a:effectLst>
                        </a:rPr>
                        <a:t>2022 </a:t>
                      </a:r>
                      <a:r>
                        <a:rPr lang="ru-RU" sz="1800" dirty="0">
                          <a:solidFill>
                            <a:srgbClr val="FFC000"/>
                          </a:solidFill>
                          <a:effectLst>
                            <a:outerShdw blurRad="38100" dist="38100" dir="2700000" algn="tl">
                              <a:srgbClr val="000000">
                                <a:alpha val="43137"/>
                              </a:srgbClr>
                            </a:outerShdw>
                          </a:effectLst>
                        </a:rPr>
                        <a:t>год</a:t>
                      </a:r>
                    </a:p>
                    <a:p>
                      <a:pPr marL="0" marR="0" indent="0" algn="ctr" defTabSz="914400" rtl="0" eaLnBrk="1" fontAlgn="auto" latinLnBrk="0" hangingPunct="1">
                        <a:lnSpc>
                          <a:spcPct val="100000"/>
                        </a:lnSpc>
                        <a:spcBef>
                          <a:spcPts val="0"/>
                        </a:spcBef>
                        <a:spcAft>
                          <a:spcPts val="0"/>
                        </a:spcAft>
                        <a:buClrTx/>
                        <a:buSzTx/>
                        <a:buFontTx/>
                        <a:buNone/>
                        <a:tabLst/>
                        <a:defRPr/>
                      </a:pPr>
                      <a:r>
                        <a:rPr lang="ru-RU" sz="1800" dirty="0">
                          <a:solidFill>
                            <a:srgbClr val="FFC000"/>
                          </a:solidFill>
                          <a:effectLst>
                            <a:outerShdw blurRad="38100" dist="38100" dir="2700000" algn="tl">
                              <a:srgbClr val="000000">
                                <a:alpha val="43137"/>
                              </a:srgbClr>
                            </a:outerShdw>
                          </a:effectLst>
                        </a:rPr>
                        <a:t>план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dirty="0" smtClean="0">
                          <a:solidFill>
                            <a:srgbClr val="FFC000"/>
                          </a:solidFill>
                          <a:effectLst>
                            <a:outerShdw blurRad="38100" dist="38100" dir="2700000" algn="tl">
                              <a:srgbClr val="000000">
                                <a:alpha val="43137"/>
                              </a:srgbClr>
                            </a:outerShdw>
                          </a:effectLst>
                        </a:rPr>
                        <a:t>2022 </a:t>
                      </a:r>
                      <a:r>
                        <a:rPr lang="ru-RU" sz="1800" dirty="0">
                          <a:solidFill>
                            <a:srgbClr val="FFC000"/>
                          </a:solidFill>
                          <a:effectLst>
                            <a:outerShdw blurRad="38100" dist="38100" dir="2700000" algn="tl">
                              <a:srgbClr val="000000">
                                <a:alpha val="43137"/>
                              </a:srgbClr>
                            </a:outerShdw>
                          </a:effectLst>
                        </a:rPr>
                        <a:t>год</a:t>
                      </a:r>
                    </a:p>
                    <a:p>
                      <a:pPr marL="0" marR="0" indent="0" algn="ctr" defTabSz="914400" rtl="0" eaLnBrk="1" fontAlgn="auto" latinLnBrk="0" hangingPunct="1">
                        <a:lnSpc>
                          <a:spcPct val="100000"/>
                        </a:lnSpc>
                        <a:spcBef>
                          <a:spcPts val="0"/>
                        </a:spcBef>
                        <a:spcAft>
                          <a:spcPts val="0"/>
                        </a:spcAft>
                        <a:buClrTx/>
                        <a:buSzTx/>
                        <a:buFontTx/>
                        <a:buNone/>
                        <a:tabLst/>
                        <a:defRPr/>
                      </a:pPr>
                      <a:r>
                        <a:rPr lang="ru-RU" sz="1800" dirty="0">
                          <a:solidFill>
                            <a:srgbClr val="FFC000"/>
                          </a:solidFill>
                          <a:effectLst>
                            <a:outerShdw blurRad="38100" dist="38100" dir="2700000" algn="tl">
                              <a:srgbClr val="000000">
                                <a:alpha val="43137"/>
                              </a:srgbClr>
                            </a:outerShdw>
                          </a:effectLst>
                        </a:rPr>
                        <a:t>факт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dirty="0">
                          <a:solidFill>
                            <a:srgbClr val="FFC000"/>
                          </a:solidFill>
                          <a:effectLst>
                            <a:outerShdw blurRad="38100" dist="38100" dir="2700000" algn="tl">
                              <a:srgbClr val="000000">
                                <a:alpha val="43137"/>
                              </a:srgbClr>
                            </a:outerShdw>
                          </a:effectLst>
                        </a:rPr>
                        <a:t>% исполнения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424173">
                <a:tc>
                  <a:txBody>
                    <a:bodyPr/>
                    <a:lstStyle/>
                    <a:p>
                      <a:r>
                        <a:rPr lang="ru-RU" sz="1600" b="1" dirty="0">
                          <a:solidFill>
                            <a:srgbClr val="00FF00"/>
                          </a:solidFill>
                          <a:effectLst>
                            <a:outerShdw blurRad="38100" dist="38100" dir="2700000" algn="tl">
                              <a:srgbClr val="000000">
                                <a:alpha val="43137"/>
                              </a:srgbClr>
                            </a:outerShdw>
                          </a:effectLst>
                        </a:rPr>
                        <a:t>ДОХОДЫ</a:t>
                      </a:r>
                      <a:r>
                        <a:rPr lang="ru-RU" sz="1600" b="1" dirty="0">
                          <a:solidFill>
                            <a:srgbClr val="FFFF00"/>
                          </a:solidFill>
                          <a:effectLst>
                            <a:outerShdw blurRad="38100" dist="38100" dir="2700000" algn="tl">
                              <a:srgbClr val="000000">
                                <a:alpha val="43137"/>
                              </a:srgbClr>
                            </a:outerShdw>
                          </a:effectLst>
                        </a:rPr>
                        <a:t>  </a:t>
                      </a:r>
                      <a:r>
                        <a:rPr lang="ru-RU" sz="1600" b="1" dirty="0">
                          <a:solidFill>
                            <a:schemeClr val="tx1"/>
                          </a:solidFill>
                          <a:effectLst>
                            <a:outerShdw blurRad="38100" dist="38100" dir="2700000" algn="tl">
                              <a:srgbClr val="000000">
                                <a:alpha val="43137"/>
                              </a:srgbClr>
                            </a:outerShdw>
                          </a:effectLst>
                        </a:rPr>
                        <a:t>- всего</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b="1" dirty="0">
                          <a:solidFill>
                            <a:schemeClr val="tx1"/>
                          </a:solidFill>
                          <a:effectLst>
                            <a:outerShdw blurRad="38100" dist="38100" dir="2700000" algn="tl">
                              <a:srgbClr val="000000">
                                <a:alpha val="43137"/>
                              </a:srgbClr>
                            </a:outerShdw>
                          </a:effectLst>
                        </a:rPr>
                        <a:t>317 813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b="1" dirty="0" smtClean="0">
                          <a:solidFill>
                            <a:schemeClr val="tx1"/>
                          </a:solidFill>
                          <a:effectLst>
                            <a:outerShdw blurRad="38100" dist="38100" dir="2700000" algn="tl">
                              <a:srgbClr val="000000">
                                <a:alpha val="43137"/>
                              </a:srgbClr>
                            </a:outerShdw>
                          </a:effectLst>
                        </a:rPr>
                        <a:t>550 842</a:t>
                      </a:r>
                      <a:endParaRPr lang="ru-RU" b="1" dirty="0">
                        <a:solidFill>
                          <a:schemeClr val="tx1"/>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b="1" dirty="0" smtClean="0">
                          <a:solidFill>
                            <a:schemeClr val="tx1"/>
                          </a:solidFill>
                          <a:effectLst>
                            <a:outerShdw blurRad="38100" dist="38100" dir="2700000" algn="tl">
                              <a:srgbClr val="000000">
                                <a:alpha val="43137"/>
                              </a:srgbClr>
                            </a:outerShdw>
                          </a:effectLst>
                        </a:rPr>
                        <a:t>542 138</a:t>
                      </a:r>
                      <a:endParaRPr lang="ru-RU" b="1" dirty="0">
                        <a:solidFill>
                          <a:schemeClr val="tx1"/>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800" b="1" dirty="0" smtClean="0">
                          <a:solidFill>
                            <a:schemeClr val="tx1"/>
                          </a:solidFill>
                          <a:effectLst>
                            <a:outerShdw blurRad="38100" dist="38100" dir="2700000" algn="tl">
                              <a:srgbClr val="000000">
                                <a:alpha val="43137"/>
                              </a:srgbClr>
                            </a:outerShdw>
                          </a:effectLst>
                          <a:latin typeface="+mn-lt"/>
                          <a:cs typeface="Times New Roman" panose="02020603050405020304" pitchFamily="18" charset="0"/>
                        </a:rPr>
                        <a:t>98,4</a:t>
                      </a:r>
                      <a:endParaRPr lang="ru-RU" sz="1800" b="1" dirty="0">
                        <a:solidFill>
                          <a:schemeClr val="tx1"/>
                        </a:solidFill>
                        <a:effectLst>
                          <a:outerShdw blurRad="38100" dist="38100" dir="2700000" algn="tl">
                            <a:srgbClr val="000000">
                              <a:alpha val="43137"/>
                            </a:srgbClr>
                          </a:outerShdw>
                        </a:effectLst>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438181">
                <a:tc>
                  <a:txBody>
                    <a:bodyPr/>
                    <a:lstStyle/>
                    <a:p>
                      <a:r>
                        <a:rPr lang="ru-RU" sz="1600" b="1" dirty="0">
                          <a:solidFill>
                            <a:srgbClr val="FFFF00"/>
                          </a:solidFill>
                          <a:effectLst>
                            <a:outerShdw blurRad="38100" dist="38100" dir="2700000" algn="tl">
                              <a:srgbClr val="000000">
                                <a:alpha val="43137"/>
                              </a:srgbClr>
                            </a:outerShdw>
                          </a:effectLst>
                        </a:rPr>
                        <a:t>РАСХОДЫ </a:t>
                      </a:r>
                      <a:r>
                        <a:rPr lang="ru-RU" sz="1600" b="1" dirty="0">
                          <a:solidFill>
                            <a:schemeClr val="tx1"/>
                          </a:solidFill>
                          <a:effectLst>
                            <a:outerShdw blurRad="38100" dist="38100" dir="2700000" algn="tl">
                              <a:srgbClr val="000000">
                                <a:alpha val="43137"/>
                              </a:srgbClr>
                            </a:outerShdw>
                          </a:effectLst>
                        </a:rPr>
                        <a:t>- всего</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b="1" dirty="0">
                          <a:solidFill>
                            <a:schemeClr val="tx1"/>
                          </a:solidFill>
                          <a:effectLst>
                            <a:outerShdw blurRad="38100" dist="38100" dir="2700000" algn="tl">
                              <a:srgbClr val="000000">
                                <a:alpha val="43137"/>
                              </a:srgbClr>
                            </a:outerShdw>
                          </a:effectLst>
                        </a:rPr>
                        <a:t>315 777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b="1" dirty="0" smtClean="0">
                          <a:solidFill>
                            <a:schemeClr val="tx1"/>
                          </a:solidFill>
                          <a:effectLst>
                            <a:outerShdw blurRad="38100" dist="38100" dir="2700000" algn="tl">
                              <a:srgbClr val="000000">
                                <a:alpha val="43137"/>
                              </a:srgbClr>
                            </a:outerShdw>
                          </a:effectLst>
                        </a:rPr>
                        <a:t>548 562</a:t>
                      </a:r>
                      <a:endParaRPr lang="ru-RU" b="1" dirty="0">
                        <a:solidFill>
                          <a:schemeClr val="tx1"/>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b="1" dirty="0" smtClean="0">
                          <a:solidFill>
                            <a:schemeClr val="tx1"/>
                          </a:solidFill>
                          <a:effectLst>
                            <a:outerShdw blurRad="38100" dist="38100" dir="2700000" algn="tl">
                              <a:srgbClr val="000000">
                                <a:alpha val="43137"/>
                              </a:srgbClr>
                            </a:outerShdw>
                          </a:effectLst>
                        </a:rPr>
                        <a:t>537 182</a:t>
                      </a:r>
                      <a:endParaRPr lang="ru-RU" b="1" dirty="0">
                        <a:solidFill>
                          <a:schemeClr val="tx1"/>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800" b="1" dirty="0">
                          <a:solidFill>
                            <a:schemeClr val="tx1"/>
                          </a:solidFill>
                          <a:effectLst>
                            <a:outerShdw blurRad="38100" dist="38100" dir="2700000" algn="tl">
                              <a:srgbClr val="000000">
                                <a:alpha val="43137"/>
                              </a:srgbClr>
                            </a:outerShdw>
                          </a:effectLst>
                          <a:latin typeface="+mn-lt"/>
                          <a:cs typeface="Times New Roman" panose="02020603050405020304" pitchFamily="18" charset="0"/>
                        </a:rPr>
                        <a:t>97,9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671607">
                <a:tc>
                  <a:txBody>
                    <a:bodyPr/>
                    <a:lstStyle/>
                    <a:p>
                      <a:r>
                        <a:rPr lang="ru-RU" sz="1600" b="1" dirty="0">
                          <a:solidFill>
                            <a:schemeClr val="tx1"/>
                          </a:solidFill>
                          <a:effectLst>
                            <a:outerShdw blurRad="38100" dist="38100" dir="2700000" algn="tl">
                              <a:srgbClr val="000000">
                                <a:alpha val="43137"/>
                              </a:srgbClr>
                            </a:outerShdw>
                          </a:effectLst>
                        </a:rPr>
                        <a:t>Дефицит (-) /</a:t>
                      </a:r>
                    </a:p>
                    <a:p>
                      <a:r>
                        <a:rPr lang="ru-RU" sz="1600" b="1" dirty="0">
                          <a:solidFill>
                            <a:schemeClr val="tx1"/>
                          </a:solidFill>
                          <a:effectLst>
                            <a:outerShdw blurRad="38100" dist="38100" dir="2700000" algn="tl">
                              <a:srgbClr val="000000">
                                <a:alpha val="43137"/>
                              </a:srgbClr>
                            </a:outerShdw>
                          </a:effectLst>
                        </a:rPr>
                        <a:t>Профицит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b="1" dirty="0">
                          <a:solidFill>
                            <a:schemeClr val="tx1"/>
                          </a:solidFill>
                          <a:effectLst>
                            <a:outerShdw blurRad="38100" dist="38100" dir="2700000" algn="tl">
                              <a:srgbClr val="000000">
                                <a:alpha val="43137"/>
                              </a:srgbClr>
                            </a:outerShdw>
                          </a:effectLst>
                        </a:rPr>
                        <a:t>2</a:t>
                      </a:r>
                      <a:r>
                        <a:rPr lang="ru-RU" b="1" baseline="0" dirty="0">
                          <a:solidFill>
                            <a:schemeClr val="tx1"/>
                          </a:solidFill>
                          <a:effectLst>
                            <a:outerShdw blurRad="38100" dist="38100" dir="2700000" algn="tl">
                              <a:srgbClr val="000000">
                                <a:alpha val="43137"/>
                              </a:srgbClr>
                            </a:outerShdw>
                          </a:effectLst>
                        </a:rPr>
                        <a:t> 036</a:t>
                      </a:r>
                      <a:endParaRPr lang="ru-RU" b="1" dirty="0">
                        <a:solidFill>
                          <a:schemeClr val="tx1"/>
                        </a:solidFill>
                        <a:effectLst>
                          <a:outerShdw blurRad="38100" dist="38100" dir="2700000" algn="tl">
                            <a:srgbClr val="000000">
                              <a:alpha val="43137"/>
                            </a:srgbClr>
                          </a:outerShdw>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b="1" dirty="0" smtClean="0">
                          <a:solidFill>
                            <a:schemeClr val="tx1"/>
                          </a:solidFill>
                          <a:effectLst>
                            <a:outerShdw blurRad="38100" dist="38100" dir="2700000" algn="tl">
                              <a:srgbClr val="000000">
                                <a:alpha val="43137"/>
                              </a:srgbClr>
                            </a:outerShdw>
                          </a:effectLst>
                        </a:rPr>
                        <a:t>2 280</a:t>
                      </a:r>
                      <a:endParaRPr lang="ru-RU" b="1" dirty="0">
                        <a:solidFill>
                          <a:schemeClr val="tx1"/>
                        </a:solidFill>
                        <a:effectLst>
                          <a:outerShdw blurRad="38100" dist="38100" dir="2700000" algn="tl">
                            <a:srgbClr val="000000">
                              <a:alpha val="43137"/>
                            </a:srgbClr>
                          </a:outerShdw>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b="1" dirty="0" smtClean="0">
                          <a:solidFill>
                            <a:schemeClr val="tx1"/>
                          </a:solidFill>
                          <a:effectLst>
                            <a:outerShdw blurRad="38100" dist="38100" dir="2700000" algn="tl">
                              <a:srgbClr val="000000">
                                <a:alpha val="43137"/>
                              </a:srgbClr>
                            </a:outerShdw>
                          </a:effectLst>
                        </a:rPr>
                        <a:t>4 956</a:t>
                      </a:r>
                      <a:endParaRPr lang="ru-RU" b="1" dirty="0">
                        <a:solidFill>
                          <a:schemeClr val="tx1"/>
                        </a:solidFill>
                        <a:effectLst>
                          <a:outerShdw blurRad="38100" dist="38100" dir="2700000" algn="tl">
                            <a:srgbClr val="000000">
                              <a:alpha val="43137"/>
                            </a:srgbClr>
                          </a:outerShdw>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ru-RU" sz="1800" b="1" dirty="0">
                        <a:solidFill>
                          <a:schemeClr val="tx1"/>
                        </a:solidFill>
                        <a:effectLst>
                          <a:outerShdw blurRad="38100" dist="38100" dir="2700000" algn="tl">
                            <a:srgbClr val="000000">
                              <a:alpha val="43137"/>
                            </a:srgbClr>
                          </a:outerShdw>
                        </a:effectLst>
                        <a:latin typeface="+mn-lt"/>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532048">
                <a:tc>
                  <a:txBody>
                    <a:bodyPr/>
                    <a:lstStyle/>
                    <a:p>
                      <a:r>
                        <a:rPr lang="ru-RU" sz="1600" b="1" dirty="0">
                          <a:solidFill>
                            <a:srgbClr val="FF99FF"/>
                          </a:solidFill>
                          <a:effectLst>
                            <a:outerShdw blurRad="38100" dist="38100" dir="2700000" algn="tl">
                              <a:srgbClr val="000000">
                                <a:alpha val="43137"/>
                              </a:srgbClr>
                            </a:outerShdw>
                          </a:effectLst>
                        </a:rPr>
                        <a:t>Муниципальный долг</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800" b="1" dirty="0">
                          <a:solidFill>
                            <a:schemeClr val="tx1"/>
                          </a:solidFill>
                          <a:effectLst>
                            <a:outerShdw blurRad="38100" dist="38100" dir="2700000" algn="tl">
                              <a:srgbClr val="000000">
                                <a:alpha val="43137"/>
                              </a:srgbClr>
                            </a:outerShdw>
                          </a:effectLst>
                          <a:latin typeface="+mn-lt"/>
                          <a:cs typeface="Times New Roman" panose="02020603050405020304" pitchFamily="18"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800" b="1" dirty="0" smtClean="0">
                          <a:solidFill>
                            <a:schemeClr val="tx1"/>
                          </a:solidFill>
                          <a:effectLst>
                            <a:outerShdw blurRad="38100" dist="38100" dir="2700000" algn="tl">
                              <a:srgbClr val="000000">
                                <a:alpha val="43137"/>
                              </a:srgbClr>
                            </a:outerShdw>
                          </a:effectLst>
                          <a:latin typeface="+mn-lt"/>
                          <a:cs typeface="Times New Roman" panose="02020603050405020304" pitchFamily="18" charset="0"/>
                        </a:rPr>
                        <a:t>4 200</a:t>
                      </a:r>
                      <a:endParaRPr lang="ru-RU" sz="1800" b="1" dirty="0">
                        <a:solidFill>
                          <a:schemeClr val="tx1"/>
                        </a:solidFill>
                        <a:effectLst>
                          <a:outerShdw blurRad="38100" dist="38100" dir="2700000" algn="tl">
                            <a:srgbClr val="000000">
                              <a:alpha val="43137"/>
                            </a:srgbClr>
                          </a:outerShdw>
                        </a:effectLst>
                        <a:latin typeface="+mn-lt"/>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800" b="1" dirty="0" smtClean="0">
                          <a:solidFill>
                            <a:schemeClr val="tx1"/>
                          </a:solidFill>
                          <a:effectLst>
                            <a:outerShdw blurRad="38100" dist="38100" dir="2700000" algn="tl">
                              <a:srgbClr val="000000">
                                <a:alpha val="43137"/>
                              </a:srgbClr>
                            </a:outerShdw>
                          </a:effectLst>
                          <a:latin typeface="+mn-lt"/>
                          <a:cs typeface="Times New Roman" panose="02020603050405020304" pitchFamily="18" charset="0"/>
                        </a:rPr>
                        <a:t>4 200</a:t>
                      </a:r>
                      <a:endParaRPr lang="ru-RU" sz="1800" b="1" dirty="0">
                        <a:solidFill>
                          <a:schemeClr val="tx1"/>
                        </a:solidFill>
                        <a:effectLst>
                          <a:outerShdw blurRad="38100" dist="38100" dir="2700000" algn="tl">
                            <a:srgbClr val="000000">
                              <a:alpha val="43137"/>
                            </a:srgbClr>
                          </a:outerShdw>
                        </a:effectLst>
                        <a:latin typeface="+mn-lt"/>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ru-RU" sz="1800" b="1" dirty="0">
                        <a:solidFill>
                          <a:schemeClr val="tx1"/>
                        </a:solidFill>
                        <a:effectLst>
                          <a:outerShdw blurRad="38100" dist="38100" dir="2700000" algn="tl">
                            <a:srgbClr val="000000">
                              <a:alpha val="43137"/>
                            </a:srgbClr>
                          </a:outerShdw>
                        </a:effectLst>
                        <a:latin typeface="+mn-lt"/>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07092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User\Pictures\Ромашки\1579373299_8-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3"/>
            <a:ext cx="9144000" cy="6858483"/>
          </a:xfrm>
          <a:prstGeom prst="rect">
            <a:avLst/>
          </a:prstGeom>
          <a:noFill/>
          <a:extLst>
            <a:ext uri="{909E8E84-426E-40DD-AFC4-6F175D3DCCD1}">
              <a14:hiddenFill xmlns:a14="http://schemas.microsoft.com/office/drawing/2010/main">
                <a:solidFill>
                  <a:srgbClr val="FFFFFF"/>
                </a:solidFill>
              </a14:hiddenFill>
            </a:ext>
          </a:extLst>
        </p:spPr>
      </p:pic>
      <p:sp>
        <p:nvSpPr>
          <p:cNvPr id="8196" name="TextBox 1"/>
          <p:cNvSpPr txBox="1">
            <a:spLocks noChangeArrowheads="1"/>
          </p:cNvSpPr>
          <p:nvPr/>
        </p:nvSpPr>
        <p:spPr bwMode="auto">
          <a:xfrm>
            <a:off x="3962400" y="1143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ru-RU" altLang="ru-RU" sz="1800"/>
          </a:p>
        </p:txBody>
      </p:sp>
      <p:sp>
        <p:nvSpPr>
          <p:cNvPr id="39" name="Номер слайда 1"/>
          <p:cNvSpPr>
            <a:spLocks noGrp="1"/>
          </p:cNvSpPr>
          <p:nvPr>
            <p:ph type="sldNum" sz="quarter" idx="12"/>
          </p:nvPr>
        </p:nvSpPr>
        <p:spPr>
          <a:xfrm>
            <a:off x="8460432" y="6483023"/>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17</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
        <p:nvSpPr>
          <p:cNvPr id="44" name="Rectangle 2"/>
          <p:cNvSpPr>
            <a:spLocks noChangeArrowheads="1"/>
          </p:cNvSpPr>
          <p:nvPr/>
        </p:nvSpPr>
        <p:spPr bwMode="auto">
          <a:xfrm>
            <a:off x="0" y="0"/>
            <a:ext cx="9144000" cy="1052513"/>
          </a:xfrm>
          <a:prstGeom prst="rect">
            <a:avLst/>
          </a:prstGeom>
          <a:noFill/>
          <a:ln w="9525">
            <a:noFill/>
            <a:miter lim="800000"/>
            <a:headEnd/>
            <a:tailEnd/>
          </a:ln>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ru-RU" altLang="ru-RU" sz="2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Arial" charset="0"/>
              </a:rPr>
              <a:t> </a:t>
            </a:r>
            <a:r>
              <a:rPr kumimoji="0" lang="ru-RU" altLang="ru-RU" sz="2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itchFamily="18" charset="0"/>
                <a:cs typeface="Arial" charset="0"/>
              </a:rPr>
              <a:t>Исполнение  бюджета </a:t>
            </a:r>
          </a:p>
          <a:p>
            <a:pPr marL="0" marR="0" lvl="0" indent="0" algn="ctr" defTabSz="914400" eaLnBrk="1" fontAlgn="base" latinLnBrk="0" hangingPunct="1">
              <a:lnSpc>
                <a:spcPts val="1800"/>
              </a:lnSpc>
              <a:spcBef>
                <a:spcPct val="0"/>
              </a:spcBef>
              <a:spcAft>
                <a:spcPct val="0"/>
              </a:spcAft>
              <a:buClrTx/>
              <a:buSzTx/>
              <a:buFontTx/>
              <a:buNone/>
              <a:tabLst/>
              <a:defRPr/>
            </a:pPr>
            <a:r>
              <a:rPr kumimoji="0" lang="ru-RU" altLang="ru-RU" sz="2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itchFamily="18" charset="0"/>
                <a:cs typeface="Arial" charset="0"/>
              </a:rPr>
              <a:t>Гаврилово-Посадского муниципального района  по доходам </a:t>
            </a:r>
          </a:p>
          <a:p>
            <a:pPr marL="0" marR="0" lvl="0" indent="0" algn="ctr" defTabSz="914400" eaLnBrk="1" fontAlgn="base" latinLnBrk="0" hangingPunct="1">
              <a:lnSpc>
                <a:spcPts val="1800"/>
              </a:lnSpc>
              <a:spcBef>
                <a:spcPct val="0"/>
              </a:spcBef>
              <a:spcAft>
                <a:spcPct val="0"/>
              </a:spcAft>
              <a:buClrTx/>
              <a:buSzTx/>
              <a:buFontTx/>
              <a:buNone/>
              <a:tabLst/>
              <a:defRPr/>
            </a:pPr>
            <a:r>
              <a:rPr lang="ru-RU" altLang="ru-RU" sz="2000" b="1" kern="0" dirty="0">
                <a:solidFill>
                  <a:srgbClr val="FFFF00"/>
                </a:solidFill>
                <a:effectLst>
                  <a:outerShdw blurRad="38100" dist="38100" dir="2700000" algn="tl">
                    <a:srgbClr val="000000">
                      <a:alpha val="43137"/>
                    </a:srgbClr>
                  </a:outerShdw>
                </a:effectLst>
                <a:latin typeface="Times New Roman" pitchFamily="18" charset="0"/>
                <a:cs typeface="Arial" charset="0"/>
              </a:rPr>
              <a:t>                                                                                                                                  </a:t>
            </a:r>
            <a:r>
              <a:rPr kumimoji="0" lang="ru-RU" altLang="ru-RU" sz="12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itchFamily="18" charset="0"/>
                <a:cs typeface="Arial" charset="0"/>
              </a:rPr>
              <a:t>тыс. руб.</a:t>
            </a:r>
          </a:p>
        </p:txBody>
      </p:sp>
      <p:graphicFrame>
        <p:nvGraphicFramePr>
          <p:cNvPr id="2" name="Таблица 1"/>
          <p:cNvGraphicFramePr>
            <a:graphicFrameLocks noGrp="1"/>
          </p:cNvGraphicFramePr>
          <p:nvPr>
            <p:extLst>
              <p:ext uri="{D42A27DB-BD31-4B8C-83A1-F6EECF244321}">
                <p14:modId xmlns:p14="http://schemas.microsoft.com/office/powerpoint/2010/main" val="2555578840"/>
              </p:ext>
            </p:extLst>
          </p:nvPr>
        </p:nvGraphicFramePr>
        <p:xfrm>
          <a:off x="0" y="1143000"/>
          <a:ext cx="9144000" cy="5142623"/>
        </p:xfrm>
        <a:graphic>
          <a:graphicData uri="http://schemas.openxmlformats.org/drawingml/2006/table">
            <a:tbl>
              <a:tblPr/>
              <a:tblGrid>
                <a:gridCol w="3726297">
                  <a:extLst>
                    <a:ext uri="{9D8B030D-6E8A-4147-A177-3AD203B41FA5}">
                      <a16:colId xmlns:a16="http://schemas.microsoft.com/office/drawing/2014/main" xmlns="" val="20000"/>
                    </a:ext>
                  </a:extLst>
                </a:gridCol>
                <a:gridCol w="1457212">
                  <a:extLst>
                    <a:ext uri="{9D8B030D-6E8A-4147-A177-3AD203B41FA5}">
                      <a16:colId xmlns:a16="http://schemas.microsoft.com/office/drawing/2014/main" xmlns="" val="20001"/>
                    </a:ext>
                  </a:extLst>
                </a:gridCol>
                <a:gridCol w="1353124">
                  <a:extLst>
                    <a:ext uri="{9D8B030D-6E8A-4147-A177-3AD203B41FA5}">
                      <a16:colId xmlns:a16="http://schemas.microsoft.com/office/drawing/2014/main" xmlns="" val="20002"/>
                    </a:ext>
                  </a:extLst>
                </a:gridCol>
                <a:gridCol w="1249039">
                  <a:extLst>
                    <a:ext uri="{9D8B030D-6E8A-4147-A177-3AD203B41FA5}">
                      <a16:colId xmlns:a16="http://schemas.microsoft.com/office/drawing/2014/main" xmlns="" val="20003"/>
                    </a:ext>
                  </a:extLst>
                </a:gridCol>
                <a:gridCol w="1358328">
                  <a:extLst>
                    <a:ext uri="{9D8B030D-6E8A-4147-A177-3AD203B41FA5}">
                      <a16:colId xmlns:a16="http://schemas.microsoft.com/office/drawing/2014/main" xmlns="" val="20004"/>
                    </a:ext>
                  </a:extLst>
                </a:gridCol>
              </a:tblGrid>
              <a:tr h="466069">
                <a:tc>
                  <a:txBody>
                    <a:bodyPr/>
                    <a:lstStyle/>
                    <a:p>
                      <a:pPr algn="ctr" fontAlgn="t"/>
                      <a:r>
                        <a:rPr lang="ru-RU" sz="1000" b="1" i="0" u="none" strike="noStrike" dirty="0">
                          <a:solidFill>
                            <a:schemeClr val="tx2"/>
                          </a:solidFill>
                          <a:effectLst/>
                          <a:latin typeface="Times New Roman"/>
                        </a:rPr>
                        <a:t>Наименование доходов</a:t>
                      </a: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1" i="0" u="none" strike="noStrike" dirty="0">
                          <a:solidFill>
                            <a:schemeClr val="tx2"/>
                          </a:solidFill>
                          <a:effectLst/>
                          <a:latin typeface="Times New Roman"/>
                        </a:rPr>
                        <a:t>План</a:t>
                      </a:r>
                      <a:br>
                        <a:rPr lang="ru-RU" sz="1000" b="1" i="0" u="none" strike="noStrike" dirty="0">
                          <a:solidFill>
                            <a:schemeClr val="tx2"/>
                          </a:solidFill>
                          <a:effectLst/>
                          <a:latin typeface="Times New Roman"/>
                        </a:rPr>
                      </a:br>
                      <a:r>
                        <a:rPr lang="ru-RU" sz="1000" b="1" i="0" u="none" strike="noStrike" dirty="0">
                          <a:solidFill>
                            <a:schemeClr val="tx2"/>
                          </a:solidFill>
                          <a:effectLst/>
                          <a:latin typeface="Times New Roman"/>
                        </a:rPr>
                        <a:t> на </a:t>
                      </a:r>
                      <a:r>
                        <a:rPr lang="ru-RU" sz="1000" b="1" i="0" u="none" strike="noStrike" dirty="0" smtClean="0">
                          <a:solidFill>
                            <a:schemeClr val="tx2"/>
                          </a:solidFill>
                          <a:effectLst/>
                          <a:latin typeface="Times New Roman"/>
                        </a:rPr>
                        <a:t>2022 </a:t>
                      </a:r>
                      <a:r>
                        <a:rPr lang="ru-RU" sz="1000" b="1" i="0" u="none" strike="noStrike" dirty="0">
                          <a:solidFill>
                            <a:schemeClr val="tx2"/>
                          </a:solidFill>
                          <a:effectLst/>
                          <a:latin typeface="Times New Roman"/>
                        </a:rPr>
                        <a:t>год </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800" b="1"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rPr>
                        <a:t>Решение от </a:t>
                      </a:r>
                      <a:r>
                        <a:rPr kumimoji="0" lang="ru-RU" sz="800" b="1" i="0" u="none" strike="noStrike" kern="1200" cap="none" spc="0" normalizeH="0" baseline="0" noProof="0" dirty="0" smtClean="0">
                          <a:ln>
                            <a:noFill/>
                          </a:ln>
                          <a:solidFill>
                            <a:schemeClr val="tx2"/>
                          </a:solidFill>
                          <a:effectLst/>
                          <a:uLnTx/>
                          <a:uFillTx/>
                          <a:latin typeface="Times New Roman" pitchFamily="18" charset="0"/>
                          <a:ea typeface="+mn-ea"/>
                          <a:cs typeface="Times New Roman" pitchFamily="18" charset="0"/>
                        </a:rPr>
                        <a:t>30.11.2021  </a:t>
                      </a:r>
                      <a:r>
                        <a:rPr kumimoji="0" lang="ru-RU" sz="800" b="1"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rPr>
                        <a:t>№ </a:t>
                      </a:r>
                      <a:r>
                        <a:rPr kumimoji="0" lang="ru-RU" sz="800" b="1" i="0" u="none" strike="noStrike" kern="1200" cap="none" spc="0" normalizeH="0" baseline="0" noProof="0" dirty="0" smtClean="0">
                          <a:ln>
                            <a:noFill/>
                          </a:ln>
                          <a:solidFill>
                            <a:schemeClr val="tx2"/>
                          </a:solidFill>
                          <a:effectLst/>
                          <a:uLnTx/>
                          <a:uFillTx/>
                          <a:latin typeface="Times New Roman" pitchFamily="18" charset="0"/>
                          <a:ea typeface="+mn-ea"/>
                          <a:cs typeface="Times New Roman" pitchFamily="18" charset="0"/>
                        </a:rPr>
                        <a:t>87</a:t>
                      </a:r>
                      <a:endParaRPr kumimoji="0" lang="ru-RU" sz="800" b="1" i="0" u="none" strike="noStrike" kern="1200" cap="none" spc="0" normalizeH="0" baseline="0" noProof="0" dirty="0">
                        <a:ln>
                          <a:noFill/>
                        </a:ln>
                        <a:solidFill>
                          <a:schemeClr val="tx2"/>
                        </a:solidFill>
                        <a:effectLst/>
                        <a:uLnTx/>
                        <a:uFillTx/>
                        <a:latin typeface="Times New Roman" pitchFamily="18" charset="0"/>
                        <a:ea typeface="Calibri"/>
                        <a:cs typeface="Times New Roman" pitchFamily="18" charset="0"/>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1" i="0" u="none" strike="noStrike" dirty="0">
                          <a:solidFill>
                            <a:schemeClr val="tx2"/>
                          </a:solidFill>
                          <a:effectLst/>
                          <a:latin typeface="Times New Roman"/>
                        </a:rPr>
                        <a:t>Факт</a:t>
                      </a:r>
                      <a:br>
                        <a:rPr lang="ru-RU" sz="1000" b="1" i="0" u="none" strike="noStrike" dirty="0">
                          <a:solidFill>
                            <a:schemeClr val="tx2"/>
                          </a:solidFill>
                          <a:effectLst/>
                          <a:latin typeface="Times New Roman"/>
                        </a:rPr>
                      </a:br>
                      <a:r>
                        <a:rPr lang="ru-RU" sz="1000" b="1" i="0" u="none" strike="noStrike" dirty="0">
                          <a:solidFill>
                            <a:schemeClr val="tx2"/>
                          </a:solidFill>
                          <a:effectLst/>
                          <a:latin typeface="Times New Roman"/>
                        </a:rPr>
                        <a:t> за </a:t>
                      </a:r>
                      <a:r>
                        <a:rPr lang="ru-RU" sz="1000" b="1" i="0" u="none" strike="noStrike" dirty="0" smtClean="0">
                          <a:solidFill>
                            <a:schemeClr val="tx2"/>
                          </a:solidFill>
                          <a:effectLst/>
                          <a:latin typeface="Times New Roman"/>
                        </a:rPr>
                        <a:t>2022 </a:t>
                      </a:r>
                      <a:r>
                        <a:rPr lang="ru-RU" sz="1000" b="1" i="0" u="none" strike="noStrike" dirty="0">
                          <a:solidFill>
                            <a:schemeClr val="tx2"/>
                          </a:solidFill>
                          <a:effectLst/>
                          <a:latin typeface="Times New Roman"/>
                        </a:rPr>
                        <a:t>год  </a:t>
                      </a: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ru-RU" sz="1000" b="1" i="0" u="none" strike="noStrike" dirty="0">
                          <a:solidFill>
                            <a:schemeClr val="tx2"/>
                          </a:solidFill>
                          <a:effectLst/>
                          <a:latin typeface="Times New Roman"/>
                        </a:rPr>
                        <a:t>Отклонение (+,-)</a:t>
                      </a:r>
                      <a:br>
                        <a:rPr lang="ru-RU" sz="1000" b="1" i="0" u="none" strike="noStrike" dirty="0">
                          <a:solidFill>
                            <a:schemeClr val="tx2"/>
                          </a:solidFill>
                          <a:effectLst/>
                          <a:latin typeface="Times New Roman"/>
                        </a:rPr>
                      </a:br>
                      <a:r>
                        <a:rPr lang="ru-RU" sz="1000" b="1" dirty="0">
                          <a:solidFill>
                            <a:schemeClr val="tx2"/>
                          </a:solidFill>
                          <a:effectLst/>
                          <a:latin typeface="Times New Roman" pitchFamily="18" charset="0"/>
                          <a:cs typeface="Times New Roman" pitchFamily="18" charset="0"/>
                        </a:rPr>
                        <a:t>гр.3-гр.2</a:t>
                      </a:r>
                      <a:endParaRPr lang="ru-RU" sz="1000" b="1" dirty="0">
                        <a:solidFill>
                          <a:schemeClr val="tx2"/>
                        </a:solidFill>
                        <a:effectLst/>
                        <a:latin typeface="Times New Roman" pitchFamily="18" charset="0"/>
                        <a:ea typeface="Calibri"/>
                        <a:cs typeface="Times New Roman" pitchFamily="18" charset="0"/>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1" i="0" u="none" strike="noStrike" dirty="0">
                          <a:solidFill>
                            <a:schemeClr val="tx2"/>
                          </a:solidFill>
                          <a:effectLst/>
                          <a:latin typeface="Times New Roman"/>
                        </a:rPr>
                        <a:t>% выполнения</a:t>
                      </a:r>
                    </a:p>
                    <a:p>
                      <a:pPr marL="0" marR="0" indent="0" algn="ctr" defTabSz="914400" rtl="0" eaLnBrk="1" fontAlgn="t" latinLnBrk="0" hangingPunct="1">
                        <a:lnSpc>
                          <a:spcPct val="100000"/>
                        </a:lnSpc>
                        <a:spcBef>
                          <a:spcPts val="0"/>
                        </a:spcBef>
                        <a:spcAft>
                          <a:spcPts val="0"/>
                        </a:spcAft>
                        <a:buClrTx/>
                        <a:buSzTx/>
                        <a:buFontTx/>
                        <a:buNone/>
                        <a:tabLst/>
                        <a:defRPr/>
                      </a:pPr>
                      <a:r>
                        <a:rPr lang="ru-RU" sz="1000" b="1" dirty="0">
                          <a:solidFill>
                            <a:schemeClr val="tx2"/>
                          </a:solidFill>
                          <a:effectLst/>
                          <a:latin typeface="Times New Roman" pitchFamily="18" charset="0"/>
                          <a:cs typeface="Times New Roman" pitchFamily="18" charset="0"/>
                        </a:rPr>
                        <a:t>гр.3/гр.2</a:t>
                      </a:r>
                      <a:endParaRPr lang="ru-RU" sz="1000" b="1" dirty="0">
                        <a:solidFill>
                          <a:schemeClr val="tx2"/>
                        </a:solidFill>
                        <a:effectLst/>
                        <a:latin typeface="Times New Roman" pitchFamily="18" charset="0"/>
                        <a:ea typeface="Calibri"/>
                        <a:cs typeface="Times New Roman" pitchFamily="18" charset="0"/>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28273">
                <a:tc>
                  <a:txBody>
                    <a:bodyPr/>
                    <a:lstStyle/>
                    <a:p>
                      <a:pPr algn="ctr" fontAlgn="ctr"/>
                      <a:r>
                        <a:rPr lang="ru-RU" sz="600" b="0" i="0" u="none" strike="noStrike" dirty="0">
                          <a:solidFill>
                            <a:schemeClr val="accent2">
                              <a:lumMod val="25000"/>
                            </a:schemeClr>
                          </a:solidFill>
                          <a:effectLst/>
                          <a:latin typeface="Times New Roman"/>
                        </a:rPr>
                        <a:t>1</a:t>
                      </a: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600" b="0" i="0" u="none" strike="noStrike" dirty="0">
                          <a:solidFill>
                            <a:schemeClr val="accent2">
                              <a:lumMod val="25000"/>
                            </a:schemeClr>
                          </a:solidFill>
                          <a:effectLst/>
                          <a:latin typeface="Times New Roman"/>
                        </a:rPr>
                        <a:t>2</a:t>
                      </a: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600" b="0" i="0" u="none" strike="noStrike" dirty="0">
                          <a:solidFill>
                            <a:schemeClr val="accent2">
                              <a:lumMod val="25000"/>
                            </a:schemeClr>
                          </a:solidFill>
                          <a:effectLst/>
                          <a:latin typeface="Times New Roman"/>
                        </a:rPr>
                        <a:t>3</a:t>
                      </a: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600" b="0" i="0" u="none" strike="noStrike" dirty="0">
                          <a:solidFill>
                            <a:schemeClr val="accent2">
                              <a:lumMod val="25000"/>
                            </a:schemeClr>
                          </a:solidFill>
                          <a:effectLst/>
                          <a:latin typeface="Times New Roman"/>
                        </a:rPr>
                        <a:t>4</a:t>
                      </a: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600" b="0" i="0" u="none" strike="noStrike" dirty="0">
                          <a:solidFill>
                            <a:schemeClr val="accent2">
                              <a:lumMod val="25000"/>
                            </a:schemeClr>
                          </a:solidFill>
                          <a:effectLst/>
                          <a:latin typeface="Times New Roman"/>
                        </a:rPr>
                        <a:t>5</a:t>
                      </a: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13788">
                <a:tc>
                  <a:txBody>
                    <a:bodyPr/>
                    <a:lstStyle/>
                    <a:p>
                      <a:pPr algn="l" fontAlgn="t"/>
                      <a:r>
                        <a:rPr lang="ru-RU" sz="900" b="1" i="0" u="none" strike="noStrike" dirty="0">
                          <a:solidFill>
                            <a:schemeClr val="tx2"/>
                          </a:solidFill>
                          <a:effectLst/>
                          <a:latin typeface="Times New Roman"/>
                        </a:rPr>
                        <a:t>ДОХОДЫ - Всего</a:t>
                      </a:r>
                    </a:p>
                  </a:txBody>
                  <a:tcPr marL="4629" marR="4629" marT="46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1" i="0" u="none" strike="noStrike" dirty="0" smtClean="0">
                          <a:solidFill>
                            <a:schemeClr val="accent2">
                              <a:lumMod val="25000"/>
                            </a:schemeClr>
                          </a:solidFill>
                          <a:effectLst/>
                          <a:latin typeface="Times New Roman"/>
                        </a:rPr>
                        <a:t>550 842</a:t>
                      </a:r>
                      <a:endParaRPr lang="ru-RU" sz="1000" b="1"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1" i="0" u="none" strike="noStrike" dirty="0" smtClean="0">
                          <a:solidFill>
                            <a:schemeClr val="accent2">
                              <a:lumMod val="25000"/>
                            </a:schemeClr>
                          </a:solidFill>
                          <a:effectLst/>
                          <a:latin typeface="Times New Roman"/>
                        </a:rPr>
                        <a:t>542 138</a:t>
                      </a:r>
                      <a:endParaRPr lang="ru-RU" sz="1000" b="1"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1" i="0" u="none" strike="noStrike" dirty="0" smtClean="0">
                          <a:solidFill>
                            <a:schemeClr val="accent2">
                              <a:lumMod val="25000"/>
                            </a:schemeClr>
                          </a:solidFill>
                          <a:effectLst/>
                          <a:latin typeface="Times New Roman"/>
                        </a:rPr>
                        <a:t>-8 704</a:t>
                      </a:r>
                      <a:endParaRPr lang="ru-RU" sz="1000" b="1"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1" i="0" u="none" strike="noStrike" dirty="0" smtClean="0">
                          <a:solidFill>
                            <a:schemeClr val="accent2">
                              <a:lumMod val="25000"/>
                            </a:schemeClr>
                          </a:solidFill>
                          <a:effectLst/>
                          <a:latin typeface="Times New Roman"/>
                        </a:rPr>
                        <a:t>98,4</a:t>
                      </a:r>
                      <a:endParaRPr lang="ru-RU" sz="1000" b="1"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86359">
                <a:tc>
                  <a:txBody>
                    <a:bodyPr/>
                    <a:lstStyle/>
                    <a:p>
                      <a:pPr algn="ctr" fontAlgn="t"/>
                      <a:r>
                        <a:rPr lang="ru-RU" sz="900" b="0" i="0" u="none" strike="noStrike" dirty="0">
                          <a:solidFill>
                            <a:schemeClr val="tx2"/>
                          </a:solidFill>
                          <a:effectLst/>
                          <a:latin typeface="Times New Roman"/>
                        </a:rPr>
                        <a:t>НАЛОГОВЫЕ И НЕНАЛОГОВЫЕ ДОХОДЫ</a:t>
                      </a:r>
                    </a:p>
                  </a:txBody>
                  <a:tcPr marL="4629" marR="4629" marT="46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93 949</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96 118</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2 169</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102,3</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50739">
                <a:tc>
                  <a:txBody>
                    <a:bodyPr/>
                    <a:lstStyle/>
                    <a:p>
                      <a:pPr algn="ctr" fontAlgn="t"/>
                      <a:r>
                        <a:rPr lang="ru-RU" sz="900" b="0" i="0" u="none" strike="noStrike" dirty="0">
                          <a:solidFill>
                            <a:schemeClr val="tx2"/>
                          </a:solidFill>
                          <a:effectLst/>
                          <a:latin typeface="Times New Roman"/>
                        </a:rPr>
                        <a:t>НАЛОГОВЫЕ ДОХОДЫ</a:t>
                      </a:r>
                    </a:p>
                  </a:txBody>
                  <a:tcPr marL="4629" marR="4629" marT="46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69 323</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70 852</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a:solidFill>
                            <a:schemeClr val="accent2">
                              <a:lumMod val="25000"/>
                            </a:schemeClr>
                          </a:solidFill>
                          <a:effectLst/>
                          <a:latin typeface="Times New Roman"/>
                        </a:rPr>
                        <a:t>1 </a:t>
                      </a:r>
                      <a:r>
                        <a:rPr lang="ru-RU" sz="1000" b="0" i="0" u="none" strike="noStrike" dirty="0" smtClean="0">
                          <a:solidFill>
                            <a:schemeClr val="accent2">
                              <a:lumMod val="25000"/>
                            </a:schemeClr>
                          </a:solidFill>
                          <a:effectLst/>
                          <a:latin typeface="Times New Roman"/>
                        </a:rPr>
                        <a:t>529</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102,2</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50739">
                <a:tc>
                  <a:txBody>
                    <a:bodyPr/>
                    <a:lstStyle/>
                    <a:p>
                      <a:pPr algn="l" fontAlgn="t"/>
                      <a:r>
                        <a:rPr lang="ru-RU" sz="900" b="0" i="0" u="none" strike="noStrike" dirty="0">
                          <a:solidFill>
                            <a:schemeClr val="tx2"/>
                          </a:solidFill>
                          <a:effectLst/>
                          <a:latin typeface="Times New Roman"/>
                        </a:rPr>
                        <a:t>Налог на доходы физических лиц</a:t>
                      </a:r>
                    </a:p>
                  </a:txBody>
                  <a:tcPr marL="4629" marR="4629" marT="46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52 426</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53 795</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a:solidFill>
                            <a:schemeClr val="accent2">
                              <a:lumMod val="25000"/>
                            </a:schemeClr>
                          </a:solidFill>
                          <a:effectLst/>
                          <a:latin typeface="Times New Roman"/>
                        </a:rPr>
                        <a:t>1 </a:t>
                      </a:r>
                      <a:r>
                        <a:rPr lang="ru-RU" sz="1000" b="0" i="0" u="none" strike="noStrike" dirty="0" smtClean="0">
                          <a:solidFill>
                            <a:schemeClr val="accent2">
                              <a:lumMod val="25000"/>
                            </a:schemeClr>
                          </a:solidFill>
                          <a:effectLst/>
                          <a:latin typeface="Times New Roman"/>
                        </a:rPr>
                        <a:t>369</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102,6</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296556">
                <a:tc>
                  <a:txBody>
                    <a:bodyPr/>
                    <a:lstStyle/>
                    <a:p>
                      <a:pPr algn="l" fontAlgn="t"/>
                      <a:r>
                        <a:rPr lang="ru-RU" sz="900" b="0" i="0" u="none" strike="noStrike" dirty="0">
                          <a:solidFill>
                            <a:schemeClr val="tx2"/>
                          </a:solidFill>
                          <a:effectLst/>
                          <a:latin typeface="Times New Roman"/>
                        </a:rPr>
                        <a:t>Акцизы по подакцизным товарам (продукции), производимым на территории Российской Федерации</a:t>
                      </a:r>
                    </a:p>
                  </a:txBody>
                  <a:tcPr marL="4629" marR="4629" marT="46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10 363</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10 344</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-19</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99,8</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150739">
                <a:tc>
                  <a:txBody>
                    <a:bodyPr/>
                    <a:lstStyle/>
                    <a:p>
                      <a:pPr algn="l" fontAlgn="t"/>
                      <a:r>
                        <a:rPr lang="ru-RU" sz="900" b="0" i="0" u="none" strike="noStrike" dirty="0">
                          <a:solidFill>
                            <a:schemeClr val="tx2"/>
                          </a:solidFill>
                          <a:effectLst/>
                          <a:latin typeface="Times New Roman"/>
                        </a:rPr>
                        <a:t>Налоги на совокупный доход</a:t>
                      </a:r>
                    </a:p>
                  </a:txBody>
                  <a:tcPr marL="4629" marR="4629" marT="46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4 464</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4 590</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126</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102,8</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296556">
                <a:tc>
                  <a:txBody>
                    <a:bodyPr/>
                    <a:lstStyle/>
                    <a:p>
                      <a:pPr algn="l" fontAlgn="t"/>
                      <a:r>
                        <a:rPr lang="ru-RU" sz="900" b="0" i="0" u="none" strike="noStrike" dirty="0">
                          <a:solidFill>
                            <a:schemeClr val="tx2"/>
                          </a:solidFill>
                          <a:effectLst/>
                          <a:latin typeface="Times New Roman"/>
                        </a:rPr>
                        <a:t>Налоги, сборы и регулярные платежи за пользование природными ресурсами</a:t>
                      </a:r>
                    </a:p>
                  </a:txBody>
                  <a:tcPr marL="4629" marR="4629" marT="46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562</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562</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a:solidFill>
                            <a:schemeClr val="accent2">
                              <a:lumMod val="25000"/>
                            </a:schemeClr>
                          </a:solidFill>
                          <a:effectLst/>
                          <a:latin typeface="Times New Roman"/>
                        </a:rPr>
                        <a:t>0</a:t>
                      </a: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a:solidFill>
                            <a:schemeClr val="accent2">
                              <a:lumMod val="25000"/>
                            </a:schemeClr>
                          </a:solidFill>
                          <a:effectLst/>
                          <a:latin typeface="Times New Roman"/>
                        </a:rPr>
                        <a:t>100,0</a:t>
                      </a: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150739">
                <a:tc>
                  <a:txBody>
                    <a:bodyPr/>
                    <a:lstStyle/>
                    <a:p>
                      <a:pPr algn="l" fontAlgn="t"/>
                      <a:r>
                        <a:rPr lang="ru-RU" sz="900" b="0" i="0" u="none" strike="noStrike" dirty="0">
                          <a:solidFill>
                            <a:schemeClr val="tx2"/>
                          </a:solidFill>
                          <a:effectLst/>
                          <a:latin typeface="Times New Roman"/>
                        </a:rPr>
                        <a:t>Государственная пошлина</a:t>
                      </a:r>
                    </a:p>
                  </a:txBody>
                  <a:tcPr marL="4629" marR="4629" marT="46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1 508</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a:solidFill>
                            <a:schemeClr val="accent2">
                              <a:lumMod val="25000"/>
                            </a:schemeClr>
                          </a:solidFill>
                          <a:effectLst/>
                          <a:latin typeface="Times New Roman"/>
                        </a:rPr>
                        <a:t>1 </a:t>
                      </a:r>
                      <a:r>
                        <a:rPr lang="ru-RU" sz="1000" b="0" i="0" u="none" strike="noStrike" dirty="0" smtClean="0">
                          <a:solidFill>
                            <a:schemeClr val="accent2">
                              <a:lumMod val="25000"/>
                            </a:schemeClr>
                          </a:solidFill>
                          <a:effectLst/>
                          <a:latin typeface="Times New Roman"/>
                        </a:rPr>
                        <a:t>561</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53</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103,5</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150739">
                <a:tc>
                  <a:txBody>
                    <a:bodyPr/>
                    <a:lstStyle/>
                    <a:p>
                      <a:pPr algn="ctr" fontAlgn="t"/>
                      <a:r>
                        <a:rPr lang="ru-RU" sz="900" b="0" i="0" u="none" strike="noStrike" dirty="0">
                          <a:solidFill>
                            <a:schemeClr val="tx2"/>
                          </a:solidFill>
                          <a:effectLst/>
                          <a:latin typeface="Times New Roman"/>
                        </a:rPr>
                        <a:t>НЕНАЛОГОВЫЕ ДОХОДЫ</a:t>
                      </a:r>
                    </a:p>
                  </a:txBody>
                  <a:tcPr marL="4629" marR="4629" marT="46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24 626</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25 265</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640</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102,6</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384819">
                <a:tc>
                  <a:txBody>
                    <a:bodyPr/>
                    <a:lstStyle/>
                    <a:p>
                      <a:pPr algn="l" fontAlgn="t"/>
                      <a:r>
                        <a:rPr lang="ru-RU" sz="900" b="0" i="0" u="none" strike="noStrike" dirty="0">
                          <a:solidFill>
                            <a:schemeClr val="tx2"/>
                          </a:solidFill>
                          <a:effectLst/>
                          <a:latin typeface="Times New Roman"/>
                        </a:rPr>
                        <a:t>Доходы от использования имущества, находящегося в муниципальной собственности</a:t>
                      </a:r>
                    </a:p>
                  </a:txBody>
                  <a:tcPr marL="4629" marR="4629" marT="46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a:solidFill>
                            <a:schemeClr val="accent2">
                              <a:lumMod val="25000"/>
                            </a:schemeClr>
                          </a:solidFill>
                          <a:effectLst/>
                          <a:latin typeface="Times New Roman"/>
                        </a:rPr>
                        <a:t>2 </a:t>
                      </a:r>
                      <a:r>
                        <a:rPr lang="ru-RU" sz="1000" b="0" i="0" u="none" strike="noStrike" dirty="0" smtClean="0">
                          <a:solidFill>
                            <a:schemeClr val="accent2">
                              <a:lumMod val="25000"/>
                            </a:schemeClr>
                          </a:solidFill>
                          <a:effectLst/>
                          <a:latin typeface="Times New Roman"/>
                        </a:rPr>
                        <a:t>658</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a:solidFill>
                            <a:schemeClr val="accent2">
                              <a:lumMod val="25000"/>
                            </a:schemeClr>
                          </a:solidFill>
                          <a:effectLst/>
                          <a:latin typeface="Times New Roman"/>
                        </a:rPr>
                        <a:t>2 </a:t>
                      </a:r>
                      <a:r>
                        <a:rPr lang="ru-RU" sz="1000" b="0" i="0" u="none" strike="noStrike" dirty="0" smtClean="0">
                          <a:solidFill>
                            <a:schemeClr val="accent2">
                              <a:lumMod val="25000"/>
                            </a:schemeClr>
                          </a:solidFill>
                          <a:effectLst/>
                          <a:latin typeface="Times New Roman"/>
                        </a:rPr>
                        <a:t>668</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10</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100,4</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256547">
                <a:tc>
                  <a:txBody>
                    <a:bodyPr/>
                    <a:lstStyle/>
                    <a:p>
                      <a:pPr algn="l" fontAlgn="t"/>
                      <a:r>
                        <a:rPr lang="ru-RU" sz="900" b="0" i="0" u="none" strike="noStrike" dirty="0">
                          <a:solidFill>
                            <a:schemeClr val="tx2"/>
                          </a:solidFill>
                          <a:effectLst/>
                          <a:latin typeface="Times New Roman"/>
                        </a:rPr>
                        <a:t>Платежи при пользовании природными ресурсами</a:t>
                      </a:r>
                    </a:p>
                  </a:txBody>
                  <a:tcPr marL="4629" marR="4629" marT="46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581</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581</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a:solidFill>
                            <a:schemeClr val="accent2">
                              <a:lumMod val="25000"/>
                            </a:schemeClr>
                          </a:solidFill>
                          <a:effectLst/>
                          <a:latin typeface="Times New Roman"/>
                        </a:rPr>
                        <a:t>0</a:t>
                      </a: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a:solidFill>
                            <a:schemeClr val="accent2">
                              <a:lumMod val="25000"/>
                            </a:schemeClr>
                          </a:solidFill>
                          <a:effectLst/>
                          <a:latin typeface="Times New Roman"/>
                        </a:rPr>
                        <a:t>100,0</a:t>
                      </a: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256547">
                <a:tc>
                  <a:txBody>
                    <a:bodyPr/>
                    <a:lstStyle/>
                    <a:p>
                      <a:pPr algn="l" fontAlgn="t"/>
                      <a:r>
                        <a:rPr lang="ru-RU" sz="900" b="0" i="0" u="none" strike="noStrike" dirty="0">
                          <a:solidFill>
                            <a:schemeClr val="tx2"/>
                          </a:solidFill>
                          <a:effectLst/>
                          <a:latin typeface="Times New Roman"/>
                        </a:rPr>
                        <a:t>Доходы от оказания платных услуг </a:t>
                      </a:r>
                    </a:p>
                  </a:txBody>
                  <a:tcPr marL="4629" marR="4629" marT="46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a:solidFill>
                            <a:schemeClr val="accent2">
                              <a:lumMod val="25000"/>
                            </a:schemeClr>
                          </a:solidFill>
                          <a:effectLst/>
                          <a:latin typeface="Times New Roman"/>
                        </a:rPr>
                        <a:t>2 </a:t>
                      </a:r>
                      <a:r>
                        <a:rPr lang="ru-RU" sz="1000" b="0" i="0" u="none" strike="noStrike" dirty="0" smtClean="0">
                          <a:solidFill>
                            <a:schemeClr val="accent2">
                              <a:lumMod val="25000"/>
                            </a:schemeClr>
                          </a:solidFill>
                          <a:effectLst/>
                          <a:latin typeface="Times New Roman"/>
                        </a:rPr>
                        <a:t>170</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a:solidFill>
                            <a:schemeClr val="accent2">
                              <a:lumMod val="25000"/>
                            </a:schemeClr>
                          </a:solidFill>
                          <a:effectLst/>
                          <a:latin typeface="Times New Roman"/>
                        </a:rPr>
                        <a:t>2 </a:t>
                      </a:r>
                      <a:r>
                        <a:rPr lang="ru-RU" sz="1000" b="0" i="0" u="none" strike="noStrike" dirty="0" smtClean="0">
                          <a:solidFill>
                            <a:schemeClr val="accent2">
                              <a:lumMod val="25000"/>
                            </a:schemeClr>
                          </a:solidFill>
                          <a:effectLst/>
                          <a:latin typeface="Times New Roman"/>
                        </a:rPr>
                        <a:t>168</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-2</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99,9</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384819">
                <a:tc>
                  <a:txBody>
                    <a:bodyPr/>
                    <a:lstStyle/>
                    <a:p>
                      <a:pPr algn="l" fontAlgn="t"/>
                      <a:r>
                        <a:rPr lang="ru-RU" sz="900" b="0" i="0" u="none" strike="noStrike" dirty="0">
                          <a:solidFill>
                            <a:schemeClr val="tx2"/>
                          </a:solidFill>
                          <a:effectLst/>
                          <a:latin typeface="Times New Roman"/>
                        </a:rPr>
                        <a:t>Доходы от продажи материальных и нематериальных активов</a:t>
                      </a:r>
                    </a:p>
                  </a:txBody>
                  <a:tcPr marL="4629" marR="4629" marT="46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a:solidFill>
                            <a:schemeClr val="accent2">
                              <a:lumMod val="25000"/>
                            </a:schemeClr>
                          </a:solidFill>
                          <a:effectLst/>
                          <a:latin typeface="Times New Roman"/>
                        </a:rPr>
                        <a:t>3 </a:t>
                      </a:r>
                      <a:r>
                        <a:rPr lang="ru-RU" sz="1000" b="0" i="0" u="none" strike="noStrike" dirty="0" smtClean="0">
                          <a:solidFill>
                            <a:schemeClr val="accent2">
                              <a:lumMod val="25000"/>
                            </a:schemeClr>
                          </a:solidFill>
                          <a:effectLst/>
                          <a:latin typeface="Times New Roman"/>
                        </a:rPr>
                        <a:t>169</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a:solidFill>
                            <a:schemeClr val="accent2">
                              <a:lumMod val="25000"/>
                            </a:schemeClr>
                          </a:solidFill>
                          <a:effectLst/>
                          <a:latin typeface="Times New Roman"/>
                        </a:rPr>
                        <a:t>3 </a:t>
                      </a:r>
                      <a:r>
                        <a:rPr lang="ru-RU" sz="1000" b="0" i="0" u="none" strike="noStrike" dirty="0" smtClean="0">
                          <a:solidFill>
                            <a:schemeClr val="accent2">
                              <a:lumMod val="25000"/>
                            </a:schemeClr>
                          </a:solidFill>
                          <a:effectLst/>
                          <a:latin typeface="Times New Roman"/>
                        </a:rPr>
                        <a:t>169</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0</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100,0</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r h="256547">
                <a:tc>
                  <a:txBody>
                    <a:bodyPr/>
                    <a:lstStyle/>
                    <a:p>
                      <a:pPr algn="l" fontAlgn="t"/>
                      <a:r>
                        <a:rPr lang="ru-RU" sz="900" b="0" i="0" u="none" strike="noStrike" dirty="0">
                          <a:solidFill>
                            <a:schemeClr val="tx2"/>
                          </a:solidFill>
                          <a:effectLst/>
                          <a:latin typeface="Times New Roman"/>
                        </a:rPr>
                        <a:t>Штрафы, санкции, возмещение ущерба</a:t>
                      </a:r>
                    </a:p>
                  </a:txBody>
                  <a:tcPr marL="4629" marR="4629" marT="46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812</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814</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2</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100,2</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6"/>
                  </a:ext>
                </a:extLst>
              </a:tr>
              <a:tr h="150739">
                <a:tc>
                  <a:txBody>
                    <a:bodyPr/>
                    <a:lstStyle/>
                    <a:p>
                      <a:pPr algn="l" fontAlgn="t"/>
                      <a:r>
                        <a:rPr lang="ru-RU" sz="900" b="0" i="0" u="none" strike="noStrike" dirty="0">
                          <a:solidFill>
                            <a:schemeClr val="tx2"/>
                          </a:solidFill>
                          <a:effectLst/>
                          <a:latin typeface="Times New Roman"/>
                        </a:rPr>
                        <a:t>Прочие неналоговые доходы</a:t>
                      </a:r>
                    </a:p>
                  </a:txBody>
                  <a:tcPr marL="4629" marR="4629" marT="46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15 236</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15 866</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630</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104,1</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7"/>
                  </a:ext>
                </a:extLst>
              </a:tr>
              <a:tr h="166504">
                <a:tc>
                  <a:txBody>
                    <a:bodyPr/>
                    <a:lstStyle/>
                    <a:p>
                      <a:pPr algn="ctr" fontAlgn="t"/>
                      <a:r>
                        <a:rPr lang="ru-RU" sz="900" b="0" i="0" u="none" strike="noStrike" dirty="0">
                          <a:solidFill>
                            <a:schemeClr val="tx2"/>
                          </a:solidFill>
                          <a:effectLst/>
                          <a:latin typeface="Times New Roman"/>
                        </a:rPr>
                        <a:t>БЕЗВОЗМЕЗДНЫЕ ПОСТУПЛЕНИЯ</a:t>
                      </a:r>
                    </a:p>
                  </a:txBody>
                  <a:tcPr marL="4629" marR="4629" marT="46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456 893</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446 021</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-10 872</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97,6</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8"/>
                  </a:ext>
                </a:extLst>
              </a:tr>
              <a:tr h="150739">
                <a:tc>
                  <a:txBody>
                    <a:bodyPr/>
                    <a:lstStyle/>
                    <a:p>
                      <a:pPr algn="l" fontAlgn="t"/>
                      <a:r>
                        <a:rPr lang="ru-RU" sz="900" b="0" i="0" u="none" strike="noStrike" dirty="0">
                          <a:solidFill>
                            <a:schemeClr val="tx2"/>
                          </a:solidFill>
                          <a:effectLst/>
                          <a:latin typeface="Times New Roman"/>
                        </a:rPr>
                        <a:t>Дотации бюджету района</a:t>
                      </a:r>
                    </a:p>
                  </a:txBody>
                  <a:tcPr marL="4629" marR="4629" marT="46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114 494</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114 494</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a:solidFill>
                            <a:schemeClr val="accent2">
                              <a:lumMod val="25000"/>
                            </a:schemeClr>
                          </a:solidFill>
                          <a:effectLst/>
                          <a:latin typeface="Times New Roman"/>
                        </a:rPr>
                        <a:t>0</a:t>
                      </a: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a:solidFill>
                            <a:schemeClr val="accent2">
                              <a:lumMod val="25000"/>
                            </a:schemeClr>
                          </a:solidFill>
                          <a:effectLst/>
                          <a:latin typeface="Times New Roman"/>
                        </a:rPr>
                        <a:t>100,0</a:t>
                      </a: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9"/>
                  </a:ext>
                </a:extLst>
              </a:tr>
              <a:tr h="150739">
                <a:tc>
                  <a:txBody>
                    <a:bodyPr/>
                    <a:lstStyle/>
                    <a:p>
                      <a:pPr algn="l" fontAlgn="t"/>
                      <a:r>
                        <a:rPr lang="ru-RU" sz="900" b="0" i="0" u="none" strike="noStrike" dirty="0">
                          <a:solidFill>
                            <a:schemeClr val="tx2"/>
                          </a:solidFill>
                          <a:effectLst/>
                          <a:latin typeface="Times New Roman"/>
                        </a:rPr>
                        <a:t>Субсидии</a:t>
                      </a:r>
                    </a:p>
                  </a:txBody>
                  <a:tcPr marL="4629" marR="4629" marT="46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214 775</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208 156</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-6 619</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96,9</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0"/>
                  </a:ext>
                </a:extLst>
              </a:tr>
              <a:tr h="150739">
                <a:tc>
                  <a:txBody>
                    <a:bodyPr/>
                    <a:lstStyle/>
                    <a:p>
                      <a:pPr algn="l" fontAlgn="t"/>
                      <a:r>
                        <a:rPr lang="ru-RU" sz="900" b="0" i="0" u="none" strike="noStrike" dirty="0">
                          <a:solidFill>
                            <a:schemeClr val="tx2"/>
                          </a:solidFill>
                          <a:effectLst/>
                          <a:latin typeface="Times New Roman"/>
                        </a:rPr>
                        <a:t>Субвенции</a:t>
                      </a:r>
                    </a:p>
                  </a:txBody>
                  <a:tcPr marL="4629" marR="4629" marT="46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109 161</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105</a:t>
                      </a:r>
                      <a:r>
                        <a:rPr lang="ru-RU" sz="1000" b="0" i="0" u="none" strike="noStrike" baseline="0" dirty="0" smtClean="0">
                          <a:solidFill>
                            <a:schemeClr val="accent2">
                              <a:lumMod val="25000"/>
                            </a:schemeClr>
                          </a:solidFill>
                          <a:effectLst/>
                          <a:latin typeface="Times New Roman"/>
                        </a:rPr>
                        <a:t> 333</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-3 828</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96,5</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1"/>
                  </a:ext>
                </a:extLst>
              </a:tr>
              <a:tr h="150739">
                <a:tc>
                  <a:txBody>
                    <a:bodyPr/>
                    <a:lstStyle/>
                    <a:p>
                      <a:pPr algn="l" fontAlgn="t"/>
                      <a:r>
                        <a:rPr lang="ru-RU" sz="900" b="0" i="0" u="none" strike="noStrike" dirty="0">
                          <a:solidFill>
                            <a:schemeClr val="tx2"/>
                          </a:solidFill>
                          <a:effectLst/>
                          <a:latin typeface="Times New Roman"/>
                        </a:rPr>
                        <a:t>Иные трансферты</a:t>
                      </a:r>
                    </a:p>
                  </a:txBody>
                  <a:tcPr marL="4629" marR="4629" marT="46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18 569</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18 144</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a:solidFill>
                            <a:schemeClr val="accent2">
                              <a:lumMod val="25000"/>
                            </a:schemeClr>
                          </a:solidFill>
                          <a:effectLst/>
                          <a:latin typeface="Times New Roman"/>
                        </a:rPr>
                        <a:t>-</a:t>
                      </a:r>
                      <a:r>
                        <a:rPr lang="ru-RU" sz="1000" b="0" i="0" u="none" strike="noStrike" dirty="0" smtClean="0">
                          <a:solidFill>
                            <a:schemeClr val="accent2">
                              <a:lumMod val="25000"/>
                            </a:schemeClr>
                          </a:solidFill>
                          <a:effectLst/>
                          <a:latin typeface="Times New Roman"/>
                        </a:rPr>
                        <a:t>425</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97,7</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2"/>
                  </a:ext>
                </a:extLst>
              </a:tr>
              <a:tr h="256547">
                <a:tc>
                  <a:txBody>
                    <a:bodyPr/>
                    <a:lstStyle/>
                    <a:p>
                      <a:pPr algn="l" fontAlgn="t"/>
                      <a:r>
                        <a:rPr lang="ru-RU" sz="900" b="0" i="0" u="none" strike="noStrike" dirty="0">
                          <a:solidFill>
                            <a:schemeClr val="tx2"/>
                          </a:solidFill>
                          <a:effectLst/>
                          <a:latin typeface="Times New Roman"/>
                        </a:rPr>
                        <a:t>Возврат </a:t>
                      </a:r>
                      <a:r>
                        <a:rPr lang="ru-RU" sz="900" b="0" i="0" u="none" strike="noStrike" dirty="0" smtClean="0">
                          <a:solidFill>
                            <a:schemeClr val="tx2"/>
                          </a:solidFill>
                          <a:effectLst/>
                          <a:latin typeface="Times New Roman"/>
                        </a:rPr>
                        <a:t>остатков субсидий, субвенций и иных межбюджетных </a:t>
                      </a:r>
                      <a:r>
                        <a:rPr lang="ru-RU" sz="900" b="0" i="0" u="none" strike="noStrike" dirty="0" err="1" smtClean="0">
                          <a:solidFill>
                            <a:schemeClr val="tx2"/>
                          </a:solidFill>
                          <a:effectLst/>
                          <a:latin typeface="Times New Roman"/>
                        </a:rPr>
                        <a:t>трасфертов</a:t>
                      </a:r>
                      <a:r>
                        <a:rPr lang="ru-RU" sz="900" b="0" i="0" u="none" strike="noStrike" dirty="0" smtClean="0">
                          <a:solidFill>
                            <a:schemeClr val="tx2"/>
                          </a:solidFill>
                          <a:effectLst/>
                          <a:latin typeface="Times New Roman"/>
                        </a:rPr>
                        <a:t>, имеющих целевое назначение, прошлых лет</a:t>
                      </a:r>
                      <a:endParaRPr lang="ru-RU" sz="900" b="0" i="0" u="none" strike="noStrike" dirty="0">
                        <a:solidFill>
                          <a:schemeClr val="tx2"/>
                        </a:solidFill>
                        <a:effectLst/>
                        <a:latin typeface="Times New Roman"/>
                      </a:endParaRPr>
                    </a:p>
                  </a:txBody>
                  <a:tcPr marL="4629" marR="4629" marT="46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-106</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chemeClr val="accent2">
                              <a:lumMod val="25000"/>
                            </a:schemeClr>
                          </a:solidFill>
                          <a:effectLst/>
                          <a:latin typeface="Times New Roman"/>
                        </a:rPr>
                        <a:t>-106</a:t>
                      </a:r>
                      <a:endParaRPr lang="ru-RU" sz="1000" b="0" i="0" u="none" strike="noStrike" dirty="0">
                        <a:solidFill>
                          <a:schemeClr val="accent2">
                            <a:lumMod val="25000"/>
                          </a:schemeClr>
                        </a:solidFill>
                        <a:effectLst/>
                        <a:latin typeface="Times New Roman"/>
                      </a:endParaRP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a:solidFill>
                            <a:schemeClr val="accent2">
                              <a:lumMod val="25000"/>
                            </a:schemeClr>
                          </a:solidFill>
                          <a:effectLst/>
                          <a:latin typeface="Times New Roman"/>
                        </a:rPr>
                        <a:t>0</a:t>
                      </a: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a:solidFill>
                            <a:schemeClr val="accent2">
                              <a:lumMod val="25000"/>
                            </a:schemeClr>
                          </a:solidFill>
                          <a:effectLst/>
                          <a:latin typeface="Times New Roman"/>
                        </a:rPr>
                        <a:t>100,0</a:t>
                      </a:r>
                    </a:p>
                  </a:txBody>
                  <a:tcPr marL="4629" marR="4629" marT="46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3"/>
                  </a:ext>
                </a:extLst>
              </a:tr>
            </a:tbl>
          </a:graphicData>
        </a:graphic>
      </p:graphicFrame>
    </p:spTree>
    <p:extLst>
      <p:ext uri="{BB962C8B-B14F-4D97-AF65-F5344CB8AC3E}">
        <p14:creationId xmlns:p14="http://schemas.microsoft.com/office/powerpoint/2010/main" val="20572109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User\Pictures\Ромашки\1579373299_8-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7" y="21112"/>
            <a:ext cx="9144000" cy="68584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8520" y="188640"/>
            <a:ext cx="9144000" cy="104644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fontAlgn="auto">
              <a:spcBef>
                <a:spcPts val="0"/>
              </a:spcBef>
              <a:spcAft>
                <a:spcPts val="0"/>
              </a:spcAft>
              <a:defRPr/>
            </a:pPr>
            <a:r>
              <a:rPr lang="ru-RU" sz="1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ИСПОЛНЕНИЕ БЮДЖЕТА </a:t>
            </a:r>
          </a:p>
          <a:p>
            <a:pPr algn="ctr" fontAlgn="auto">
              <a:spcBef>
                <a:spcPts val="0"/>
              </a:spcBef>
              <a:spcAft>
                <a:spcPts val="0"/>
              </a:spcAft>
              <a:defRPr/>
            </a:pPr>
            <a:r>
              <a:rPr lang="ru-RU" sz="1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ГАВРИЛОВО-ПОСАДСКОГО МУНИЦИПАЛЬНОГО РАЙОНА </a:t>
            </a:r>
          </a:p>
          <a:p>
            <a:pPr algn="ctr" fontAlgn="auto">
              <a:spcBef>
                <a:spcPts val="0"/>
              </a:spcBef>
              <a:spcAft>
                <a:spcPts val="0"/>
              </a:spcAft>
              <a:defRPr/>
            </a:pPr>
            <a:endParaRPr lang="ru-RU" sz="1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r" fontAlgn="auto">
              <a:spcBef>
                <a:spcPts val="0"/>
              </a:spcBef>
              <a:spcAft>
                <a:spcPts val="0"/>
              </a:spcAft>
              <a:defRPr/>
            </a:pPr>
            <a:r>
              <a:rPr lang="ru-RU" sz="1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тыс. руб.</a:t>
            </a:r>
          </a:p>
        </p:txBody>
      </p:sp>
      <p:pic>
        <p:nvPicPr>
          <p:cNvPr id="10245" name="Рисунок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4691764"/>
            <a:ext cx="1724025"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4" descr="D:\РАБОЧИЕ МОМЕНТЫ\Слаиды для презентации\Note-Paper-Pin-Red-HD-Wallpap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55196">
            <a:off x="881168" y="4234932"/>
            <a:ext cx="3511217" cy="281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Box 10"/>
          <p:cNvSpPr txBox="1">
            <a:spLocks noChangeArrowheads="1"/>
          </p:cNvSpPr>
          <p:nvPr/>
        </p:nvSpPr>
        <p:spPr bwMode="auto">
          <a:xfrm rot="-631338">
            <a:off x="1592191" y="4855119"/>
            <a:ext cx="2138977"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a:lnSpc>
                <a:spcPct val="100000"/>
              </a:lnSpc>
              <a:spcBef>
                <a:spcPct val="0"/>
              </a:spcBef>
              <a:buFontTx/>
              <a:buNone/>
            </a:pPr>
            <a:r>
              <a:rPr lang="ru-RU" altLang="ru-RU" sz="1200" b="1" dirty="0">
                <a:solidFill>
                  <a:srgbClr val="003399"/>
                </a:solidFill>
                <a:latin typeface="Times New Roman" pitchFamily="18" charset="0"/>
                <a:cs typeface="Times New Roman" pitchFamily="18" charset="0"/>
              </a:rPr>
              <a:t>ДОХОДЫ </a:t>
            </a:r>
          </a:p>
          <a:p>
            <a:pPr algn="ctr">
              <a:lnSpc>
                <a:spcPct val="100000"/>
              </a:lnSpc>
              <a:spcBef>
                <a:spcPct val="0"/>
              </a:spcBef>
              <a:buFontTx/>
              <a:buNone/>
            </a:pPr>
            <a:r>
              <a:rPr lang="ru-RU" altLang="ru-RU" sz="1200" b="1" dirty="0">
                <a:solidFill>
                  <a:srgbClr val="003399"/>
                </a:solidFill>
                <a:latin typeface="Times New Roman" pitchFamily="18" charset="0"/>
                <a:cs typeface="Times New Roman" pitchFamily="18" charset="0"/>
              </a:rPr>
              <a:t>в расчете на 1 жителя </a:t>
            </a:r>
          </a:p>
          <a:p>
            <a:pPr algn="ctr">
              <a:lnSpc>
                <a:spcPct val="100000"/>
              </a:lnSpc>
              <a:spcBef>
                <a:spcPct val="0"/>
              </a:spcBef>
              <a:buFontTx/>
              <a:buNone/>
            </a:pPr>
            <a:r>
              <a:rPr lang="ru-RU" altLang="ru-RU" sz="1200" b="1" dirty="0">
                <a:solidFill>
                  <a:srgbClr val="003399"/>
                </a:solidFill>
                <a:latin typeface="Times New Roman" pitchFamily="18" charset="0"/>
                <a:cs typeface="Times New Roman" pitchFamily="18" charset="0"/>
              </a:rPr>
              <a:t>района составили </a:t>
            </a:r>
          </a:p>
          <a:p>
            <a:pPr algn="ctr">
              <a:lnSpc>
                <a:spcPct val="100000"/>
              </a:lnSpc>
              <a:spcBef>
                <a:spcPct val="0"/>
              </a:spcBef>
              <a:buFontTx/>
              <a:buNone/>
            </a:pPr>
            <a:r>
              <a:rPr lang="ru-RU" altLang="ru-RU" sz="1400" b="1" dirty="0" smtClean="0">
                <a:solidFill>
                  <a:srgbClr val="003399"/>
                </a:solidFill>
                <a:latin typeface="Times New Roman" pitchFamily="18" charset="0"/>
                <a:cs typeface="Times New Roman" pitchFamily="18" charset="0"/>
              </a:rPr>
              <a:t>36 715 </a:t>
            </a:r>
            <a:r>
              <a:rPr lang="ru-RU" altLang="ru-RU" sz="1400" b="1" dirty="0">
                <a:solidFill>
                  <a:srgbClr val="003399"/>
                </a:solidFill>
                <a:latin typeface="Times New Roman" pitchFamily="18" charset="0"/>
                <a:cs typeface="Times New Roman" pitchFamily="18" charset="0"/>
              </a:rPr>
              <a:t>руб.</a:t>
            </a:r>
            <a:endParaRPr lang="ru-RU" altLang="ru-RU" sz="1200" dirty="0">
              <a:solidFill>
                <a:srgbClr val="003399"/>
              </a:solidFill>
              <a:latin typeface="Times New Roman" pitchFamily="18" charset="0"/>
              <a:cs typeface="Times New Roman" pitchFamily="18" charset="0"/>
            </a:endParaRPr>
          </a:p>
          <a:p>
            <a:pPr algn="ctr">
              <a:lnSpc>
                <a:spcPct val="100000"/>
              </a:lnSpc>
              <a:spcBef>
                <a:spcPct val="0"/>
              </a:spcBef>
              <a:buFontTx/>
              <a:buNone/>
            </a:pPr>
            <a:r>
              <a:rPr lang="ru-RU" altLang="ru-RU" sz="1200" b="1" dirty="0">
                <a:solidFill>
                  <a:srgbClr val="FF0000"/>
                </a:solidFill>
                <a:latin typeface="Times New Roman" pitchFamily="18" charset="0"/>
                <a:cs typeface="Times New Roman" pitchFamily="18" charset="0"/>
              </a:rPr>
              <a:t>РАСХОДЫ </a:t>
            </a:r>
          </a:p>
          <a:p>
            <a:pPr algn="ctr">
              <a:lnSpc>
                <a:spcPct val="100000"/>
              </a:lnSpc>
              <a:spcBef>
                <a:spcPct val="0"/>
              </a:spcBef>
              <a:buFontTx/>
              <a:buNone/>
            </a:pPr>
            <a:r>
              <a:rPr lang="ru-RU" altLang="ru-RU" sz="1200" b="1" dirty="0">
                <a:solidFill>
                  <a:srgbClr val="FF0000"/>
                </a:solidFill>
                <a:latin typeface="Times New Roman" pitchFamily="18" charset="0"/>
                <a:cs typeface="Times New Roman" pitchFamily="18" charset="0"/>
              </a:rPr>
              <a:t>в расчете на 1 жителя </a:t>
            </a:r>
          </a:p>
          <a:p>
            <a:pPr algn="ctr">
              <a:lnSpc>
                <a:spcPct val="100000"/>
              </a:lnSpc>
              <a:spcBef>
                <a:spcPct val="0"/>
              </a:spcBef>
              <a:buFontTx/>
              <a:buNone/>
            </a:pPr>
            <a:r>
              <a:rPr lang="ru-RU" altLang="ru-RU" sz="1200" b="1" dirty="0">
                <a:solidFill>
                  <a:srgbClr val="FF0000"/>
                </a:solidFill>
                <a:latin typeface="Times New Roman" pitchFamily="18" charset="0"/>
                <a:cs typeface="Times New Roman" pitchFamily="18" charset="0"/>
              </a:rPr>
              <a:t>района составили </a:t>
            </a:r>
          </a:p>
          <a:p>
            <a:pPr algn="ctr">
              <a:lnSpc>
                <a:spcPct val="100000"/>
              </a:lnSpc>
              <a:spcBef>
                <a:spcPct val="0"/>
              </a:spcBef>
              <a:buFontTx/>
              <a:buNone/>
            </a:pPr>
            <a:r>
              <a:rPr lang="ru-RU" altLang="ru-RU" sz="1400" b="1" dirty="0" smtClean="0">
                <a:solidFill>
                  <a:srgbClr val="FF0000"/>
                </a:solidFill>
                <a:latin typeface="Times New Roman" pitchFamily="18" charset="0"/>
                <a:cs typeface="Times New Roman" pitchFamily="18" charset="0"/>
              </a:rPr>
              <a:t>36 380 </a:t>
            </a:r>
            <a:r>
              <a:rPr lang="ru-RU" altLang="ru-RU" sz="1400" b="1" dirty="0">
                <a:solidFill>
                  <a:srgbClr val="FF0000"/>
                </a:solidFill>
                <a:latin typeface="Times New Roman" pitchFamily="18" charset="0"/>
                <a:cs typeface="Times New Roman" pitchFamily="18" charset="0"/>
              </a:rPr>
              <a:t>руб.</a:t>
            </a:r>
          </a:p>
        </p:txBody>
      </p:sp>
      <p:graphicFrame>
        <p:nvGraphicFramePr>
          <p:cNvPr id="10" name="Диаграмма 9"/>
          <p:cNvGraphicFramePr>
            <a:graphicFrameLocks/>
          </p:cNvGraphicFramePr>
          <p:nvPr>
            <p:extLst>
              <p:ext uri="{D42A27DB-BD31-4B8C-83A1-F6EECF244321}">
                <p14:modId xmlns:p14="http://schemas.microsoft.com/office/powerpoint/2010/main" val="2250563414"/>
              </p:ext>
            </p:extLst>
          </p:nvPr>
        </p:nvGraphicFramePr>
        <p:xfrm>
          <a:off x="532593" y="911102"/>
          <a:ext cx="8287879" cy="3886050"/>
        </p:xfrm>
        <a:graphic>
          <a:graphicData uri="http://schemas.openxmlformats.org/drawingml/2006/chart">
            <c:chart xmlns:c="http://schemas.openxmlformats.org/drawingml/2006/chart" xmlns:r="http://schemas.openxmlformats.org/officeDocument/2006/relationships" r:id="rId5"/>
          </a:graphicData>
        </a:graphic>
      </p:graphicFrame>
      <p:sp>
        <p:nvSpPr>
          <p:cNvPr id="11" name="Блок-схема: решение 10"/>
          <p:cNvSpPr/>
          <p:nvPr/>
        </p:nvSpPr>
        <p:spPr>
          <a:xfrm>
            <a:off x="2667000" y="2514600"/>
            <a:ext cx="1296144" cy="570364"/>
          </a:xfrm>
          <a:prstGeom prst="flowChartDecision">
            <a:avLst/>
          </a:prstGeom>
          <a:gradFill flip="none" rotWithShape="1">
            <a:gsLst>
              <a:gs pos="33000">
                <a:srgbClr val="339966"/>
              </a:gs>
              <a:gs pos="100000">
                <a:srgbClr val="FF66FF"/>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ru-RU" sz="1200" b="1" dirty="0" smtClean="0">
                <a:solidFill>
                  <a:srgbClr val="FFFF00"/>
                </a:solidFill>
                <a:effectLst>
                  <a:outerShdw blurRad="38100" dist="38100" dir="2700000" algn="tl">
                    <a:srgbClr val="000000">
                      <a:alpha val="43137"/>
                    </a:srgbClr>
                  </a:outerShdw>
                </a:effectLst>
              </a:rPr>
              <a:t>98,4%</a:t>
            </a:r>
            <a:endParaRPr lang="ru-RU" sz="1200" b="1" dirty="0">
              <a:solidFill>
                <a:srgbClr val="FFFF00"/>
              </a:solidFill>
              <a:effectLst>
                <a:outerShdw blurRad="38100" dist="38100" dir="2700000" algn="tl">
                  <a:srgbClr val="000000">
                    <a:alpha val="43137"/>
                  </a:srgbClr>
                </a:outerShdw>
              </a:effectLst>
            </a:endParaRPr>
          </a:p>
        </p:txBody>
      </p:sp>
      <p:pic>
        <p:nvPicPr>
          <p:cNvPr id="13" name="Рисунок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33405">
            <a:off x="5937226" y="4805545"/>
            <a:ext cx="2215303" cy="1813062"/>
          </a:xfrm>
          <a:prstGeom prst="rect">
            <a:avLst/>
          </a:prstGeom>
        </p:spPr>
      </p:pic>
      <p:sp>
        <p:nvSpPr>
          <p:cNvPr id="10246" name="TextBox 31"/>
          <p:cNvSpPr txBox="1">
            <a:spLocks noChangeArrowheads="1"/>
          </p:cNvSpPr>
          <p:nvPr/>
        </p:nvSpPr>
        <p:spPr bwMode="auto">
          <a:xfrm rot="879765">
            <a:off x="6272672" y="5264638"/>
            <a:ext cx="185423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a:lnSpc>
                <a:spcPct val="100000"/>
              </a:lnSpc>
              <a:spcBef>
                <a:spcPct val="0"/>
              </a:spcBef>
              <a:buFontTx/>
              <a:buNone/>
            </a:pPr>
            <a:r>
              <a:rPr lang="ru-RU" altLang="ru-RU" sz="1400" b="1" dirty="0">
                <a:solidFill>
                  <a:srgbClr val="C00000"/>
                </a:solidFill>
                <a:latin typeface="Comic Sans MS" pitchFamily="66" charset="0"/>
              </a:rPr>
              <a:t>Численность </a:t>
            </a:r>
          </a:p>
          <a:p>
            <a:pPr algn="ctr">
              <a:lnSpc>
                <a:spcPct val="100000"/>
              </a:lnSpc>
              <a:spcBef>
                <a:spcPct val="0"/>
              </a:spcBef>
              <a:buFontTx/>
              <a:buNone/>
            </a:pPr>
            <a:r>
              <a:rPr lang="ru-RU" altLang="ru-RU" sz="1400" b="1" dirty="0">
                <a:solidFill>
                  <a:srgbClr val="C00000"/>
                </a:solidFill>
                <a:latin typeface="Comic Sans MS" pitchFamily="66" charset="0"/>
              </a:rPr>
              <a:t>населения </a:t>
            </a:r>
          </a:p>
          <a:p>
            <a:pPr algn="ctr">
              <a:lnSpc>
                <a:spcPct val="100000"/>
              </a:lnSpc>
              <a:spcBef>
                <a:spcPct val="0"/>
              </a:spcBef>
              <a:buFontTx/>
              <a:buNone/>
            </a:pPr>
            <a:r>
              <a:rPr lang="ru-RU" altLang="ru-RU" sz="1400" b="1" dirty="0">
                <a:solidFill>
                  <a:srgbClr val="C00000"/>
                </a:solidFill>
                <a:latin typeface="Comic Sans MS" pitchFamily="66" charset="0"/>
              </a:rPr>
              <a:t>на </a:t>
            </a:r>
            <a:r>
              <a:rPr lang="ru-RU" altLang="ru-RU" sz="1400" b="1" dirty="0" smtClean="0">
                <a:solidFill>
                  <a:srgbClr val="C00000"/>
                </a:solidFill>
                <a:latin typeface="Comic Sans MS" pitchFamily="66" charset="0"/>
              </a:rPr>
              <a:t>01.01.2023</a:t>
            </a:r>
            <a:endParaRPr lang="ru-RU" altLang="ru-RU" sz="1400" b="1" dirty="0">
              <a:solidFill>
                <a:srgbClr val="C00000"/>
              </a:solidFill>
              <a:latin typeface="Comic Sans MS" pitchFamily="66" charset="0"/>
            </a:endParaRPr>
          </a:p>
          <a:p>
            <a:pPr algn="ctr">
              <a:lnSpc>
                <a:spcPct val="100000"/>
              </a:lnSpc>
              <a:spcBef>
                <a:spcPct val="0"/>
              </a:spcBef>
              <a:buFontTx/>
              <a:buNone/>
            </a:pPr>
            <a:r>
              <a:rPr lang="ru-RU" altLang="ru-RU" sz="1400" b="1" u="sng" dirty="0" smtClean="0">
                <a:solidFill>
                  <a:srgbClr val="C00000"/>
                </a:solidFill>
                <a:latin typeface="Comic Sans MS" pitchFamily="66" charset="0"/>
              </a:rPr>
              <a:t>14766 чел</a:t>
            </a:r>
            <a:r>
              <a:rPr lang="ru-RU" altLang="ru-RU" sz="1400" b="1" u="sng" dirty="0">
                <a:solidFill>
                  <a:srgbClr val="C00000"/>
                </a:solidFill>
                <a:latin typeface="Comic Sans MS" pitchFamily="66" charset="0"/>
              </a:rPr>
              <a:t>.</a:t>
            </a:r>
          </a:p>
        </p:txBody>
      </p:sp>
      <p:sp>
        <p:nvSpPr>
          <p:cNvPr id="14" name="Номер слайда 1"/>
          <p:cNvSpPr>
            <a:spLocks noGrp="1"/>
          </p:cNvSpPr>
          <p:nvPr>
            <p:ph type="sldNum" sz="quarter" idx="12"/>
          </p:nvPr>
        </p:nvSpPr>
        <p:spPr>
          <a:xfrm>
            <a:off x="8388424" y="6309320"/>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18</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
        <p:nvSpPr>
          <p:cNvPr id="15" name="Блок-схема: решение 14"/>
          <p:cNvSpPr/>
          <p:nvPr/>
        </p:nvSpPr>
        <p:spPr>
          <a:xfrm>
            <a:off x="4355976" y="2535115"/>
            <a:ext cx="1296144" cy="570364"/>
          </a:xfrm>
          <a:prstGeom prst="flowChartDecision">
            <a:avLst/>
          </a:prstGeom>
          <a:gradFill flip="none" rotWithShape="1">
            <a:gsLst>
              <a:gs pos="33000">
                <a:srgbClr val="339966"/>
              </a:gs>
              <a:gs pos="100000">
                <a:srgbClr val="FF66FF"/>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ru-RU" sz="1200" b="1" dirty="0">
                <a:solidFill>
                  <a:srgbClr val="FFFF00"/>
                </a:solidFill>
                <a:effectLst>
                  <a:outerShdw blurRad="38100" dist="38100" dir="2700000" algn="tl">
                    <a:srgbClr val="000000">
                      <a:alpha val="43137"/>
                    </a:srgbClr>
                  </a:outerShdw>
                </a:effectLst>
              </a:rPr>
              <a:t>97,9%</a:t>
            </a:r>
          </a:p>
        </p:txBody>
      </p:sp>
    </p:spTree>
    <p:extLst>
      <p:ext uri="{BB962C8B-B14F-4D97-AF65-F5344CB8AC3E}">
        <p14:creationId xmlns:p14="http://schemas.microsoft.com/office/powerpoint/2010/main" val="4971273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User\Pictures\Ромашки\linii_fon_sploshnoy_svet_46640_1680x10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965"/>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95536" y="180886"/>
            <a:ext cx="8410576" cy="369332"/>
          </a:xfrm>
          <a:prstGeom prst="rect">
            <a:avLst/>
          </a:prstGeom>
          <a:noFill/>
          <a:ln>
            <a:noFill/>
          </a:ln>
          <a:effectLst>
            <a:outerShdw blurRad="44450" dist="27940" dir="5400000" algn="ctr">
              <a:srgbClr val="000000">
                <a:alpha val="32000"/>
              </a:srgbClr>
            </a:outerShdw>
          </a:effectLst>
        </p:spPr>
        <p:txBody>
          <a:bodyPr wrap="square">
            <a:spAutoFit/>
          </a:bodyPr>
          <a:lstStyle/>
          <a:p>
            <a:pPr algn="ctr"/>
            <a:r>
              <a:rPr lang="ru-RU" b="1" dirty="0">
                <a:solidFill>
                  <a:srgbClr val="FFFF00"/>
                </a:solidFill>
                <a:effectLst>
                  <a:outerShdw blurRad="38100" dist="38100" dir="2700000" algn="tl">
                    <a:srgbClr val="000000">
                      <a:alpha val="43137"/>
                    </a:srgbClr>
                  </a:outerShdw>
                </a:effectLst>
              </a:rPr>
              <a:t>СТРУКТУРА  И ДИНАМИКА  ИСПОЛНЕНИЯ ДОХОДОВ</a:t>
            </a:r>
          </a:p>
        </p:txBody>
      </p:sp>
      <p:sp>
        <p:nvSpPr>
          <p:cNvPr id="9" name="TextBox 3"/>
          <p:cNvSpPr txBox="1"/>
          <p:nvPr/>
        </p:nvSpPr>
        <p:spPr>
          <a:xfrm>
            <a:off x="611560" y="3659818"/>
            <a:ext cx="1440160" cy="3139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440" b="1" u="sng" dirty="0" smtClean="0">
                <a:effectLst>
                  <a:outerShdw blurRad="38100" dist="38100" dir="2700000" algn="tl">
                    <a:srgbClr val="000000">
                      <a:alpha val="43137"/>
                    </a:srgbClr>
                  </a:outerShdw>
                </a:effectLst>
              </a:rPr>
              <a:t>2021 </a:t>
            </a:r>
            <a:r>
              <a:rPr lang="ru-RU" sz="1440" b="1" u="sng" dirty="0">
                <a:effectLst>
                  <a:outerShdw blurRad="38100" dist="38100" dir="2700000" algn="tl">
                    <a:srgbClr val="000000">
                      <a:alpha val="43137"/>
                    </a:srgbClr>
                  </a:outerShdw>
                </a:effectLst>
              </a:rPr>
              <a:t>год</a:t>
            </a:r>
          </a:p>
        </p:txBody>
      </p:sp>
      <p:sp>
        <p:nvSpPr>
          <p:cNvPr id="10" name="Номер слайда 1"/>
          <p:cNvSpPr>
            <a:spLocks noGrp="1"/>
          </p:cNvSpPr>
          <p:nvPr>
            <p:ph type="sldNum" sz="quarter" idx="12"/>
          </p:nvPr>
        </p:nvSpPr>
        <p:spPr>
          <a:xfrm>
            <a:off x="8388424" y="6381328"/>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19</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
        <p:nvSpPr>
          <p:cNvPr id="4" name="Прямоугольник 3"/>
          <p:cNvSpPr/>
          <p:nvPr/>
        </p:nvSpPr>
        <p:spPr>
          <a:xfrm>
            <a:off x="7812360" y="620688"/>
            <a:ext cx="1158522" cy="307777"/>
          </a:xfrm>
          <a:prstGeom prst="rect">
            <a:avLst/>
          </a:prstGeom>
        </p:spPr>
        <p:txBody>
          <a:bodyPr wrap="none">
            <a:spAutoFit/>
          </a:bodyPr>
          <a:lstStyle/>
          <a:p>
            <a:r>
              <a:rPr lang="ru-RU" sz="1400" b="1" i="1" dirty="0">
                <a:solidFill>
                  <a:srgbClr val="FFFF00"/>
                </a:solidFill>
                <a:effectLst>
                  <a:outerShdw blurRad="38100" dist="38100" dir="2700000" algn="tl">
                    <a:srgbClr val="000000">
                      <a:alpha val="43137"/>
                    </a:srgbClr>
                  </a:outerShdw>
                </a:effectLst>
              </a:rPr>
              <a:t>ТЫС. РУБ. </a:t>
            </a:r>
            <a:endParaRPr lang="ru-RU" sz="1400" i="1" dirty="0"/>
          </a:p>
        </p:txBody>
      </p:sp>
      <p:graphicFrame>
        <p:nvGraphicFramePr>
          <p:cNvPr id="11" name="Диаграмма 15"/>
          <p:cNvGraphicFramePr>
            <a:graphicFrameLocks/>
          </p:cNvGraphicFramePr>
          <p:nvPr>
            <p:extLst>
              <p:ext uri="{D42A27DB-BD31-4B8C-83A1-F6EECF244321}">
                <p14:modId xmlns:p14="http://schemas.microsoft.com/office/powerpoint/2010/main" val="112673798"/>
              </p:ext>
            </p:extLst>
          </p:nvPr>
        </p:nvGraphicFramePr>
        <p:xfrm>
          <a:off x="6372200" y="3351735"/>
          <a:ext cx="2412214" cy="265134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Таблица 11"/>
          <p:cNvGraphicFramePr>
            <a:graphicFrameLocks noGrp="1"/>
          </p:cNvGraphicFramePr>
          <p:nvPr>
            <p:extLst>
              <p:ext uri="{D42A27DB-BD31-4B8C-83A1-F6EECF244321}">
                <p14:modId xmlns:p14="http://schemas.microsoft.com/office/powerpoint/2010/main" val="1946827838"/>
              </p:ext>
            </p:extLst>
          </p:nvPr>
        </p:nvGraphicFramePr>
        <p:xfrm>
          <a:off x="395536" y="980728"/>
          <a:ext cx="8554593" cy="2249307"/>
        </p:xfrm>
        <a:graphic>
          <a:graphicData uri="http://schemas.openxmlformats.org/drawingml/2006/table">
            <a:tbl>
              <a:tblPr firstRow="1" bandRow="1">
                <a:tableStyleId>{5C22544A-7EE6-4342-B048-85BDC9FD1C3A}</a:tableStyleId>
              </a:tblPr>
              <a:tblGrid>
                <a:gridCol w="3194571">
                  <a:extLst>
                    <a:ext uri="{9D8B030D-6E8A-4147-A177-3AD203B41FA5}">
                      <a16:colId xmlns:a16="http://schemas.microsoft.com/office/drawing/2014/main" xmlns="" val="20000"/>
                    </a:ext>
                  </a:extLst>
                </a:gridCol>
                <a:gridCol w="1786674">
                  <a:extLst>
                    <a:ext uri="{9D8B030D-6E8A-4147-A177-3AD203B41FA5}">
                      <a16:colId xmlns:a16="http://schemas.microsoft.com/office/drawing/2014/main" xmlns="" val="20001"/>
                    </a:ext>
                  </a:extLst>
                </a:gridCol>
                <a:gridCol w="1786674">
                  <a:extLst>
                    <a:ext uri="{9D8B030D-6E8A-4147-A177-3AD203B41FA5}">
                      <a16:colId xmlns:a16="http://schemas.microsoft.com/office/drawing/2014/main" xmlns="" val="20002"/>
                    </a:ext>
                  </a:extLst>
                </a:gridCol>
                <a:gridCol w="1786674">
                  <a:extLst>
                    <a:ext uri="{9D8B030D-6E8A-4147-A177-3AD203B41FA5}">
                      <a16:colId xmlns:a16="http://schemas.microsoft.com/office/drawing/2014/main" xmlns="" val="20003"/>
                    </a:ext>
                  </a:extLst>
                </a:gridCol>
              </a:tblGrid>
              <a:tr h="552545">
                <a:tc>
                  <a:txBody>
                    <a:bodyPr/>
                    <a:lstStyle/>
                    <a:p>
                      <a:pPr algn="ctr"/>
                      <a:r>
                        <a:rPr lang="ru-RU" sz="1800" dirty="0">
                          <a:solidFill>
                            <a:srgbClr val="FFFF00"/>
                          </a:solidFill>
                          <a:effectLst>
                            <a:outerShdw blurRad="38100" dist="38100" dir="2700000" algn="tl">
                              <a:srgbClr val="000000">
                                <a:alpha val="43137"/>
                              </a:srgbClr>
                            </a:outerShdw>
                          </a:effectLst>
                        </a:rPr>
                        <a:t>Наименование</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dirty="0">
                          <a:solidFill>
                            <a:srgbClr val="FFFF00"/>
                          </a:solidFill>
                          <a:effectLst>
                            <a:outerShdw blurRad="38100" dist="38100" dir="2700000" algn="tl">
                              <a:srgbClr val="000000">
                                <a:alpha val="43137"/>
                              </a:srgbClr>
                            </a:outerShdw>
                          </a:effectLst>
                        </a:rPr>
                        <a:t>2020 год</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dirty="0" smtClean="0">
                          <a:solidFill>
                            <a:srgbClr val="FFFF00"/>
                          </a:solidFill>
                          <a:effectLst>
                            <a:outerShdw blurRad="38100" dist="38100" dir="2700000" algn="tl">
                              <a:srgbClr val="000000">
                                <a:alpha val="43137"/>
                              </a:srgbClr>
                            </a:outerShdw>
                          </a:effectLst>
                        </a:rPr>
                        <a:t>2021 </a:t>
                      </a:r>
                      <a:r>
                        <a:rPr lang="ru-RU" sz="1800" dirty="0">
                          <a:solidFill>
                            <a:srgbClr val="FFFF00"/>
                          </a:solidFill>
                          <a:effectLst>
                            <a:outerShdw blurRad="38100" dist="38100" dir="2700000" algn="tl">
                              <a:srgbClr val="000000">
                                <a:alpha val="43137"/>
                              </a:srgbClr>
                            </a:outerShdw>
                          </a:effectLst>
                        </a:rPr>
                        <a:t>год</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dirty="0" smtClean="0">
                          <a:solidFill>
                            <a:srgbClr val="FFFF00"/>
                          </a:solidFill>
                          <a:effectLst>
                            <a:outerShdw blurRad="38100" dist="38100" dir="2700000" algn="tl">
                              <a:srgbClr val="000000">
                                <a:alpha val="43137"/>
                              </a:srgbClr>
                            </a:outerShdw>
                          </a:effectLst>
                        </a:rPr>
                        <a:t>2022 </a:t>
                      </a:r>
                      <a:r>
                        <a:rPr lang="ru-RU" sz="1800" dirty="0">
                          <a:solidFill>
                            <a:srgbClr val="FFFF00"/>
                          </a:solidFill>
                          <a:effectLst>
                            <a:outerShdw blurRad="38100" dist="38100" dir="2700000" algn="tl">
                              <a:srgbClr val="000000">
                                <a:alpha val="43137"/>
                              </a:srgbClr>
                            </a:outerShdw>
                          </a:effectLst>
                        </a:rPr>
                        <a:t>год</a:t>
                      </a:r>
                    </a:p>
                  </a:txBody>
                  <a:tcPr>
                    <a:noFill/>
                  </a:tcPr>
                </a:tc>
                <a:extLst>
                  <a:ext uri="{0D108BD9-81ED-4DB2-BD59-A6C34878D82A}">
                    <a16:rowId xmlns:a16="http://schemas.microsoft.com/office/drawing/2014/main" xmlns="" val="10000"/>
                  </a:ext>
                </a:extLst>
              </a:tr>
              <a:tr h="348976">
                <a:tc>
                  <a:txBody>
                    <a:bodyPr/>
                    <a:lstStyle/>
                    <a:p>
                      <a:r>
                        <a:rPr lang="ru-RU" sz="1600" b="1" dirty="0">
                          <a:solidFill>
                            <a:srgbClr val="FFFF00"/>
                          </a:solidFill>
                          <a:effectLst>
                            <a:outerShdw blurRad="38100" dist="38100" dir="2700000" algn="tl">
                              <a:srgbClr val="000000">
                                <a:alpha val="43137"/>
                              </a:srgbClr>
                            </a:outerShdw>
                          </a:effectLst>
                        </a:rPr>
                        <a:t>Налоговые доходы</a:t>
                      </a:r>
                    </a:p>
                  </a:txBody>
                  <a:tcPr>
                    <a:noFill/>
                  </a:tcPr>
                </a:tc>
                <a:tc>
                  <a:txBody>
                    <a:bodyPr/>
                    <a:lstStyle/>
                    <a:p>
                      <a:pPr algn="ctr"/>
                      <a:r>
                        <a:rPr lang="ru-RU" sz="1800" b="1" dirty="0">
                          <a:solidFill>
                            <a:srgbClr val="00FF00"/>
                          </a:solidFill>
                          <a:effectLst>
                            <a:outerShdw blurRad="38100" dist="38100" dir="2700000" algn="tl">
                              <a:srgbClr val="000000">
                                <a:alpha val="43137"/>
                              </a:srgbClr>
                            </a:outerShdw>
                          </a:effectLst>
                          <a:latin typeface="+mn-lt"/>
                          <a:cs typeface="Times New Roman" panose="02020603050405020304" pitchFamily="18" charset="0"/>
                        </a:rPr>
                        <a:t>61 564</a:t>
                      </a:r>
                    </a:p>
                  </a:txBody>
                  <a:tcPr>
                    <a:noFill/>
                  </a:tcPr>
                </a:tc>
                <a:tc>
                  <a:txBody>
                    <a:bodyPr/>
                    <a:lstStyle/>
                    <a:p>
                      <a:pPr algn="ctr"/>
                      <a:r>
                        <a:rPr lang="ru-RU" sz="1800" b="1" dirty="0">
                          <a:solidFill>
                            <a:srgbClr val="00FF00"/>
                          </a:solidFill>
                          <a:effectLst>
                            <a:outerShdw blurRad="38100" dist="38100" dir="2700000" algn="tl">
                              <a:srgbClr val="000000">
                                <a:alpha val="43137"/>
                              </a:srgbClr>
                            </a:outerShdw>
                          </a:effectLst>
                          <a:latin typeface="+mn-lt"/>
                          <a:cs typeface="Times New Roman" panose="02020603050405020304" pitchFamily="18" charset="0"/>
                        </a:rPr>
                        <a:t>64 368</a:t>
                      </a:r>
                    </a:p>
                  </a:txBody>
                  <a:tcPr>
                    <a:noFill/>
                  </a:tcPr>
                </a:tc>
                <a:tc>
                  <a:txBody>
                    <a:bodyPr/>
                    <a:lstStyle/>
                    <a:p>
                      <a:pPr algn="ctr"/>
                      <a:r>
                        <a:rPr lang="ru-RU" sz="1800" b="1" dirty="0" smtClean="0">
                          <a:solidFill>
                            <a:srgbClr val="00FF00"/>
                          </a:solidFill>
                          <a:effectLst>
                            <a:outerShdw blurRad="38100" dist="38100" dir="2700000" algn="tl">
                              <a:srgbClr val="000000">
                                <a:alpha val="43137"/>
                              </a:srgbClr>
                            </a:outerShdw>
                          </a:effectLst>
                          <a:latin typeface="+mn-lt"/>
                          <a:cs typeface="Times New Roman" panose="02020603050405020304" pitchFamily="18" charset="0"/>
                        </a:rPr>
                        <a:t>70 852</a:t>
                      </a:r>
                      <a:endParaRPr lang="ru-RU" sz="1800" b="1" dirty="0">
                        <a:solidFill>
                          <a:srgbClr val="00FF00"/>
                        </a:solidFill>
                        <a:effectLst>
                          <a:outerShdw blurRad="38100" dist="38100" dir="2700000" algn="tl">
                            <a:srgbClr val="000000">
                              <a:alpha val="43137"/>
                            </a:srgbClr>
                          </a:outerShdw>
                        </a:effectLst>
                        <a:latin typeface="+mn-lt"/>
                        <a:cs typeface="Times New Roman" panose="02020603050405020304" pitchFamily="18" charset="0"/>
                      </a:endParaRPr>
                    </a:p>
                  </a:txBody>
                  <a:tcPr>
                    <a:noFill/>
                  </a:tcPr>
                </a:tc>
                <a:extLst>
                  <a:ext uri="{0D108BD9-81ED-4DB2-BD59-A6C34878D82A}">
                    <a16:rowId xmlns:a16="http://schemas.microsoft.com/office/drawing/2014/main" xmlns="" val="10001"/>
                  </a:ext>
                </a:extLst>
              </a:tr>
              <a:tr h="377839">
                <a:tc>
                  <a:txBody>
                    <a:bodyPr/>
                    <a:lstStyle/>
                    <a:p>
                      <a:r>
                        <a:rPr lang="ru-RU" sz="1600" b="1" dirty="0">
                          <a:solidFill>
                            <a:srgbClr val="FFFF00"/>
                          </a:solidFill>
                          <a:effectLst>
                            <a:outerShdw blurRad="38100" dist="38100" dir="2700000" algn="tl">
                              <a:srgbClr val="000000">
                                <a:alpha val="43137"/>
                              </a:srgbClr>
                            </a:outerShdw>
                          </a:effectLst>
                        </a:rPr>
                        <a:t>Неналоговые доходы</a:t>
                      </a:r>
                    </a:p>
                  </a:txBody>
                  <a:tcPr>
                    <a:noFill/>
                  </a:tcPr>
                </a:tc>
                <a:tc>
                  <a:txBody>
                    <a:bodyPr/>
                    <a:lstStyle/>
                    <a:p>
                      <a:pPr algn="ctr"/>
                      <a:r>
                        <a:rPr lang="ru-RU" sz="1800" b="1" dirty="0">
                          <a:solidFill>
                            <a:srgbClr val="00FF00"/>
                          </a:solidFill>
                          <a:effectLst>
                            <a:outerShdw blurRad="38100" dist="38100" dir="2700000" algn="tl">
                              <a:srgbClr val="000000">
                                <a:alpha val="43137"/>
                              </a:srgbClr>
                            </a:outerShdw>
                          </a:effectLst>
                          <a:latin typeface="+mn-lt"/>
                          <a:cs typeface="Times New Roman" panose="02020603050405020304" pitchFamily="18" charset="0"/>
                        </a:rPr>
                        <a:t>8 531</a:t>
                      </a:r>
                    </a:p>
                  </a:txBody>
                  <a:tcPr>
                    <a:noFill/>
                  </a:tcPr>
                </a:tc>
                <a:tc>
                  <a:txBody>
                    <a:bodyPr/>
                    <a:lstStyle/>
                    <a:p>
                      <a:pPr algn="ctr"/>
                      <a:r>
                        <a:rPr lang="ru-RU" sz="1800" b="1" dirty="0">
                          <a:solidFill>
                            <a:srgbClr val="00FF00"/>
                          </a:solidFill>
                          <a:effectLst>
                            <a:outerShdw blurRad="38100" dist="38100" dir="2700000" algn="tl">
                              <a:srgbClr val="000000">
                                <a:alpha val="43137"/>
                              </a:srgbClr>
                            </a:outerShdw>
                          </a:effectLst>
                          <a:latin typeface="+mn-lt"/>
                          <a:cs typeface="Times New Roman" panose="02020603050405020304" pitchFamily="18" charset="0"/>
                        </a:rPr>
                        <a:t>8</a:t>
                      </a:r>
                      <a:r>
                        <a:rPr lang="ru-RU" sz="1800" b="1" baseline="0" dirty="0">
                          <a:solidFill>
                            <a:srgbClr val="00FF00"/>
                          </a:solidFill>
                          <a:effectLst>
                            <a:outerShdw blurRad="38100" dist="38100" dir="2700000" algn="tl">
                              <a:srgbClr val="000000">
                                <a:alpha val="43137"/>
                              </a:srgbClr>
                            </a:outerShdw>
                          </a:effectLst>
                          <a:latin typeface="+mn-lt"/>
                          <a:cs typeface="Times New Roman" panose="02020603050405020304" pitchFamily="18" charset="0"/>
                        </a:rPr>
                        <a:t> 855</a:t>
                      </a:r>
                      <a:endParaRPr lang="ru-RU" sz="1800" b="1" dirty="0">
                        <a:solidFill>
                          <a:srgbClr val="00FF00"/>
                        </a:solidFill>
                        <a:effectLst>
                          <a:outerShdw blurRad="38100" dist="38100" dir="2700000" algn="tl">
                            <a:srgbClr val="000000">
                              <a:alpha val="43137"/>
                            </a:srgbClr>
                          </a:outerShdw>
                        </a:effectLst>
                        <a:latin typeface="+mn-lt"/>
                        <a:cs typeface="Times New Roman" panose="02020603050405020304" pitchFamily="18" charset="0"/>
                      </a:endParaRPr>
                    </a:p>
                  </a:txBody>
                  <a:tcPr>
                    <a:noFill/>
                  </a:tcPr>
                </a:tc>
                <a:tc>
                  <a:txBody>
                    <a:bodyPr/>
                    <a:lstStyle/>
                    <a:p>
                      <a:pPr algn="ctr"/>
                      <a:r>
                        <a:rPr lang="ru-RU" sz="1800" b="1" dirty="0" smtClean="0">
                          <a:solidFill>
                            <a:srgbClr val="00FF00"/>
                          </a:solidFill>
                          <a:effectLst>
                            <a:outerShdw blurRad="38100" dist="38100" dir="2700000" algn="tl">
                              <a:srgbClr val="000000">
                                <a:alpha val="43137"/>
                              </a:srgbClr>
                            </a:outerShdw>
                          </a:effectLst>
                          <a:latin typeface="+mn-lt"/>
                          <a:cs typeface="Times New Roman" panose="02020603050405020304" pitchFamily="18" charset="0"/>
                        </a:rPr>
                        <a:t>25 265</a:t>
                      </a:r>
                      <a:endParaRPr lang="ru-RU" sz="1800" b="1" dirty="0">
                        <a:solidFill>
                          <a:srgbClr val="00FF00"/>
                        </a:solidFill>
                        <a:effectLst>
                          <a:outerShdw blurRad="38100" dist="38100" dir="2700000" algn="tl">
                            <a:srgbClr val="000000">
                              <a:alpha val="43137"/>
                            </a:srgbClr>
                          </a:outerShdw>
                        </a:effectLst>
                        <a:latin typeface="+mn-lt"/>
                        <a:cs typeface="Times New Roman" panose="02020603050405020304" pitchFamily="18" charset="0"/>
                      </a:endParaRPr>
                    </a:p>
                  </a:txBody>
                  <a:tcPr>
                    <a:noFill/>
                  </a:tcPr>
                </a:tc>
                <a:extLst>
                  <a:ext uri="{0D108BD9-81ED-4DB2-BD59-A6C34878D82A}">
                    <a16:rowId xmlns:a16="http://schemas.microsoft.com/office/drawing/2014/main" xmlns="" val="10002"/>
                  </a:ext>
                </a:extLst>
              </a:tr>
              <a:tr h="494383">
                <a:tc>
                  <a:txBody>
                    <a:bodyPr/>
                    <a:lstStyle/>
                    <a:p>
                      <a:r>
                        <a:rPr lang="ru-RU" sz="1600" b="1" dirty="0">
                          <a:solidFill>
                            <a:srgbClr val="FFFF00"/>
                          </a:solidFill>
                          <a:effectLst>
                            <a:outerShdw blurRad="38100" dist="38100" dir="2700000" algn="tl">
                              <a:srgbClr val="000000">
                                <a:alpha val="43137"/>
                              </a:srgbClr>
                            </a:outerShdw>
                          </a:effectLst>
                        </a:rPr>
                        <a:t>Безвозмездные</a:t>
                      </a:r>
                      <a:r>
                        <a:rPr lang="ru-RU" sz="1600" b="1" baseline="0" dirty="0">
                          <a:solidFill>
                            <a:srgbClr val="FFFF00"/>
                          </a:solidFill>
                          <a:effectLst>
                            <a:outerShdw blurRad="38100" dist="38100" dir="2700000" algn="tl">
                              <a:srgbClr val="000000">
                                <a:alpha val="43137"/>
                              </a:srgbClr>
                            </a:outerShdw>
                          </a:effectLst>
                        </a:rPr>
                        <a:t> поступления</a:t>
                      </a:r>
                      <a:endParaRPr lang="ru-RU" sz="1600" b="1" dirty="0">
                        <a:solidFill>
                          <a:srgbClr val="FFFF00"/>
                        </a:solidFill>
                        <a:effectLst>
                          <a:outerShdw blurRad="38100" dist="38100" dir="2700000" algn="tl">
                            <a:srgbClr val="000000">
                              <a:alpha val="43137"/>
                            </a:srgbClr>
                          </a:outerShdw>
                        </a:effectLst>
                      </a:endParaRPr>
                    </a:p>
                  </a:txBody>
                  <a:tcPr>
                    <a:noFill/>
                  </a:tcPr>
                </a:tc>
                <a:tc>
                  <a:txBody>
                    <a:bodyPr/>
                    <a:lstStyle/>
                    <a:p>
                      <a:pPr algn="ctr"/>
                      <a:r>
                        <a:rPr lang="ru-RU" sz="1800" b="1" dirty="0">
                          <a:solidFill>
                            <a:srgbClr val="00FF00"/>
                          </a:solidFill>
                          <a:effectLst>
                            <a:outerShdw blurRad="38100" dist="38100" dir="2700000" algn="tl">
                              <a:srgbClr val="000000">
                                <a:alpha val="43137"/>
                              </a:srgbClr>
                            </a:outerShdw>
                          </a:effectLst>
                          <a:latin typeface="+mn-lt"/>
                          <a:cs typeface="Times New Roman" panose="02020603050405020304" pitchFamily="18" charset="0"/>
                        </a:rPr>
                        <a:t>360 678</a:t>
                      </a:r>
                    </a:p>
                  </a:txBody>
                  <a:tcPr anchor="ctr">
                    <a:noFill/>
                  </a:tcPr>
                </a:tc>
                <a:tc>
                  <a:txBody>
                    <a:bodyPr/>
                    <a:lstStyle/>
                    <a:p>
                      <a:pPr algn="ctr"/>
                      <a:r>
                        <a:rPr lang="ru-RU" sz="1800" b="1" dirty="0">
                          <a:solidFill>
                            <a:srgbClr val="00FF00"/>
                          </a:solidFill>
                          <a:effectLst>
                            <a:outerShdw blurRad="38100" dist="38100" dir="2700000" algn="tl">
                              <a:srgbClr val="000000">
                                <a:alpha val="43137"/>
                              </a:srgbClr>
                            </a:outerShdw>
                          </a:effectLst>
                          <a:latin typeface="+mn-lt"/>
                          <a:cs typeface="Times New Roman" panose="02020603050405020304" pitchFamily="18" charset="0"/>
                        </a:rPr>
                        <a:t>244</a:t>
                      </a:r>
                      <a:r>
                        <a:rPr lang="ru-RU" sz="1800" b="1" baseline="0" dirty="0">
                          <a:solidFill>
                            <a:srgbClr val="00FF00"/>
                          </a:solidFill>
                          <a:effectLst>
                            <a:outerShdw blurRad="38100" dist="38100" dir="2700000" algn="tl">
                              <a:srgbClr val="000000">
                                <a:alpha val="43137"/>
                              </a:srgbClr>
                            </a:outerShdw>
                          </a:effectLst>
                          <a:latin typeface="+mn-lt"/>
                          <a:cs typeface="Times New Roman" panose="02020603050405020304" pitchFamily="18" charset="0"/>
                        </a:rPr>
                        <a:t> 590</a:t>
                      </a:r>
                      <a:endParaRPr lang="ru-RU" sz="1800" b="1" dirty="0">
                        <a:solidFill>
                          <a:srgbClr val="00FF00"/>
                        </a:solidFill>
                        <a:effectLst>
                          <a:outerShdw blurRad="38100" dist="38100" dir="2700000" algn="tl">
                            <a:srgbClr val="000000">
                              <a:alpha val="43137"/>
                            </a:srgbClr>
                          </a:outerShdw>
                        </a:effectLst>
                        <a:latin typeface="+mn-lt"/>
                        <a:cs typeface="Times New Roman" panose="02020603050405020304" pitchFamily="18" charset="0"/>
                      </a:endParaRPr>
                    </a:p>
                  </a:txBody>
                  <a:tcPr anchor="ctr">
                    <a:noFill/>
                  </a:tcPr>
                </a:tc>
                <a:tc>
                  <a:txBody>
                    <a:bodyPr/>
                    <a:lstStyle/>
                    <a:p>
                      <a:pPr algn="ctr"/>
                      <a:r>
                        <a:rPr lang="ru-RU" sz="1800" b="1" dirty="0" smtClean="0">
                          <a:solidFill>
                            <a:srgbClr val="00FF00"/>
                          </a:solidFill>
                          <a:effectLst>
                            <a:outerShdw blurRad="38100" dist="38100" dir="2700000" algn="tl">
                              <a:srgbClr val="000000">
                                <a:alpha val="43137"/>
                              </a:srgbClr>
                            </a:outerShdw>
                          </a:effectLst>
                          <a:latin typeface="+mn-lt"/>
                          <a:cs typeface="Times New Roman" panose="02020603050405020304" pitchFamily="18" charset="0"/>
                        </a:rPr>
                        <a:t>446 021</a:t>
                      </a:r>
                      <a:endParaRPr lang="ru-RU" sz="1800" b="1" dirty="0">
                        <a:solidFill>
                          <a:srgbClr val="00FF00"/>
                        </a:solidFill>
                        <a:effectLst>
                          <a:outerShdw blurRad="38100" dist="38100" dir="2700000" algn="tl">
                            <a:srgbClr val="000000">
                              <a:alpha val="43137"/>
                            </a:srgbClr>
                          </a:outerShdw>
                        </a:effectLst>
                        <a:latin typeface="+mn-lt"/>
                        <a:cs typeface="Times New Roman" panose="02020603050405020304" pitchFamily="18" charset="0"/>
                      </a:endParaRPr>
                    </a:p>
                  </a:txBody>
                  <a:tcPr anchor="ctr">
                    <a:noFill/>
                  </a:tcPr>
                </a:tc>
                <a:extLst>
                  <a:ext uri="{0D108BD9-81ED-4DB2-BD59-A6C34878D82A}">
                    <a16:rowId xmlns:a16="http://schemas.microsoft.com/office/drawing/2014/main" xmlns="" val="10003"/>
                  </a:ext>
                </a:extLst>
              </a:tr>
              <a:tr h="458780">
                <a:tc>
                  <a:txBody>
                    <a:bodyPr/>
                    <a:lstStyle/>
                    <a:p>
                      <a:r>
                        <a:rPr lang="ru-RU" sz="1600" b="1" dirty="0">
                          <a:solidFill>
                            <a:schemeClr val="tx1"/>
                          </a:solidFill>
                          <a:effectLst>
                            <a:outerShdw blurRad="38100" dist="38100" dir="2700000" algn="tl">
                              <a:srgbClr val="000000">
                                <a:alpha val="43137"/>
                              </a:srgbClr>
                            </a:outerShdw>
                          </a:effectLst>
                        </a:rPr>
                        <a:t>ВСЕГО ДОХОДОВ:</a:t>
                      </a:r>
                    </a:p>
                  </a:txBody>
                  <a:tcPr>
                    <a:noFill/>
                  </a:tcPr>
                </a:tc>
                <a:tc>
                  <a:txBody>
                    <a:bodyPr/>
                    <a:lstStyle/>
                    <a:p>
                      <a:pPr algn="ctr"/>
                      <a:r>
                        <a:rPr lang="ru-RU" sz="1800" b="1" dirty="0">
                          <a:solidFill>
                            <a:schemeClr val="tx1"/>
                          </a:solidFill>
                          <a:effectLst>
                            <a:outerShdw blurRad="38100" dist="38100" dir="2700000" algn="tl">
                              <a:srgbClr val="000000">
                                <a:alpha val="43137"/>
                              </a:srgbClr>
                            </a:outerShdw>
                          </a:effectLst>
                          <a:latin typeface="+mn-lt"/>
                          <a:cs typeface="Times New Roman" panose="02020603050405020304" pitchFamily="18" charset="0"/>
                        </a:rPr>
                        <a:t>430 773</a:t>
                      </a:r>
                    </a:p>
                  </a:txBody>
                  <a:tcPr anchor="ctr">
                    <a:noFill/>
                  </a:tcPr>
                </a:tc>
                <a:tc>
                  <a:txBody>
                    <a:bodyPr/>
                    <a:lstStyle/>
                    <a:p>
                      <a:pPr algn="ctr"/>
                      <a:r>
                        <a:rPr lang="ru-RU" sz="1800" b="1" dirty="0">
                          <a:solidFill>
                            <a:schemeClr val="tx1"/>
                          </a:solidFill>
                          <a:effectLst>
                            <a:outerShdw blurRad="38100" dist="38100" dir="2700000" algn="tl">
                              <a:srgbClr val="000000">
                                <a:alpha val="43137"/>
                              </a:srgbClr>
                            </a:outerShdw>
                          </a:effectLst>
                          <a:latin typeface="+mn-lt"/>
                          <a:cs typeface="Times New Roman" panose="02020603050405020304" pitchFamily="18" charset="0"/>
                        </a:rPr>
                        <a:t>317 813</a:t>
                      </a:r>
                    </a:p>
                  </a:txBody>
                  <a:tcPr anchor="ctr">
                    <a:noFill/>
                  </a:tcPr>
                </a:tc>
                <a:tc>
                  <a:txBody>
                    <a:bodyPr/>
                    <a:lstStyle/>
                    <a:p>
                      <a:pPr algn="ctr"/>
                      <a:r>
                        <a:rPr lang="ru-RU" sz="1800" b="1" dirty="0" smtClean="0">
                          <a:solidFill>
                            <a:schemeClr val="tx1"/>
                          </a:solidFill>
                          <a:effectLst>
                            <a:outerShdw blurRad="38100" dist="38100" dir="2700000" algn="tl">
                              <a:srgbClr val="000000">
                                <a:alpha val="43137"/>
                              </a:srgbClr>
                            </a:outerShdw>
                          </a:effectLst>
                          <a:latin typeface="+mn-lt"/>
                          <a:cs typeface="Times New Roman" panose="02020603050405020304" pitchFamily="18" charset="0"/>
                        </a:rPr>
                        <a:t>542 138</a:t>
                      </a:r>
                      <a:endParaRPr lang="ru-RU" sz="1800" b="1" dirty="0">
                        <a:solidFill>
                          <a:schemeClr val="tx1"/>
                        </a:solidFill>
                        <a:effectLst>
                          <a:outerShdw blurRad="38100" dist="38100" dir="2700000" algn="tl">
                            <a:srgbClr val="000000">
                              <a:alpha val="43137"/>
                            </a:srgbClr>
                          </a:outerShdw>
                        </a:effectLst>
                        <a:latin typeface="+mn-lt"/>
                        <a:cs typeface="Times New Roman" panose="02020603050405020304" pitchFamily="18" charset="0"/>
                      </a:endParaRPr>
                    </a:p>
                  </a:txBody>
                  <a:tcPr anchor="ctr">
                    <a:noFill/>
                  </a:tcPr>
                </a:tc>
                <a:extLst>
                  <a:ext uri="{0D108BD9-81ED-4DB2-BD59-A6C34878D82A}">
                    <a16:rowId xmlns:a16="http://schemas.microsoft.com/office/drawing/2014/main" xmlns="" val="10004"/>
                  </a:ext>
                </a:extLst>
              </a:tr>
            </a:tbl>
          </a:graphicData>
        </a:graphic>
      </p:graphicFrame>
      <p:graphicFrame>
        <p:nvGraphicFramePr>
          <p:cNvPr id="13" name="Диаграмма 16"/>
          <p:cNvGraphicFramePr>
            <a:graphicFrameLocks/>
          </p:cNvGraphicFramePr>
          <p:nvPr>
            <p:extLst>
              <p:ext uri="{D42A27DB-BD31-4B8C-83A1-F6EECF244321}">
                <p14:modId xmlns:p14="http://schemas.microsoft.com/office/powerpoint/2010/main" val="1772790662"/>
              </p:ext>
            </p:extLst>
          </p:nvPr>
        </p:nvGraphicFramePr>
        <p:xfrm>
          <a:off x="323528" y="3282298"/>
          <a:ext cx="2928042" cy="353532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Диаграмма 15"/>
          <p:cNvGraphicFramePr>
            <a:graphicFrameLocks/>
          </p:cNvGraphicFramePr>
          <p:nvPr>
            <p:extLst>
              <p:ext uri="{D42A27DB-BD31-4B8C-83A1-F6EECF244321}">
                <p14:modId xmlns:p14="http://schemas.microsoft.com/office/powerpoint/2010/main" val="3974447266"/>
              </p:ext>
            </p:extLst>
          </p:nvPr>
        </p:nvGraphicFramePr>
        <p:xfrm>
          <a:off x="3625072" y="3480008"/>
          <a:ext cx="2412214" cy="265134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169053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User\Pictures\Ромашки\1579373299_8-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3"/>
            <a:ext cx="9144000" cy="6858483"/>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3328" y="788224"/>
            <a:ext cx="4212957" cy="421295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TextBox 1"/>
          <p:cNvSpPr txBox="1"/>
          <p:nvPr/>
        </p:nvSpPr>
        <p:spPr>
          <a:xfrm>
            <a:off x="347133" y="160867"/>
            <a:ext cx="8796867" cy="461665"/>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ru-RU"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ГАВРИЛОВО-ПОСАДСКИЙ</a:t>
            </a:r>
            <a:r>
              <a:rPr lang="ru-RU" sz="2400" b="1" dirty="0">
                <a:ln w="0"/>
                <a:solidFill>
                  <a:srgbClr val="FFFF00"/>
                </a:solidFill>
                <a:effectLst>
                  <a:outerShdw blurRad="38100" dist="38100" dir="2700000" algn="tl">
                    <a:srgbClr val="000000">
                      <a:alpha val="43137"/>
                    </a:srgbClr>
                  </a:outerShdw>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ru-RU"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МУНИЦИПАЛЬНЫЙ РАЙОН</a:t>
            </a:r>
          </a:p>
        </p:txBody>
      </p:sp>
      <p:sp>
        <p:nvSpPr>
          <p:cNvPr id="4" name="TextBox 3"/>
          <p:cNvSpPr txBox="1"/>
          <p:nvPr/>
        </p:nvSpPr>
        <p:spPr>
          <a:xfrm>
            <a:off x="347133" y="5063701"/>
            <a:ext cx="4329642" cy="1569660"/>
          </a:xfrm>
          <a:prstGeom prst="rect">
            <a:avLst/>
          </a:prstGeom>
          <a:noFill/>
        </p:spPr>
        <p:txBody>
          <a:bodyPr wrap="square" rtlCol="0">
            <a:spAutoFit/>
          </a:bodyPr>
          <a:lstStyle/>
          <a:p>
            <a:r>
              <a:rPr lang="ru-RU" sz="1600" b="1" u="sng"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Муниципальное образование включает:</a:t>
            </a:r>
          </a:p>
          <a:p>
            <a:r>
              <a:rPr lang="ru-RU" sz="1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Гаврилово-Посадское городское поселение</a:t>
            </a:r>
          </a:p>
          <a:p>
            <a:r>
              <a:rPr lang="ru-RU" sz="1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Петровское городское поселение                  </a:t>
            </a:r>
          </a:p>
          <a:p>
            <a:pPr lvl="0"/>
            <a:r>
              <a:rPr lang="ru-RU" sz="16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Шекшовское</a:t>
            </a:r>
            <a:r>
              <a:rPr lang="ru-RU" sz="1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сельское поселение                 </a:t>
            </a:r>
          </a:p>
          <a:p>
            <a:pPr lvl="0"/>
            <a:r>
              <a:rPr lang="ru-RU" sz="16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Новоселковское</a:t>
            </a:r>
            <a:r>
              <a:rPr lang="ru-RU" sz="1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сельское поселение             </a:t>
            </a:r>
          </a:p>
          <a:p>
            <a:r>
              <a:rPr lang="ru-RU" sz="16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Осановецкое</a:t>
            </a:r>
            <a:r>
              <a:rPr lang="ru-RU" sz="1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сельское поселение                 </a:t>
            </a:r>
          </a:p>
        </p:txBody>
      </p:sp>
      <p:sp>
        <p:nvSpPr>
          <p:cNvPr id="5" name="TextBox 4"/>
          <p:cNvSpPr txBox="1"/>
          <p:nvPr/>
        </p:nvSpPr>
        <p:spPr>
          <a:xfrm>
            <a:off x="4932040" y="5001181"/>
            <a:ext cx="4398434" cy="1631216"/>
          </a:xfrm>
          <a:prstGeom prst="rect">
            <a:avLst/>
          </a:prstGeom>
          <a:noFill/>
        </p:spPr>
        <p:txBody>
          <a:bodyPr wrap="square" rtlCol="0">
            <a:spAutoFit/>
          </a:bodyPr>
          <a:lstStyle/>
          <a:p>
            <a:pPr algn="ctr"/>
            <a:r>
              <a:rPr lang="ru-RU"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Территория  945,27 км²,</a:t>
            </a:r>
          </a:p>
          <a:p>
            <a:pPr algn="ctr"/>
            <a:r>
              <a:rPr lang="ru-RU" sz="1600"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 том числе:</a:t>
            </a:r>
          </a:p>
          <a:p>
            <a:r>
              <a:rPr lang="ru-RU" sz="16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600"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занятые с/х угодьями 590,5 км²</a:t>
            </a:r>
          </a:p>
          <a:p>
            <a:r>
              <a:rPr lang="ru-RU" sz="1600"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занятые землями лесного фонда 277 км²</a:t>
            </a:r>
          </a:p>
          <a:p>
            <a:r>
              <a:rPr lang="ru-RU" sz="1600"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землями населенных пунктов 77,77 км²</a:t>
            </a:r>
          </a:p>
          <a:p>
            <a:pPr algn="ctr"/>
            <a:r>
              <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6" name="TextBox 5"/>
          <p:cNvSpPr txBox="1"/>
          <p:nvPr/>
        </p:nvSpPr>
        <p:spPr>
          <a:xfrm>
            <a:off x="6047784" y="3645024"/>
            <a:ext cx="2523448" cy="584775"/>
          </a:xfrm>
          <a:prstGeom prst="rect">
            <a:avLst/>
          </a:prstGeom>
          <a:noFill/>
        </p:spPr>
        <p:txBody>
          <a:bodyPr wrap="none" rtlCol="0">
            <a:spAutoFit/>
          </a:bodyPr>
          <a:lstStyle/>
          <a:p>
            <a:r>
              <a:rPr lang="ru-RU" sz="1600" b="1" u="sng"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Численность населения </a:t>
            </a:r>
          </a:p>
          <a:p>
            <a:r>
              <a:rPr lang="ru-RU" sz="1600" dirty="0">
                <a:solidFill>
                  <a:schemeClr val="bg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 </a:t>
            </a:r>
            <a:r>
              <a:rPr lang="ru-RU" sz="1600" dirty="0" smtClean="0">
                <a:solidFill>
                  <a:schemeClr val="bg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01.01.2023 – </a:t>
            </a:r>
            <a:r>
              <a:rPr lang="ru-RU" sz="16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14766 чел</a:t>
            </a:r>
            <a:r>
              <a:rPr lang="ru-RU" sz="1600" dirty="0">
                <a:solidFill>
                  <a:schemeClr val="bg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l="10824" t="19093" r="12012"/>
          <a:stretch/>
        </p:blipFill>
        <p:spPr>
          <a:xfrm>
            <a:off x="262407" y="788223"/>
            <a:ext cx="1357265" cy="150926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Номер слайда 1"/>
          <p:cNvSpPr>
            <a:spLocks noGrp="1"/>
          </p:cNvSpPr>
          <p:nvPr>
            <p:ph type="sldNum" sz="quarter" idx="12"/>
          </p:nvPr>
        </p:nvSpPr>
        <p:spPr>
          <a:xfrm>
            <a:off x="8388424" y="6309320"/>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2</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pic>
        <p:nvPicPr>
          <p:cNvPr id="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6285" y="649777"/>
            <a:ext cx="3071260" cy="17275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4159066" y="3244334"/>
            <a:ext cx="825867" cy="369332"/>
          </a:xfrm>
          <a:prstGeom prst="rect">
            <a:avLst/>
          </a:prstGeom>
        </p:spPr>
        <p:txBody>
          <a:bodyPr wrap="none">
            <a:spAutoFit/>
          </a:bodyPr>
          <a:lstStyle/>
          <a:p>
            <a:r>
              <a:rPr lang="ru-RU" dirty="0"/>
              <a:t>15462</a:t>
            </a:r>
          </a:p>
        </p:txBody>
      </p:sp>
    </p:spTree>
    <p:extLst>
      <p:ext uri="{BB962C8B-B14F-4D97-AF65-F5344CB8AC3E}">
        <p14:creationId xmlns:p14="http://schemas.microsoft.com/office/powerpoint/2010/main" val="1418600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User\Pictures\Ромашки\linii_fon_sploshnoy_svet_46640_1680x10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Заголовок 1"/>
          <p:cNvSpPr txBox="1">
            <a:spLocks/>
          </p:cNvSpPr>
          <p:nvPr/>
        </p:nvSpPr>
        <p:spPr>
          <a:xfrm>
            <a:off x="2771800" y="334383"/>
            <a:ext cx="6582040" cy="1096885"/>
          </a:xfrm>
          <a:prstGeom prst="rect">
            <a:avLst/>
          </a:prstGeom>
        </p:spPr>
        <p:txBody>
          <a:bodyPr/>
          <a:lstStyle/>
          <a:p>
            <a:pPr algn="ctr"/>
            <a:r>
              <a:rPr lang="ru-RU"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ДИНАМИКА ПОСТУПЛЕНИЙ </a:t>
            </a:r>
          </a:p>
          <a:p>
            <a:pPr algn="ctr"/>
            <a:r>
              <a:rPr lang="ru-RU"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НАЛОГОВЫХ И НЕНАЛОГОВЫХ ДОХОДОВ </a:t>
            </a:r>
          </a:p>
          <a:p>
            <a:pPr marL="319088" indent="-319088" algn="ctr" eaLnBrk="0" hangingPunct="0">
              <a:buClr>
                <a:srgbClr val="C3260C"/>
              </a:buClr>
              <a:buSzPct val="128000"/>
              <a:defRPr/>
            </a:pPr>
            <a:r>
              <a:rPr lang="ru-RU"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ru-RU" b="1" dirty="0">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sp>
        <p:nvSpPr>
          <p:cNvPr id="5" name="Заголовок 1"/>
          <p:cNvSpPr txBox="1">
            <a:spLocks/>
          </p:cNvSpPr>
          <p:nvPr/>
        </p:nvSpPr>
        <p:spPr>
          <a:xfrm>
            <a:off x="15778" y="5700400"/>
            <a:ext cx="3476102" cy="1096885"/>
          </a:xfrm>
          <a:prstGeom prst="rect">
            <a:avLst/>
          </a:prstGeo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endParaRPr lang="ru-RU" sz="1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j-lt"/>
              <a:ea typeface="+mj-ea"/>
              <a:cs typeface="+mj-cs"/>
            </a:endParaRPr>
          </a:p>
        </p:txBody>
      </p:sp>
      <p:sp>
        <p:nvSpPr>
          <p:cNvPr id="7" name="Заголовок 1"/>
          <p:cNvSpPr txBox="1">
            <a:spLocks/>
          </p:cNvSpPr>
          <p:nvPr/>
        </p:nvSpPr>
        <p:spPr>
          <a:xfrm>
            <a:off x="3707904" y="5711693"/>
            <a:ext cx="3476102" cy="1096885"/>
          </a:xfrm>
          <a:prstGeom prst="rect">
            <a:avLst/>
          </a:prstGeo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endParaRPr lang="ru-RU" sz="1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j-lt"/>
              <a:ea typeface="+mj-ea"/>
              <a:cs typeface="+mj-cs"/>
            </a:endParaRPr>
          </a:p>
        </p:txBody>
      </p:sp>
      <p:pic>
        <p:nvPicPr>
          <p:cNvPr id="1029" name="Picture 5" descr="C:\Users\админ\Desktop\1Fj1CWua.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36296" y="4531943"/>
            <a:ext cx="1728192" cy="1728192"/>
          </a:xfrm>
          <a:prstGeom prst="rect">
            <a:avLst/>
          </a:prstGeom>
          <a:noFill/>
          <a:extLst>
            <a:ext uri="{909E8E84-426E-40DD-AFC4-6F175D3DCCD1}">
              <a14:hiddenFill xmlns:a14="http://schemas.microsoft.com/office/drawing/2010/main">
                <a:solidFill>
                  <a:srgbClr val="FFFFFF"/>
                </a:solidFill>
              </a14:hiddenFill>
            </a:ext>
          </a:extLst>
        </p:spPr>
      </p:pic>
      <p:sp>
        <p:nvSpPr>
          <p:cNvPr id="9" name="Номер слайда 1"/>
          <p:cNvSpPr>
            <a:spLocks noGrp="1"/>
          </p:cNvSpPr>
          <p:nvPr>
            <p:ph type="sldNum" sz="quarter" idx="12"/>
          </p:nvPr>
        </p:nvSpPr>
        <p:spPr>
          <a:xfrm>
            <a:off x="8388424" y="6309320"/>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20</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grpSp>
        <p:nvGrpSpPr>
          <p:cNvPr id="2" name="Группа 1"/>
          <p:cNvGrpSpPr/>
          <p:nvPr/>
        </p:nvGrpSpPr>
        <p:grpSpPr>
          <a:xfrm>
            <a:off x="216925" y="12428"/>
            <a:ext cx="3359600" cy="2160240"/>
            <a:chOff x="1753829" y="562544"/>
            <a:chExt cx="3801507" cy="2409884"/>
          </a:xfrm>
        </p:grpSpPr>
        <p:pic>
          <p:nvPicPr>
            <p:cNvPr id="8" name="Рисунок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53829" y="562544"/>
              <a:ext cx="3801507" cy="2409884"/>
            </a:xfrm>
            <a:prstGeom prst="rect">
              <a:avLst/>
            </a:prstGeom>
          </p:spPr>
        </p:pic>
        <p:sp>
          <p:nvSpPr>
            <p:cNvPr id="10" name="Прямоугольник 9"/>
            <p:cNvSpPr/>
            <p:nvPr/>
          </p:nvSpPr>
          <p:spPr>
            <a:xfrm rot="482268">
              <a:off x="1924299" y="1379024"/>
              <a:ext cx="1174725" cy="309010"/>
            </a:xfrm>
            <a:prstGeom prst="rect">
              <a:avLst/>
            </a:prstGeom>
          </p:spPr>
          <p:txBody>
            <a:bodyPr wrap="none">
              <a:spAutoFit/>
            </a:bodyPr>
            <a:lstStyle/>
            <a:p>
              <a:r>
                <a:rPr lang="ru-RU" sz="1200" b="1" dirty="0">
                  <a:solidFill>
                    <a:srgbClr val="FFFF00"/>
                  </a:solidFill>
                  <a:effectLst>
                    <a:outerShdw blurRad="38100" dist="38100" dir="2700000" algn="tl">
                      <a:srgbClr val="000000">
                        <a:alpha val="43137"/>
                      </a:srgbClr>
                    </a:outerShdw>
                  </a:effectLst>
                </a:rPr>
                <a:t>Налоговые</a:t>
              </a:r>
              <a:endParaRPr lang="ru-RU" sz="1200" dirty="0">
                <a:solidFill>
                  <a:srgbClr val="FFFF00"/>
                </a:solidFill>
                <a:effectLst>
                  <a:outerShdw blurRad="38100" dist="38100" dir="2700000" algn="tl">
                    <a:srgbClr val="000000">
                      <a:alpha val="43137"/>
                    </a:srgbClr>
                  </a:outerShdw>
                </a:effectLst>
              </a:endParaRPr>
            </a:p>
          </p:txBody>
        </p:sp>
        <p:sp>
          <p:nvSpPr>
            <p:cNvPr id="11" name="Прямоугольник 10"/>
            <p:cNvSpPr/>
            <p:nvPr/>
          </p:nvSpPr>
          <p:spPr>
            <a:xfrm rot="21094158">
              <a:off x="4142846" y="1348271"/>
              <a:ext cx="1287755" cy="274675"/>
            </a:xfrm>
            <a:prstGeom prst="rect">
              <a:avLst/>
            </a:prstGeom>
          </p:spPr>
          <p:txBody>
            <a:bodyPr wrap="square">
              <a:spAutoFit/>
            </a:bodyPr>
            <a:lstStyle/>
            <a:p>
              <a:r>
                <a:rPr lang="ru-RU" sz="1000" b="1" dirty="0">
                  <a:solidFill>
                    <a:srgbClr val="FFFF00"/>
                  </a:solidFill>
                  <a:effectLst>
                    <a:outerShdw blurRad="38100" dist="38100" dir="2700000" algn="tl">
                      <a:srgbClr val="000000">
                        <a:alpha val="43137"/>
                      </a:srgbClr>
                    </a:outerShdw>
                  </a:effectLst>
                </a:rPr>
                <a:t>Неналоговые</a:t>
              </a:r>
              <a:endParaRPr lang="ru-RU" sz="1000" dirty="0">
                <a:solidFill>
                  <a:srgbClr val="FFFF00"/>
                </a:solidFill>
                <a:effectLst>
                  <a:outerShdw blurRad="38100" dist="38100" dir="2700000" algn="tl">
                    <a:srgbClr val="000000">
                      <a:alpha val="43137"/>
                    </a:srgbClr>
                  </a:outerShdw>
                </a:effectLst>
              </a:endParaRPr>
            </a:p>
          </p:txBody>
        </p:sp>
      </p:grpSp>
      <p:graphicFrame>
        <p:nvGraphicFramePr>
          <p:cNvPr id="13" name="Диаграмма 12"/>
          <p:cNvGraphicFramePr/>
          <p:nvPr>
            <p:extLst>
              <p:ext uri="{D42A27DB-BD31-4B8C-83A1-F6EECF244321}">
                <p14:modId xmlns:p14="http://schemas.microsoft.com/office/powerpoint/2010/main" val="1701104352"/>
              </p:ext>
            </p:extLst>
          </p:nvPr>
        </p:nvGraphicFramePr>
        <p:xfrm>
          <a:off x="467544" y="1477379"/>
          <a:ext cx="8405899" cy="54006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01163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nodePh="1">
                                  <p:stCondLst>
                                    <p:cond delay="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250" fill="hold"/>
                                        <p:tgtEl>
                                          <p:spTgt spid="7"/>
                                        </p:tgtEl>
                                        <p:attrNameLst>
                                          <p:attrName>ppt_x</p:attrName>
                                        </p:attrNameLst>
                                      </p:cBhvr>
                                      <p:tavLst>
                                        <p:tav tm="0">
                                          <p:val>
                                            <p:strVal val="0-#ppt_w/2"/>
                                          </p:val>
                                        </p:tav>
                                        <p:tav tm="100000">
                                          <p:val>
                                            <p:strVal val="#ppt_x"/>
                                          </p:val>
                                        </p:tav>
                                      </p:tavLst>
                                    </p:anim>
                                    <p:anim calcmode="lin" valueType="num">
                                      <p:cBhvr additive="base">
                                        <p:cTn id="12" dur="125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User\Pictures\Ромашки\linii_fon_sploshnoy_svet_46640_1680x10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Диаграмма 1"/>
          <p:cNvGraphicFramePr/>
          <p:nvPr>
            <p:extLst>
              <p:ext uri="{D42A27DB-BD31-4B8C-83A1-F6EECF244321}">
                <p14:modId xmlns:p14="http://schemas.microsoft.com/office/powerpoint/2010/main" val="3840298181"/>
              </p:ext>
            </p:extLst>
          </p:nvPr>
        </p:nvGraphicFramePr>
        <p:xfrm>
          <a:off x="104508" y="1268760"/>
          <a:ext cx="8923152" cy="533233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80528" y="116632"/>
            <a:ext cx="9144000" cy="1200329"/>
          </a:xfrm>
          <a:prstGeom prst="rect">
            <a:avLst/>
          </a:prstGeom>
          <a:noFill/>
        </p:spPr>
        <p:txBody>
          <a:bodyPr wrap="square" rtlCol="0">
            <a:spAutoFit/>
          </a:bodyPr>
          <a:lstStyle/>
          <a:p>
            <a:pPr algn="ctr"/>
            <a:r>
              <a:rPr lang="ru-RU"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ИСПОЛНЕНИЕ БЮДЖЕТА </a:t>
            </a:r>
          </a:p>
          <a:p>
            <a:pPr algn="ctr"/>
            <a:r>
              <a:rPr lang="ru-RU"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ГАВРИЛОВО-ПОСАДСКОГО МУНИЦИПАЛЬНОГО РАЙОНА </a:t>
            </a:r>
          </a:p>
          <a:p>
            <a:pPr algn="ctr"/>
            <a:r>
              <a:rPr lang="ru-RU"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 НАЛОГОВЫМ ДОХОДАМ  </a:t>
            </a:r>
          </a:p>
          <a:p>
            <a:pPr algn="r"/>
            <a:r>
              <a:rPr lang="ru-RU"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тыс. руб.</a:t>
            </a:r>
          </a:p>
        </p:txBody>
      </p:sp>
      <p:sp>
        <p:nvSpPr>
          <p:cNvPr id="6" name="TextBox 1"/>
          <p:cNvSpPr txBox="1"/>
          <p:nvPr/>
        </p:nvSpPr>
        <p:spPr>
          <a:xfrm>
            <a:off x="1419415" y="2528881"/>
            <a:ext cx="431969" cy="2592299"/>
          </a:xfrm>
          <a:prstGeom prst="rect">
            <a:avLst/>
          </a:prstGeom>
        </p:spPr>
        <p:txBody>
          <a:bodyPr vert="wordArtVert"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500" b="1" dirty="0">
                <a:solidFill>
                  <a:schemeClr val="bg1"/>
                </a:solidFill>
                <a:latin typeface="Times New Roman" panose="02020603050405020304" pitchFamily="18" charset="0"/>
                <a:cs typeface="Times New Roman" panose="02020603050405020304" pitchFamily="18" charset="0"/>
              </a:rPr>
              <a:t>УТВЕРЖДЕНО</a:t>
            </a:r>
          </a:p>
        </p:txBody>
      </p:sp>
      <p:sp>
        <p:nvSpPr>
          <p:cNvPr id="7" name="TextBox 1"/>
          <p:cNvSpPr txBox="1"/>
          <p:nvPr/>
        </p:nvSpPr>
        <p:spPr>
          <a:xfrm>
            <a:off x="1763688" y="2731402"/>
            <a:ext cx="360050" cy="2376250"/>
          </a:xfrm>
          <a:prstGeom prst="rect">
            <a:avLst/>
          </a:prstGeom>
        </p:spPr>
        <p:txBody>
          <a:bodyPr vert="wordArtVert"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500" b="1" dirty="0">
                <a:solidFill>
                  <a:srgbClr val="C00000"/>
                </a:solidFill>
                <a:latin typeface="Times New Roman" panose="02020603050405020304" pitchFamily="18" charset="0"/>
                <a:cs typeface="Times New Roman" panose="02020603050405020304" pitchFamily="18" charset="0"/>
              </a:rPr>
              <a:t>ИСПОЛНЕНО</a:t>
            </a:r>
          </a:p>
        </p:txBody>
      </p:sp>
      <p:pic>
        <p:nvPicPr>
          <p:cNvPr id="2054" name="Picture 6"/>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28184" y="1205194"/>
            <a:ext cx="2520280" cy="3079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Номер слайда 1"/>
          <p:cNvSpPr>
            <a:spLocks noGrp="1"/>
          </p:cNvSpPr>
          <p:nvPr>
            <p:ph type="sldNum" sz="quarter" idx="12"/>
          </p:nvPr>
        </p:nvSpPr>
        <p:spPr>
          <a:xfrm>
            <a:off x="8388424" y="6309320"/>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21</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Tree>
    <p:extLst>
      <p:ext uri="{BB962C8B-B14F-4D97-AF65-F5344CB8AC3E}">
        <p14:creationId xmlns:p14="http://schemas.microsoft.com/office/powerpoint/2010/main" val="808279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User\Pictures\Ромашки\linii_fon_sploshnoy_svet_46640_1680x10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Диаграмма 1"/>
          <p:cNvGraphicFramePr/>
          <p:nvPr>
            <p:extLst>
              <p:ext uri="{D42A27DB-BD31-4B8C-83A1-F6EECF244321}">
                <p14:modId xmlns:p14="http://schemas.microsoft.com/office/powerpoint/2010/main" val="229969194"/>
              </p:ext>
            </p:extLst>
          </p:nvPr>
        </p:nvGraphicFramePr>
        <p:xfrm>
          <a:off x="251520" y="908720"/>
          <a:ext cx="8424936" cy="546477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5752" y="260648"/>
            <a:ext cx="9144000" cy="923330"/>
          </a:xfrm>
          <a:prstGeom prst="rect">
            <a:avLst/>
          </a:prstGeom>
          <a:noFill/>
        </p:spPr>
        <p:txBody>
          <a:bodyPr wrap="square" rtlCol="0">
            <a:spAutoFit/>
          </a:bodyPr>
          <a:lstStyle/>
          <a:p>
            <a:pPr algn="ctr"/>
            <a:r>
              <a:rPr lang="ru-RU"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ДИНАМИКА ИЗМЕНЕНИЯ ПОСТУПЛЕНИЙ </a:t>
            </a:r>
          </a:p>
          <a:p>
            <a:pPr algn="ctr"/>
            <a:r>
              <a:rPr lang="ru-RU"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 НАЛОГОВЫМ ДОХОДАМ </a:t>
            </a:r>
          </a:p>
          <a:p>
            <a:pPr algn="r"/>
            <a:r>
              <a:rPr lang="ru-RU"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тыс. руб.</a:t>
            </a:r>
          </a:p>
        </p:txBody>
      </p:sp>
      <p:graphicFrame>
        <p:nvGraphicFramePr>
          <p:cNvPr id="9" name="Диаграмма 8"/>
          <p:cNvGraphicFramePr/>
          <p:nvPr>
            <p:extLst>
              <p:ext uri="{D42A27DB-BD31-4B8C-83A1-F6EECF244321}">
                <p14:modId xmlns:p14="http://schemas.microsoft.com/office/powerpoint/2010/main" val="1297632721"/>
              </p:ext>
            </p:extLst>
          </p:nvPr>
        </p:nvGraphicFramePr>
        <p:xfrm>
          <a:off x="3923928" y="1232744"/>
          <a:ext cx="5400600" cy="2016224"/>
        </p:xfrm>
        <a:graphic>
          <a:graphicData uri="http://schemas.openxmlformats.org/drawingml/2006/chart">
            <c:chart xmlns:c="http://schemas.openxmlformats.org/drawingml/2006/chart" xmlns:r="http://schemas.openxmlformats.org/officeDocument/2006/relationships" r:id="rId4"/>
          </a:graphicData>
        </a:graphic>
      </p:graphicFrame>
      <p:sp>
        <p:nvSpPr>
          <p:cNvPr id="5" name="Стрелка вправо 4"/>
          <p:cNvSpPr/>
          <p:nvPr/>
        </p:nvSpPr>
        <p:spPr>
          <a:xfrm rot="20103074">
            <a:off x="6101010" y="1530026"/>
            <a:ext cx="404279" cy="16929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p>
        </p:txBody>
      </p:sp>
      <p:sp>
        <p:nvSpPr>
          <p:cNvPr id="8" name="Номер слайда 1"/>
          <p:cNvSpPr>
            <a:spLocks noGrp="1"/>
          </p:cNvSpPr>
          <p:nvPr>
            <p:ph type="sldNum" sz="quarter" idx="12"/>
          </p:nvPr>
        </p:nvSpPr>
        <p:spPr>
          <a:xfrm>
            <a:off x="8388424" y="6309320"/>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22</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pic>
        <p:nvPicPr>
          <p:cNvPr id="7" name="Picture 2"/>
          <p:cNvPicPr>
            <a:picLocks noChangeAspect="1" noChangeArrowheads="1"/>
          </p:cNvPicPr>
          <p:nvPr/>
        </p:nvPicPr>
        <p:blipFill>
          <a:blip r:embed="rId5"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6907787" y="5103322"/>
            <a:ext cx="1899373"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3802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User\Pictures\Ромашки\linii_fon_sploshnoy_svet_46640_1680x10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Диаграмма 3"/>
          <p:cNvGraphicFramePr/>
          <p:nvPr>
            <p:extLst>
              <p:ext uri="{D42A27DB-BD31-4B8C-83A1-F6EECF244321}">
                <p14:modId xmlns:p14="http://schemas.microsoft.com/office/powerpoint/2010/main" val="2347315222"/>
              </p:ext>
            </p:extLst>
          </p:nvPr>
        </p:nvGraphicFramePr>
        <p:xfrm>
          <a:off x="2699792" y="4365104"/>
          <a:ext cx="4392488" cy="22976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Диаграмма 5"/>
          <p:cNvGraphicFramePr/>
          <p:nvPr>
            <p:extLst>
              <p:ext uri="{D42A27DB-BD31-4B8C-83A1-F6EECF244321}">
                <p14:modId xmlns:p14="http://schemas.microsoft.com/office/powerpoint/2010/main" val="2558133318"/>
              </p:ext>
            </p:extLst>
          </p:nvPr>
        </p:nvGraphicFramePr>
        <p:xfrm>
          <a:off x="4760908" y="1284790"/>
          <a:ext cx="4248472" cy="2952328"/>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8"/>
          <p:cNvSpPr txBox="1">
            <a:spLocks noChangeArrowheads="1"/>
          </p:cNvSpPr>
          <p:nvPr/>
        </p:nvSpPr>
        <p:spPr bwMode="auto">
          <a:xfrm>
            <a:off x="1187624" y="815972"/>
            <a:ext cx="13094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SzPct val="160000"/>
              <a:buFont typeface="Wingdings" pitchFamily="2" charset="2"/>
              <a:buChar char=""/>
              <a:defRPr sz="2800">
                <a:solidFill>
                  <a:schemeClr val="tx1"/>
                </a:solidFill>
                <a:latin typeface="Rockwell" pitchFamily="18" charset="0"/>
              </a:defRPr>
            </a:lvl1pPr>
            <a:lvl2pPr marL="742950" indent="-285750" eaLnBrk="0" hangingPunct="0">
              <a:spcBef>
                <a:spcPct val="20000"/>
              </a:spcBef>
              <a:spcAft>
                <a:spcPts val="600"/>
              </a:spcAft>
              <a:buSzPct val="160000"/>
              <a:buFont typeface="Wingdings" pitchFamily="2" charset="2"/>
              <a:buChar char=""/>
              <a:defRPr sz="2400">
                <a:solidFill>
                  <a:schemeClr val="tx1"/>
                </a:solidFill>
                <a:latin typeface="Rockwell" pitchFamily="18" charset="0"/>
              </a:defRPr>
            </a:lvl2pPr>
            <a:lvl3pPr marL="1143000" indent="-228600" eaLnBrk="0" hangingPunct="0">
              <a:spcBef>
                <a:spcPct val="20000"/>
              </a:spcBef>
              <a:spcAft>
                <a:spcPts val="600"/>
              </a:spcAft>
              <a:buSzPct val="160000"/>
              <a:buFont typeface="Wingdings" pitchFamily="2" charset="2"/>
              <a:buChar char=""/>
              <a:defRPr sz="2000">
                <a:solidFill>
                  <a:schemeClr val="tx1"/>
                </a:solidFill>
                <a:latin typeface="Rockwell" pitchFamily="18" charset="0"/>
              </a:defRPr>
            </a:lvl3pPr>
            <a:lvl4pPr marL="1600200" indent="-228600" eaLnBrk="0" hangingPunct="0">
              <a:spcBef>
                <a:spcPct val="20000"/>
              </a:spcBef>
              <a:spcAft>
                <a:spcPts val="600"/>
              </a:spcAft>
              <a:buSzPct val="160000"/>
              <a:buFont typeface="Wingdings" pitchFamily="2" charset="2"/>
              <a:buChar char=""/>
              <a:defRPr>
                <a:solidFill>
                  <a:schemeClr val="tx1"/>
                </a:solidFill>
                <a:latin typeface="Rockwell" pitchFamily="18" charset="0"/>
              </a:defRPr>
            </a:lvl4pPr>
            <a:lvl5pPr marL="2057400" indent="-228600" eaLnBrk="0" hangingPunct="0">
              <a:spcBef>
                <a:spcPct val="20000"/>
              </a:spcBef>
              <a:spcAft>
                <a:spcPts val="600"/>
              </a:spcAft>
              <a:buSzPct val="160000"/>
              <a:buFont typeface="Wingdings" pitchFamily="2" charset="2"/>
              <a:buChar char=""/>
              <a:defRPr>
                <a:solidFill>
                  <a:schemeClr val="tx1"/>
                </a:solidFill>
                <a:latin typeface="Rockwell" pitchFamily="18" charset="0"/>
              </a:defRPr>
            </a:lvl5pPr>
            <a:lvl6pPr marL="2514600" indent="-228600" eaLnBrk="0" fontAlgn="base" hangingPunct="0">
              <a:spcBef>
                <a:spcPct val="20000"/>
              </a:spcBef>
              <a:spcAft>
                <a:spcPts val="600"/>
              </a:spcAft>
              <a:buSzPct val="160000"/>
              <a:buFont typeface="Wingdings" pitchFamily="2" charset="2"/>
              <a:buChar char=""/>
              <a:defRPr>
                <a:solidFill>
                  <a:schemeClr val="tx1"/>
                </a:solidFill>
                <a:latin typeface="Rockwell" pitchFamily="18" charset="0"/>
              </a:defRPr>
            </a:lvl6pPr>
            <a:lvl7pPr marL="2971800" indent="-228600" eaLnBrk="0" fontAlgn="base" hangingPunct="0">
              <a:spcBef>
                <a:spcPct val="20000"/>
              </a:spcBef>
              <a:spcAft>
                <a:spcPts val="600"/>
              </a:spcAft>
              <a:buSzPct val="160000"/>
              <a:buFont typeface="Wingdings" pitchFamily="2" charset="2"/>
              <a:buChar char=""/>
              <a:defRPr>
                <a:solidFill>
                  <a:schemeClr val="tx1"/>
                </a:solidFill>
                <a:latin typeface="Rockwell" pitchFamily="18" charset="0"/>
              </a:defRPr>
            </a:lvl7pPr>
            <a:lvl8pPr marL="3429000" indent="-228600" eaLnBrk="0" fontAlgn="base" hangingPunct="0">
              <a:spcBef>
                <a:spcPct val="20000"/>
              </a:spcBef>
              <a:spcAft>
                <a:spcPts val="600"/>
              </a:spcAft>
              <a:buSzPct val="160000"/>
              <a:buFont typeface="Wingdings" pitchFamily="2" charset="2"/>
              <a:buChar char=""/>
              <a:defRPr>
                <a:solidFill>
                  <a:schemeClr val="tx1"/>
                </a:solidFill>
                <a:latin typeface="Rockwell" pitchFamily="18" charset="0"/>
              </a:defRPr>
            </a:lvl8pPr>
            <a:lvl9pPr marL="3886200" indent="-228600" eaLnBrk="0" fontAlgn="base" hangingPunct="0">
              <a:spcBef>
                <a:spcPct val="20000"/>
              </a:spcBef>
              <a:spcAft>
                <a:spcPts val="600"/>
              </a:spcAft>
              <a:buSzPct val="160000"/>
              <a:buFont typeface="Wingdings" pitchFamily="2" charset="2"/>
              <a:buChar char=""/>
              <a:defRPr>
                <a:solidFill>
                  <a:schemeClr val="tx1"/>
                </a:solidFill>
                <a:latin typeface="Rockwell" pitchFamily="18" charset="0"/>
              </a:defRPr>
            </a:lvl9pPr>
          </a:lstStyle>
          <a:p>
            <a:pPr eaLnBrk="1" hangingPunct="1">
              <a:spcBef>
                <a:spcPct val="0"/>
              </a:spcBef>
              <a:spcAft>
                <a:spcPct val="0"/>
              </a:spcAft>
              <a:buSzTx/>
              <a:buFontTx/>
              <a:buNone/>
            </a:pPr>
            <a:r>
              <a:rPr lang="ru-RU" altLang="ru-RU" sz="2400" b="1" u="sng" dirty="0" smtClean="0">
                <a:solidFill>
                  <a:srgbClr val="FFFF00"/>
                </a:solidFill>
                <a:latin typeface="Times New Roman" pitchFamily="18" charset="0"/>
              </a:rPr>
              <a:t>2022 год</a:t>
            </a:r>
            <a:endParaRPr lang="ru-RU" altLang="ru-RU" sz="2400" b="1" u="sng" dirty="0">
              <a:solidFill>
                <a:srgbClr val="FFFF00"/>
              </a:solidFill>
              <a:latin typeface="Times New Roman" pitchFamily="18" charset="0"/>
            </a:endParaRPr>
          </a:p>
        </p:txBody>
      </p:sp>
      <p:sp>
        <p:nvSpPr>
          <p:cNvPr id="9" name="TextBox 8"/>
          <p:cNvSpPr txBox="1">
            <a:spLocks noChangeArrowheads="1"/>
          </p:cNvSpPr>
          <p:nvPr/>
        </p:nvSpPr>
        <p:spPr bwMode="auto">
          <a:xfrm>
            <a:off x="7524328" y="1628800"/>
            <a:ext cx="13094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SzPct val="160000"/>
              <a:buFont typeface="Wingdings" pitchFamily="2" charset="2"/>
              <a:buChar char=""/>
              <a:defRPr sz="2800">
                <a:solidFill>
                  <a:schemeClr val="tx1"/>
                </a:solidFill>
                <a:latin typeface="Rockwell" pitchFamily="18" charset="0"/>
              </a:defRPr>
            </a:lvl1pPr>
            <a:lvl2pPr marL="742950" indent="-285750" eaLnBrk="0" hangingPunct="0">
              <a:spcBef>
                <a:spcPct val="20000"/>
              </a:spcBef>
              <a:spcAft>
                <a:spcPts val="600"/>
              </a:spcAft>
              <a:buSzPct val="160000"/>
              <a:buFont typeface="Wingdings" pitchFamily="2" charset="2"/>
              <a:buChar char=""/>
              <a:defRPr sz="2400">
                <a:solidFill>
                  <a:schemeClr val="tx1"/>
                </a:solidFill>
                <a:latin typeface="Rockwell" pitchFamily="18" charset="0"/>
              </a:defRPr>
            </a:lvl2pPr>
            <a:lvl3pPr marL="1143000" indent="-228600" eaLnBrk="0" hangingPunct="0">
              <a:spcBef>
                <a:spcPct val="20000"/>
              </a:spcBef>
              <a:spcAft>
                <a:spcPts val="600"/>
              </a:spcAft>
              <a:buSzPct val="160000"/>
              <a:buFont typeface="Wingdings" pitchFamily="2" charset="2"/>
              <a:buChar char=""/>
              <a:defRPr sz="2000">
                <a:solidFill>
                  <a:schemeClr val="tx1"/>
                </a:solidFill>
                <a:latin typeface="Rockwell" pitchFamily="18" charset="0"/>
              </a:defRPr>
            </a:lvl3pPr>
            <a:lvl4pPr marL="1600200" indent="-228600" eaLnBrk="0" hangingPunct="0">
              <a:spcBef>
                <a:spcPct val="20000"/>
              </a:spcBef>
              <a:spcAft>
                <a:spcPts val="600"/>
              </a:spcAft>
              <a:buSzPct val="160000"/>
              <a:buFont typeface="Wingdings" pitchFamily="2" charset="2"/>
              <a:buChar char=""/>
              <a:defRPr>
                <a:solidFill>
                  <a:schemeClr val="tx1"/>
                </a:solidFill>
                <a:latin typeface="Rockwell" pitchFamily="18" charset="0"/>
              </a:defRPr>
            </a:lvl4pPr>
            <a:lvl5pPr marL="2057400" indent="-228600" eaLnBrk="0" hangingPunct="0">
              <a:spcBef>
                <a:spcPct val="20000"/>
              </a:spcBef>
              <a:spcAft>
                <a:spcPts val="600"/>
              </a:spcAft>
              <a:buSzPct val="160000"/>
              <a:buFont typeface="Wingdings" pitchFamily="2" charset="2"/>
              <a:buChar char=""/>
              <a:defRPr>
                <a:solidFill>
                  <a:schemeClr val="tx1"/>
                </a:solidFill>
                <a:latin typeface="Rockwell" pitchFamily="18" charset="0"/>
              </a:defRPr>
            </a:lvl5pPr>
            <a:lvl6pPr marL="2514600" indent="-228600" eaLnBrk="0" fontAlgn="base" hangingPunct="0">
              <a:spcBef>
                <a:spcPct val="20000"/>
              </a:spcBef>
              <a:spcAft>
                <a:spcPts val="600"/>
              </a:spcAft>
              <a:buSzPct val="160000"/>
              <a:buFont typeface="Wingdings" pitchFamily="2" charset="2"/>
              <a:buChar char=""/>
              <a:defRPr>
                <a:solidFill>
                  <a:schemeClr val="tx1"/>
                </a:solidFill>
                <a:latin typeface="Rockwell" pitchFamily="18" charset="0"/>
              </a:defRPr>
            </a:lvl6pPr>
            <a:lvl7pPr marL="2971800" indent="-228600" eaLnBrk="0" fontAlgn="base" hangingPunct="0">
              <a:spcBef>
                <a:spcPct val="20000"/>
              </a:spcBef>
              <a:spcAft>
                <a:spcPts val="600"/>
              </a:spcAft>
              <a:buSzPct val="160000"/>
              <a:buFont typeface="Wingdings" pitchFamily="2" charset="2"/>
              <a:buChar char=""/>
              <a:defRPr>
                <a:solidFill>
                  <a:schemeClr val="tx1"/>
                </a:solidFill>
                <a:latin typeface="Rockwell" pitchFamily="18" charset="0"/>
              </a:defRPr>
            </a:lvl7pPr>
            <a:lvl8pPr marL="3429000" indent="-228600" eaLnBrk="0" fontAlgn="base" hangingPunct="0">
              <a:spcBef>
                <a:spcPct val="20000"/>
              </a:spcBef>
              <a:spcAft>
                <a:spcPts val="600"/>
              </a:spcAft>
              <a:buSzPct val="160000"/>
              <a:buFont typeface="Wingdings" pitchFamily="2" charset="2"/>
              <a:buChar char=""/>
              <a:defRPr>
                <a:solidFill>
                  <a:schemeClr val="tx1"/>
                </a:solidFill>
                <a:latin typeface="Rockwell" pitchFamily="18" charset="0"/>
              </a:defRPr>
            </a:lvl8pPr>
            <a:lvl9pPr marL="3886200" indent="-228600" eaLnBrk="0" fontAlgn="base" hangingPunct="0">
              <a:spcBef>
                <a:spcPct val="20000"/>
              </a:spcBef>
              <a:spcAft>
                <a:spcPts val="600"/>
              </a:spcAft>
              <a:buSzPct val="160000"/>
              <a:buFont typeface="Wingdings" pitchFamily="2" charset="2"/>
              <a:buChar char=""/>
              <a:defRPr>
                <a:solidFill>
                  <a:schemeClr val="tx1"/>
                </a:solidFill>
                <a:latin typeface="Rockwell" pitchFamily="18" charset="0"/>
              </a:defRPr>
            </a:lvl9pPr>
          </a:lstStyle>
          <a:p>
            <a:pPr eaLnBrk="1" hangingPunct="1">
              <a:spcBef>
                <a:spcPct val="0"/>
              </a:spcBef>
              <a:spcAft>
                <a:spcPct val="0"/>
              </a:spcAft>
              <a:buSzTx/>
              <a:buFontTx/>
              <a:buNone/>
            </a:pPr>
            <a:r>
              <a:rPr lang="ru-RU" altLang="ru-RU" sz="2400" b="1" u="sng" dirty="0" smtClean="0">
                <a:solidFill>
                  <a:srgbClr val="FFFF00"/>
                </a:solidFill>
                <a:effectLst>
                  <a:outerShdw blurRad="38100" dist="38100" dir="2700000" algn="tl">
                    <a:srgbClr val="000000">
                      <a:alpha val="43137"/>
                    </a:srgbClr>
                  </a:outerShdw>
                </a:effectLst>
                <a:latin typeface="Times New Roman" pitchFamily="18" charset="0"/>
              </a:rPr>
              <a:t>2021 </a:t>
            </a:r>
            <a:r>
              <a:rPr lang="ru-RU" altLang="ru-RU" sz="2400" b="1" u="sng" dirty="0">
                <a:solidFill>
                  <a:srgbClr val="FFFF00"/>
                </a:solidFill>
                <a:effectLst>
                  <a:outerShdw blurRad="38100" dist="38100" dir="2700000" algn="tl">
                    <a:srgbClr val="000000">
                      <a:alpha val="43137"/>
                    </a:srgbClr>
                  </a:outerShdw>
                </a:effectLst>
                <a:latin typeface="Times New Roman" pitchFamily="18" charset="0"/>
              </a:rPr>
              <a:t>год</a:t>
            </a:r>
          </a:p>
        </p:txBody>
      </p:sp>
      <p:sp>
        <p:nvSpPr>
          <p:cNvPr id="10" name="TextBox 9"/>
          <p:cNvSpPr txBox="1">
            <a:spLocks noChangeArrowheads="1"/>
          </p:cNvSpPr>
          <p:nvPr/>
        </p:nvSpPr>
        <p:spPr bwMode="auto">
          <a:xfrm>
            <a:off x="5220072" y="4149080"/>
            <a:ext cx="13094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SzPct val="160000"/>
              <a:buFont typeface="Wingdings" pitchFamily="2" charset="2"/>
              <a:buChar char=""/>
              <a:defRPr sz="2800">
                <a:solidFill>
                  <a:schemeClr val="tx1"/>
                </a:solidFill>
                <a:latin typeface="Rockwell" pitchFamily="18" charset="0"/>
              </a:defRPr>
            </a:lvl1pPr>
            <a:lvl2pPr marL="742950" indent="-285750" eaLnBrk="0" hangingPunct="0">
              <a:spcBef>
                <a:spcPct val="20000"/>
              </a:spcBef>
              <a:spcAft>
                <a:spcPts val="600"/>
              </a:spcAft>
              <a:buSzPct val="160000"/>
              <a:buFont typeface="Wingdings" pitchFamily="2" charset="2"/>
              <a:buChar char=""/>
              <a:defRPr sz="2400">
                <a:solidFill>
                  <a:schemeClr val="tx1"/>
                </a:solidFill>
                <a:latin typeface="Rockwell" pitchFamily="18" charset="0"/>
              </a:defRPr>
            </a:lvl2pPr>
            <a:lvl3pPr marL="1143000" indent="-228600" eaLnBrk="0" hangingPunct="0">
              <a:spcBef>
                <a:spcPct val="20000"/>
              </a:spcBef>
              <a:spcAft>
                <a:spcPts val="600"/>
              </a:spcAft>
              <a:buSzPct val="160000"/>
              <a:buFont typeface="Wingdings" pitchFamily="2" charset="2"/>
              <a:buChar char=""/>
              <a:defRPr sz="2000">
                <a:solidFill>
                  <a:schemeClr val="tx1"/>
                </a:solidFill>
                <a:latin typeface="Rockwell" pitchFamily="18" charset="0"/>
              </a:defRPr>
            </a:lvl3pPr>
            <a:lvl4pPr marL="1600200" indent="-228600" eaLnBrk="0" hangingPunct="0">
              <a:spcBef>
                <a:spcPct val="20000"/>
              </a:spcBef>
              <a:spcAft>
                <a:spcPts val="600"/>
              </a:spcAft>
              <a:buSzPct val="160000"/>
              <a:buFont typeface="Wingdings" pitchFamily="2" charset="2"/>
              <a:buChar char=""/>
              <a:defRPr>
                <a:solidFill>
                  <a:schemeClr val="tx1"/>
                </a:solidFill>
                <a:latin typeface="Rockwell" pitchFamily="18" charset="0"/>
              </a:defRPr>
            </a:lvl4pPr>
            <a:lvl5pPr marL="2057400" indent="-228600" eaLnBrk="0" hangingPunct="0">
              <a:spcBef>
                <a:spcPct val="20000"/>
              </a:spcBef>
              <a:spcAft>
                <a:spcPts val="600"/>
              </a:spcAft>
              <a:buSzPct val="160000"/>
              <a:buFont typeface="Wingdings" pitchFamily="2" charset="2"/>
              <a:buChar char=""/>
              <a:defRPr>
                <a:solidFill>
                  <a:schemeClr val="tx1"/>
                </a:solidFill>
                <a:latin typeface="Rockwell" pitchFamily="18" charset="0"/>
              </a:defRPr>
            </a:lvl5pPr>
            <a:lvl6pPr marL="2514600" indent="-228600" eaLnBrk="0" fontAlgn="base" hangingPunct="0">
              <a:spcBef>
                <a:spcPct val="20000"/>
              </a:spcBef>
              <a:spcAft>
                <a:spcPts val="600"/>
              </a:spcAft>
              <a:buSzPct val="160000"/>
              <a:buFont typeface="Wingdings" pitchFamily="2" charset="2"/>
              <a:buChar char=""/>
              <a:defRPr>
                <a:solidFill>
                  <a:schemeClr val="tx1"/>
                </a:solidFill>
                <a:latin typeface="Rockwell" pitchFamily="18" charset="0"/>
              </a:defRPr>
            </a:lvl6pPr>
            <a:lvl7pPr marL="2971800" indent="-228600" eaLnBrk="0" fontAlgn="base" hangingPunct="0">
              <a:spcBef>
                <a:spcPct val="20000"/>
              </a:spcBef>
              <a:spcAft>
                <a:spcPts val="600"/>
              </a:spcAft>
              <a:buSzPct val="160000"/>
              <a:buFont typeface="Wingdings" pitchFamily="2" charset="2"/>
              <a:buChar char=""/>
              <a:defRPr>
                <a:solidFill>
                  <a:schemeClr val="tx1"/>
                </a:solidFill>
                <a:latin typeface="Rockwell" pitchFamily="18" charset="0"/>
              </a:defRPr>
            </a:lvl7pPr>
            <a:lvl8pPr marL="3429000" indent="-228600" eaLnBrk="0" fontAlgn="base" hangingPunct="0">
              <a:spcBef>
                <a:spcPct val="20000"/>
              </a:spcBef>
              <a:spcAft>
                <a:spcPts val="600"/>
              </a:spcAft>
              <a:buSzPct val="160000"/>
              <a:buFont typeface="Wingdings" pitchFamily="2" charset="2"/>
              <a:buChar char=""/>
              <a:defRPr>
                <a:solidFill>
                  <a:schemeClr val="tx1"/>
                </a:solidFill>
                <a:latin typeface="Rockwell" pitchFamily="18" charset="0"/>
              </a:defRPr>
            </a:lvl8pPr>
            <a:lvl9pPr marL="3886200" indent="-228600" eaLnBrk="0" fontAlgn="base" hangingPunct="0">
              <a:spcBef>
                <a:spcPct val="20000"/>
              </a:spcBef>
              <a:spcAft>
                <a:spcPts val="600"/>
              </a:spcAft>
              <a:buSzPct val="160000"/>
              <a:buFont typeface="Wingdings" pitchFamily="2" charset="2"/>
              <a:buChar char=""/>
              <a:defRPr>
                <a:solidFill>
                  <a:schemeClr val="tx1"/>
                </a:solidFill>
                <a:latin typeface="Rockwell" pitchFamily="18" charset="0"/>
              </a:defRPr>
            </a:lvl9pPr>
          </a:lstStyle>
          <a:p>
            <a:pPr eaLnBrk="1" hangingPunct="1">
              <a:spcBef>
                <a:spcPct val="0"/>
              </a:spcBef>
              <a:spcAft>
                <a:spcPct val="0"/>
              </a:spcAft>
              <a:buSzTx/>
              <a:buFontTx/>
              <a:buNone/>
            </a:pPr>
            <a:r>
              <a:rPr lang="ru-RU" altLang="ru-RU" sz="2400" b="1" u="sng" dirty="0" smtClean="0">
                <a:solidFill>
                  <a:srgbClr val="FFFF00"/>
                </a:solidFill>
                <a:effectLst>
                  <a:outerShdw blurRad="38100" dist="38100" dir="2700000" algn="tl">
                    <a:srgbClr val="000000">
                      <a:alpha val="43137"/>
                    </a:srgbClr>
                  </a:outerShdw>
                </a:effectLst>
                <a:latin typeface="Times New Roman" pitchFamily="18" charset="0"/>
              </a:rPr>
              <a:t>2020 год</a:t>
            </a:r>
            <a:endParaRPr lang="ru-RU" altLang="ru-RU" sz="2400" b="1" u="sng" dirty="0">
              <a:solidFill>
                <a:srgbClr val="FFFF00"/>
              </a:solidFill>
              <a:effectLst>
                <a:outerShdw blurRad="38100" dist="38100" dir="2700000" algn="tl">
                  <a:srgbClr val="000000">
                    <a:alpha val="43137"/>
                  </a:srgbClr>
                </a:outerShdw>
              </a:effectLst>
              <a:latin typeface="Times New Roman" pitchFamily="18" charset="0"/>
            </a:endParaRPr>
          </a:p>
        </p:txBody>
      </p:sp>
      <p:sp>
        <p:nvSpPr>
          <p:cNvPr id="11" name="Rectangle 2"/>
          <p:cNvSpPr txBox="1">
            <a:spLocks noChangeArrowheads="1"/>
          </p:cNvSpPr>
          <p:nvPr/>
        </p:nvSpPr>
        <p:spPr>
          <a:xfrm>
            <a:off x="60769" y="125265"/>
            <a:ext cx="9040812" cy="619968"/>
          </a:xfrm>
          <a:prstGeom prst="rect">
            <a:avLst/>
          </a:prstGeom>
        </p:spPr>
        <p:txBody>
          <a:bodyPr/>
          <a:lstStyle/>
          <a:p>
            <a:pPr algn="ctr">
              <a:buFont typeface="Georgia" pitchFamily="18" charset="0"/>
              <a:buNone/>
              <a:defRPr/>
            </a:pPr>
            <a:r>
              <a:rPr lang="ru-RU"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СТРУКТУРА  НАЛОГОВЫХ ДОХОДОВ</a:t>
            </a:r>
            <a:endParaRPr lang="ru-RU" sz="1200" b="1" dirty="0">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sp>
        <p:nvSpPr>
          <p:cNvPr id="12" name="Номер слайда 1"/>
          <p:cNvSpPr>
            <a:spLocks noGrp="1"/>
          </p:cNvSpPr>
          <p:nvPr>
            <p:ph type="sldNum" sz="quarter" idx="12"/>
          </p:nvPr>
        </p:nvSpPr>
        <p:spPr>
          <a:xfrm>
            <a:off x="8388424" y="6309320"/>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23</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graphicFrame>
        <p:nvGraphicFramePr>
          <p:cNvPr id="15" name="Диаграмма 14"/>
          <p:cNvGraphicFramePr/>
          <p:nvPr>
            <p:extLst>
              <p:ext uri="{D42A27DB-BD31-4B8C-83A1-F6EECF244321}">
                <p14:modId xmlns:p14="http://schemas.microsoft.com/office/powerpoint/2010/main" val="1497986312"/>
              </p:ext>
            </p:extLst>
          </p:nvPr>
        </p:nvGraphicFramePr>
        <p:xfrm>
          <a:off x="135372" y="1277638"/>
          <a:ext cx="5436096" cy="308746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61956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12" name="Picture 2" descr="C:\Users\User\Pictures\Ромашки\linii_fon_sploshnoy_svet_46640_1680x10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Диаграмма 1"/>
          <p:cNvGraphicFramePr/>
          <p:nvPr>
            <p:extLst>
              <p:ext uri="{D42A27DB-BD31-4B8C-83A1-F6EECF244321}">
                <p14:modId xmlns:p14="http://schemas.microsoft.com/office/powerpoint/2010/main" val="1515879752"/>
              </p:ext>
            </p:extLst>
          </p:nvPr>
        </p:nvGraphicFramePr>
        <p:xfrm>
          <a:off x="8882" y="620688"/>
          <a:ext cx="8983360" cy="5832500"/>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8882" y="116632"/>
            <a:ext cx="8966201" cy="646331"/>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ru-RU" b="1" dirty="0">
                <a:solidFill>
                  <a:schemeClr val="accent1">
                    <a:lumMod val="40000"/>
                    <a:lumOff val="60000"/>
                  </a:schemeClr>
                </a:solidFill>
                <a:latin typeface="Times New Roman" panose="02020603050405020304" pitchFamily="18" charset="0"/>
                <a:cs typeface="Times New Roman" panose="02020603050405020304" pitchFamily="18" charset="0"/>
              </a:rPr>
              <a:t>ИСПОЛНЕНИЕ БЮДЖЕТА ГАВРИЛОВО-ПОСАДСКОГО МУНИЦИПАЛЬНОГО РАЙОНА ПО НЕНАЛОГОВЫМ ДОХОДАМ </a:t>
            </a:r>
          </a:p>
        </p:txBody>
      </p:sp>
      <p:graphicFrame>
        <p:nvGraphicFramePr>
          <p:cNvPr id="5" name="Диаграмма 4"/>
          <p:cNvGraphicFramePr/>
          <p:nvPr>
            <p:extLst>
              <p:ext uri="{D42A27DB-BD31-4B8C-83A1-F6EECF244321}">
                <p14:modId xmlns:p14="http://schemas.microsoft.com/office/powerpoint/2010/main" val="585245760"/>
              </p:ext>
            </p:extLst>
          </p:nvPr>
        </p:nvGraphicFramePr>
        <p:xfrm>
          <a:off x="5220072" y="775228"/>
          <a:ext cx="4674384" cy="2548761"/>
        </p:xfrm>
        <a:graphic>
          <a:graphicData uri="http://schemas.openxmlformats.org/drawingml/2006/chart">
            <c:chart xmlns:c="http://schemas.openxmlformats.org/drawingml/2006/chart" xmlns:r="http://schemas.openxmlformats.org/officeDocument/2006/relationships" r:id="rId5"/>
          </a:graphicData>
        </a:graphic>
      </p:graphicFrame>
      <p:cxnSp>
        <p:nvCxnSpPr>
          <p:cNvPr id="6" name="Прямая со стрелкой 5"/>
          <p:cNvCxnSpPr/>
          <p:nvPr/>
        </p:nvCxnSpPr>
        <p:spPr>
          <a:xfrm flipV="1">
            <a:off x="6299584" y="1325583"/>
            <a:ext cx="504056" cy="52833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1"/>
          <p:cNvSpPr txBox="1"/>
          <p:nvPr/>
        </p:nvSpPr>
        <p:spPr>
          <a:xfrm rot="18785049">
            <a:off x="6058543" y="1344309"/>
            <a:ext cx="767062" cy="27270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400" b="1" dirty="0"/>
              <a:t> </a:t>
            </a:r>
            <a:r>
              <a:rPr lang="ru-RU" sz="1400" b="1" dirty="0" smtClean="0"/>
              <a:t>+</a:t>
            </a:r>
            <a:r>
              <a:rPr lang="ru-RU" sz="1400" b="1" dirty="0" smtClean="0">
                <a:solidFill>
                  <a:srgbClr val="D1D1F7"/>
                </a:solidFill>
                <a:effectLst>
                  <a:outerShdw blurRad="38100" dist="38100" dir="2700000" algn="tl">
                    <a:srgbClr val="000000">
                      <a:alpha val="43137"/>
                    </a:srgbClr>
                  </a:outerShdw>
                </a:effectLst>
              </a:rPr>
              <a:t>324</a:t>
            </a:r>
            <a:endParaRPr lang="ru-RU" sz="1400" b="1" dirty="0">
              <a:solidFill>
                <a:srgbClr val="D1D1F7"/>
              </a:solidFill>
              <a:effectLst>
                <a:outerShdw blurRad="38100" dist="38100" dir="2700000" algn="tl">
                  <a:srgbClr val="000000">
                    <a:alpha val="43137"/>
                  </a:srgbClr>
                </a:outerShdw>
              </a:effectLst>
            </a:endParaRPr>
          </a:p>
        </p:txBody>
      </p:sp>
      <p:sp>
        <p:nvSpPr>
          <p:cNvPr id="8" name="TextBox 1"/>
          <p:cNvSpPr txBox="1"/>
          <p:nvPr/>
        </p:nvSpPr>
        <p:spPr>
          <a:xfrm>
            <a:off x="467543" y="2852936"/>
            <a:ext cx="350891" cy="2497359"/>
          </a:xfrm>
          <a:prstGeom prst="rect">
            <a:avLst/>
          </a:prstGeom>
          <a:ln>
            <a:noFill/>
          </a:ln>
        </p:spPr>
        <p:txBody>
          <a:bodyPr vert="wordArtVert"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ru-RU" sz="1200" b="1" dirty="0">
                <a:solidFill>
                  <a:srgbClr val="321100"/>
                </a:solidFill>
                <a:latin typeface="Times New Roman" panose="02020603050405020304" pitchFamily="18" charset="0"/>
                <a:cs typeface="Times New Roman" panose="02020603050405020304" pitchFamily="18" charset="0"/>
              </a:rPr>
              <a:t>УТВЕРЖДЕНО</a:t>
            </a:r>
          </a:p>
        </p:txBody>
      </p:sp>
      <p:sp>
        <p:nvSpPr>
          <p:cNvPr id="9" name="TextBox 1"/>
          <p:cNvSpPr txBox="1"/>
          <p:nvPr/>
        </p:nvSpPr>
        <p:spPr>
          <a:xfrm>
            <a:off x="818435" y="3132152"/>
            <a:ext cx="374247" cy="2227432"/>
          </a:xfrm>
          <a:prstGeom prst="rect">
            <a:avLst/>
          </a:prstGeom>
        </p:spPr>
        <p:txBody>
          <a:bodyPr vert="wordArtVert"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200" b="1" dirty="0">
                <a:solidFill>
                  <a:srgbClr val="321100"/>
                </a:solidFill>
                <a:latin typeface="Times New Roman" panose="02020603050405020304" pitchFamily="18" charset="0"/>
                <a:cs typeface="Times New Roman" panose="02020603050405020304" pitchFamily="18" charset="0"/>
              </a:rPr>
              <a:t>ИСПОЛНЕНО</a:t>
            </a:r>
          </a:p>
        </p:txBody>
      </p:sp>
      <p:sp>
        <p:nvSpPr>
          <p:cNvPr id="10" name="Прямоугольник 9"/>
          <p:cNvSpPr/>
          <p:nvPr/>
        </p:nvSpPr>
        <p:spPr>
          <a:xfrm>
            <a:off x="7956376" y="704927"/>
            <a:ext cx="1100302" cy="307777"/>
          </a:xfrm>
          <a:prstGeom prst="rect">
            <a:avLst/>
          </a:prstGeom>
        </p:spPr>
        <p:txBody>
          <a:bodyPr wrap="none">
            <a:spAutoFit/>
          </a:bodyPr>
          <a:lstStyle/>
          <a:p>
            <a:pPr lvl="0" algn="ctr"/>
            <a:r>
              <a:rPr lang="ru-RU" sz="1400" b="1" cap="all" dirty="0">
                <a:ln w="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тыс. руб.</a:t>
            </a:r>
          </a:p>
        </p:txBody>
      </p:sp>
      <p:sp>
        <p:nvSpPr>
          <p:cNvPr id="11" name="Номер слайда 1"/>
          <p:cNvSpPr>
            <a:spLocks noGrp="1"/>
          </p:cNvSpPr>
          <p:nvPr>
            <p:ph type="sldNum" sz="quarter" idx="12"/>
          </p:nvPr>
        </p:nvSpPr>
        <p:spPr>
          <a:xfrm>
            <a:off x="8388424" y="6309320"/>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24</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cxnSp>
        <p:nvCxnSpPr>
          <p:cNvPr id="13" name="Прямая со стрелкой 12"/>
          <p:cNvCxnSpPr/>
          <p:nvPr/>
        </p:nvCxnSpPr>
        <p:spPr>
          <a:xfrm flipV="1">
            <a:off x="7164288" y="1027130"/>
            <a:ext cx="360040" cy="18936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
          <p:cNvSpPr txBox="1"/>
          <p:nvPr/>
        </p:nvSpPr>
        <p:spPr>
          <a:xfrm rot="19961452">
            <a:off x="6833309" y="815977"/>
            <a:ext cx="767062" cy="27270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400" b="1" dirty="0" smtClean="0"/>
              <a:t>+16410</a:t>
            </a:r>
          </a:p>
          <a:p>
            <a:endParaRPr lang="ru-RU" sz="1400" b="1" dirty="0">
              <a:solidFill>
                <a:srgbClr val="D1D1F7"/>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73522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User\Pictures\Ромашки\linii_fon_sploshnoy_svet_46640_1680x10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5294" y="188640"/>
            <a:ext cx="8770906" cy="800219"/>
          </a:xfrm>
          <a:prstGeom prst="rect">
            <a:avLst/>
          </a:prstGeom>
          <a:noFill/>
        </p:spPr>
        <p:txBody>
          <a:bodyPr wrap="square" rtlCol="0">
            <a:spAutoFit/>
          </a:bodyPr>
          <a:lstStyle/>
          <a:p>
            <a:pPr algn="ctr"/>
            <a:r>
              <a:rPr lang="ru-RU" sz="1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ДИНАМИКА ИЗМЕНЕНИЯ ПО НЕНАЛОГОВЫМ ДОХОДАМ БЮДЖЕТА </a:t>
            </a:r>
          </a:p>
          <a:p>
            <a:pPr algn="ctr"/>
            <a:r>
              <a:rPr lang="ru-RU" sz="1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ГАВРИЛОВО-ПОСАДСКОГО МУНИЦИПАЛЬНОГО РАЙОНА  </a:t>
            </a:r>
          </a:p>
          <a:p>
            <a:pPr algn="r"/>
            <a:r>
              <a:rPr lang="ru-RU" sz="1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тыс. руб.</a:t>
            </a:r>
          </a:p>
        </p:txBody>
      </p:sp>
      <p:graphicFrame>
        <p:nvGraphicFramePr>
          <p:cNvPr id="8" name="Диаграмма 7"/>
          <p:cNvGraphicFramePr/>
          <p:nvPr>
            <p:extLst>
              <p:ext uri="{D42A27DB-BD31-4B8C-83A1-F6EECF244321}">
                <p14:modId xmlns:p14="http://schemas.microsoft.com/office/powerpoint/2010/main" val="3073656692"/>
              </p:ext>
            </p:extLst>
          </p:nvPr>
        </p:nvGraphicFramePr>
        <p:xfrm>
          <a:off x="151607" y="836712"/>
          <a:ext cx="8858280" cy="57050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Диаграмма 4"/>
          <p:cNvGraphicFramePr/>
          <p:nvPr>
            <p:extLst>
              <p:ext uri="{D42A27DB-BD31-4B8C-83A1-F6EECF244321}">
                <p14:modId xmlns:p14="http://schemas.microsoft.com/office/powerpoint/2010/main" val="3801065971"/>
              </p:ext>
            </p:extLst>
          </p:nvPr>
        </p:nvGraphicFramePr>
        <p:xfrm>
          <a:off x="4594573" y="692696"/>
          <a:ext cx="5328592" cy="2520280"/>
        </p:xfrm>
        <a:graphic>
          <a:graphicData uri="http://schemas.openxmlformats.org/drawingml/2006/chart">
            <c:chart xmlns:c="http://schemas.openxmlformats.org/drawingml/2006/chart" xmlns:r="http://schemas.openxmlformats.org/officeDocument/2006/relationships" r:id="rId4"/>
          </a:graphicData>
        </a:graphic>
      </p:graphicFrame>
      <p:sp>
        <p:nvSpPr>
          <p:cNvPr id="10" name="Стрелка вправо 9"/>
          <p:cNvSpPr/>
          <p:nvPr/>
        </p:nvSpPr>
        <p:spPr>
          <a:xfrm rot="20568726">
            <a:off x="6063380" y="1565006"/>
            <a:ext cx="325081" cy="134811"/>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effectLst>
                <a:outerShdw blurRad="38100" dist="38100" dir="2700000" algn="tl">
                  <a:srgbClr val="000000">
                    <a:alpha val="43137"/>
                  </a:srgbClr>
                </a:outerShdw>
              </a:effectLst>
            </a:endParaRPr>
          </a:p>
        </p:txBody>
      </p:sp>
      <p:sp>
        <p:nvSpPr>
          <p:cNvPr id="9" name="Номер слайда 1"/>
          <p:cNvSpPr>
            <a:spLocks noGrp="1"/>
          </p:cNvSpPr>
          <p:nvPr>
            <p:ph type="sldNum" sz="quarter" idx="12"/>
          </p:nvPr>
        </p:nvSpPr>
        <p:spPr>
          <a:xfrm>
            <a:off x="8388424" y="6309320"/>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25</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Tree>
    <p:extLst>
      <p:ext uri="{BB962C8B-B14F-4D97-AF65-F5344CB8AC3E}">
        <p14:creationId xmlns:p14="http://schemas.microsoft.com/office/powerpoint/2010/main" val="2597275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User\Pictures\Ромашки\linii_fon_sploshnoy_svet_46640_1680x10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19" y="0"/>
            <a:ext cx="9144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Диаграмма 3"/>
          <p:cNvGraphicFramePr/>
          <p:nvPr>
            <p:extLst>
              <p:ext uri="{D42A27DB-BD31-4B8C-83A1-F6EECF244321}">
                <p14:modId xmlns:p14="http://schemas.microsoft.com/office/powerpoint/2010/main" val="4150931473"/>
              </p:ext>
            </p:extLst>
          </p:nvPr>
        </p:nvGraphicFramePr>
        <p:xfrm>
          <a:off x="586269" y="2452455"/>
          <a:ext cx="8064896" cy="45365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Диаграмма 5"/>
          <p:cNvGraphicFramePr/>
          <p:nvPr>
            <p:extLst>
              <p:ext uri="{D42A27DB-BD31-4B8C-83A1-F6EECF244321}">
                <p14:modId xmlns:p14="http://schemas.microsoft.com/office/powerpoint/2010/main" val="3624632968"/>
              </p:ext>
            </p:extLst>
          </p:nvPr>
        </p:nvGraphicFramePr>
        <p:xfrm>
          <a:off x="4824991" y="915879"/>
          <a:ext cx="4248472" cy="2952328"/>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8"/>
          <p:cNvSpPr txBox="1">
            <a:spLocks noChangeArrowheads="1"/>
          </p:cNvSpPr>
          <p:nvPr/>
        </p:nvSpPr>
        <p:spPr bwMode="auto">
          <a:xfrm>
            <a:off x="966661" y="815972"/>
            <a:ext cx="14850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SzPct val="160000"/>
              <a:buFont typeface="Wingdings" pitchFamily="2" charset="2"/>
              <a:buChar char=""/>
              <a:defRPr sz="2800">
                <a:solidFill>
                  <a:schemeClr val="tx1"/>
                </a:solidFill>
                <a:latin typeface="Rockwell" pitchFamily="18" charset="0"/>
              </a:defRPr>
            </a:lvl1pPr>
            <a:lvl2pPr marL="742950" indent="-285750" eaLnBrk="0" hangingPunct="0">
              <a:spcBef>
                <a:spcPct val="20000"/>
              </a:spcBef>
              <a:spcAft>
                <a:spcPts val="600"/>
              </a:spcAft>
              <a:buSzPct val="160000"/>
              <a:buFont typeface="Wingdings" pitchFamily="2" charset="2"/>
              <a:buChar char=""/>
              <a:defRPr sz="2400">
                <a:solidFill>
                  <a:schemeClr val="tx1"/>
                </a:solidFill>
                <a:latin typeface="Rockwell" pitchFamily="18" charset="0"/>
              </a:defRPr>
            </a:lvl2pPr>
            <a:lvl3pPr marL="1143000" indent="-228600" eaLnBrk="0" hangingPunct="0">
              <a:spcBef>
                <a:spcPct val="20000"/>
              </a:spcBef>
              <a:spcAft>
                <a:spcPts val="600"/>
              </a:spcAft>
              <a:buSzPct val="160000"/>
              <a:buFont typeface="Wingdings" pitchFamily="2" charset="2"/>
              <a:buChar char=""/>
              <a:defRPr sz="2000">
                <a:solidFill>
                  <a:schemeClr val="tx1"/>
                </a:solidFill>
                <a:latin typeface="Rockwell" pitchFamily="18" charset="0"/>
              </a:defRPr>
            </a:lvl3pPr>
            <a:lvl4pPr marL="1600200" indent="-228600" eaLnBrk="0" hangingPunct="0">
              <a:spcBef>
                <a:spcPct val="20000"/>
              </a:spcBef>
              <a:spcAft>
                <a:spcPts val="600"/>
              </a:spcAft>
              <a:buSzPct val="160000"/>
              <a:buFont typeface="Wingdings" pitchFamily="2" charset="2"/>
              <a:buChar char=""/>
              <a:defRPr>
                <a:solidFill>
                  <a:schemeClr val="tx1"/>
                </a:solidFill>
                <a:latin typeface="Rockwell" pitchFamily="18" charset="0"/>
              </a:defRPr>
            </a:lvl4pPr>
            <a:lvl5pPr marL="2057400" indent="-228600" eaLnBrk="0" hangingPunct="0">
              <a:spcBef>
                <a:spcPct val="20000"/>
              </a:spcBef>
              <a:spcAft>
                <a:spcPts val="600"/>
              </a:spcAft>
              <a:buSzPct val="160000"/>
              <a:buFont typeface="Wingdings" pitchFamily="2" charset="2"/>
              <a:buChar char=""/>
              <a:defRPr>
                <a:solidFill>
                  <a:schemeClr val="tx1"/>
                </a:solidFill>
                <a:latin typeface="Rockwell" pitchFamily="18" charset="0"/>
              </a:defRPr>
            </a:lvl5pPr>
            <a:lvl6pPr marL="2514600" indent="-228600" eaLnBrk="0" fontAlgn="base" hangingPunct="0">
              <a:spcBef>
                <a:spcPct val="20000"/>
              </a:spcBef>
              <a:spcAft>
                <a:spcPts val="600"/>
              </a:spcAft>
              <a:buSzPct val="160000"/>
              <a:buFont typeface="Wingdings" pitchFamily="2" charset="2"/>
              <a:buChar char=""/>
              <a:defRPr>
                <a:solidFill>
                  <a:schemeClr val="tx1"/>
                </a:solidFill>
                <a:latin typeface="Rockwell" pitchFamily="18" charset="0"/>
              </a:defRPr>
            </a:lvl6pPr>
            <a:lvl7pPr marL="2971800" indent="-228600" eaLnBrk="0" fontAlgn="base" hangingPunct="0">
              <a:spcBef>
                <a:spcPct val="20000"/>
              </a:spcBef>
              <a:spcAft>
                <a:spcPts val="600"/>
              </a:spcAft>
              <a:buSzPct val="160000"/>
              <a:buFont typeface="Wingdings" pitchFamily="2" charset="2"/>
              <a:buChar char=""/>
              <a:defRPr>
                <a:solidFill>
                  <a:schemeClr val="tx1"/>
                </a:solidFill>
                <a:latin typeface="Rockwell" pitchFamily="18" charset="0"/>
              </a:defRPr>
            </a:lvl7pPr>
            <a:lvl8pPr marL="3429000" indent="-228600" eaLnBrk="0" fontAlgn="base" hangingPunct="0">
              <a:spcBef>
                <a:spcPct val="20000"/>
              </a:spcBef>
              <a:spcAft>
                <a:spcPts val="600"/>
              </a:spcAft>
              <a:buSzPct val="160000"/>
              <a:buFont typeface="Wingdings" pitchFamily="2" charset="2"/>
              <a:buChar char=""/>
              <a:defRPr>
                <a:solidFill>
                  <a:schemeClr val="tx1"/>
                </a:solidFill>
                <a:latin typeface="Rockwell" pitchFamily="18" charset="0"/>
              </a:defRPr>
            </a:lvl8pPr>
            <a:lvl9pPr marL="3886200" indent="-228600" eaLnBrk="0" fontAlgn="base" hangingPunct="0">
              <a:spcBef>
                <a:spcPct val="20000"/>
              </a:spcBef>
              <a:spcAft>
                <a:spcPts val="600"/>
              </a:spcAft>
              <a:buSzPct val="160000"/>
              <a:buFont typeface="Wingdings" pitchFamily="2" charset="2"/>
              <a:buChar char=""/>
              <a:defRPr>
                <a:solidFill>
                  <a:schemeClr val="tx1"/>
                </a:solidFill>
                <a:latin typeface="Rockwell" pitchFamily="18" charset="0"/>
              </a:defRPr>
            </a:lvl9pPr>
          </a:lstStyle>
          <a:p>
            <a:pPr eaLnBrk="1" hangingPunct="1">
              <a:spcBef>
                <a:spcPct val="0"/>
              </a:spcBef>
              <a:spcAft>
                <a:spcPct val="0"/>
              </a:spcAft>
              <a:buSzTx/>
              <a:buFontTx/>
              <a:buNone/>
            </a:pPr>
            <a:r>
              <a:rPr lang="ru-RU" altLang="ru-RU" sz="2400" b="1" u="sng" dirty="0" smtClean="0">
                <a:solidFill>
                  <a:srgbClr val="FFFF00"/>
                </a:solidFill>
                <a:latin typeface="Times New Roman" pitchFamily="18" charset="0"/>
              </a:rPr>
              <a:t>2020 год</a:t>
            </a:r>
            <a:endParaRPr lang="ru-RU" altLang="ru-RU" sz="2400" b="1" u="sng" dirty="0">
              <a:solidFill>
                <a:srgbClr val="FFFF00"/>
              </a:solidFill>
              <a:latin typeface="Times New Roman" pitchFamily="18" charset="0"/>
            </a:endParaRPr>
          </a:p>
        </p:txBody>
      </p:sp>
      <p:sp>
        <p:nvSpPr>
          <p:cNvPr id="9" name="TextBox 8"/>
          <p:cNvSpPr txBox="1">
            <a:spLocks noChangeArrowheads="1"/>
          </p:cNvSpPr>
          <p:nvPr/>
        </p:nvSpPr>
        <p:spPr bwMode="auto">
          <a:xfrm>
            <a:off x="7297271" y="1046804"/>
            <a:ext cx="13094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SzPct val="160000"/>
              <a:buFont typeface="Wingdings" pitchFamily="2" charset="2"/>
              <a:buChar char=""/>
              <a:defRPr sz="2800">
                <a:solidFill>
                  <a:schemeClr val="tx1"/>
                </a:solidFill>
                <a:latin typeface="Rockwell" pitchFamily="18" charset="0"/>
              </a:defRPr>
            </a:lvl1pPr>
            <a:lvl2pPr marL="742950" indent="-285750" eaLnBrk="0" hangingPunct="0">
              <a:spcBef>
                <a:spcPct val="20000"/>
              </a:spcBef>
              <a:spcAft>
                <a:spcPts val="600"/>
              </a:spcAft>
              <a:buSzPct val="160000"/>
              <a:buFont typeface="Wingdings" pitchFamily="2" charset="2"/>
              <a:buChar char=""/>
              <a:defRPr sz="2400">
                <a:solidFill>
                  <a:schemeClr val="tx1"/>
                </a:solidFill>
                <a:latin typeface="Rockwell" pitchFamily="18" charset="0"/>
              </a:defRPr>
            </a:lvl2pPr>
            <a:lvl3pPr marL="1143000" indent="-228600" eaLnBrk="0" hangingPunct="0">
              <a:spcBef>
                <a:spcPct val="20000"/>
              </a:spcBef>
              <a:spcAft>
                <a:spcPts val="600"/>
              </a:spcAft>
              <a:buSzPct val="160000"/>
              <a:buFont typeface="Wingdings" pitchFamily="2" charset="2"/>
              <a:buChar char=""/>
              <a:defRPr sz="2000">
                <a:solidFill>
                  <a:schemeClr val="tx1"/>
                </a:solidFill>
                <a:latin typeface="Rockwell" pitchFamily="18" charset="0"/>
              </a:defRPr>
            </a:lvl3pPr>
            <a:lvl4pPr marL="1600200" indent="-228600" eaLnBrk="0" hangingPunct="0">
              <a:spcBef>
                <a:spcPct val="20000"/>
              </a:spcBef>
              <a:spcAft>
                <a:spcPts val="600"/>
              </a:spcAft>
              <a:buSzPct val="160000"/>
              <a:buFont typeface="Wingdings" pitchFamily="2" charset="2"/>
              <a:buChar char=""/>
              <a:defRPr>
                <a:solidFill>
                  <a:schemeClr val="tx1"/>
                </a:solidFill>
                <a:latin typeface="Rockwell" pitchFamily="18" charset="0"/>
              </a:defRPr>
            </a:lvl4pPr>
            <a:lvl5pPr marL="2057400" indent="-228600" eaLnBrk="0" hangingPunct="0">
              <a:spcBef>
                <a:spcPct val="20000"/>
              </a:spcBef>
              <a:spcAft>
                <a:spcPts val="600"/>
              </a:spcAft>
              <a:buSzPct val="160000"/>
              <a:buFont typeface="Wingdings" pitchFamily="2" charset="2"/>
              <a:buChar char=""/>
              <a:defRPr>
                <a:solidFill>
                  <a:schemeClr val="tx1"/>
                </a:solidFill>
                <a:latin typeface="Rockwell" pitchFamily="18" charset="0"/>
              </a:defRPr>
            </a:lvl5pPr>
            <a:lvl6pPr marL="2514600" indent="-228600" eaLnBrk="0" fontAlgn="base" hangingPunct="0">
              <a:spcBef>
                <a:spcPct val="20000"/>
              </a:spcBef>
              <a:spcAft>
                <a:spcPts val="600"/>
              </a:spcAft>
              <a:buSzPct val="160000"/>
              <a:buFont typeface="Wingdings" pitchFamily="2" charset="2"/>
              <a:buChar char=""/>
              <a:defRPr>
                <a:solidFill>
                  <a:schemeClr val="tx1"/>
                </a:solidFill>
                <a:latin typeface="Rockwell" pitchFamily="18" charset="0"/>
              </a:defRPr>
            </a:lvl6pPr>
            <a:lvl7pPr marL="2971800" indent="-228600" eaLnBrk="0" fontAlgn="base" hangingPunct="0">
              <a:spcBef>
                <a:spcPct val="20000"/>
              </a:spcBef>
              <a:spcAft>
                <a:spcPts val="600"/>
              </a:spcAft>
              <a:buSzPct val="160000"/>
              <a:buFont typeface="Wingdings" pitchFamily="2" charset="2"/>
              <a:buChar char=""/>
              <a:defRPr>
                <a:solidFill>
                  <a:schemeClr val="tx1"/>
                </a:solidFill>
                <a:latin typeface="Rockwell" pitchFamily="18" charset="0"/>
              </a:defRPr>
            </a:lvl7pPr>
            <a:lvl8pPr marL="3429000" indent="-228600" eaLnBrk="0" fontAlgn="base" hangingPunct="0">
              <a:spcBef>
                <a:spcPct val="20000"/>
              </a:spcBef>
              <a:spcAft>
                <a:spcPts val="600"/>
              </a:spcAft>
              <a:buSzPct val="160000"/>
              <a:buFont typeface="Wingdings" pitchFamily="2" charset="2"/>
              <a:buChar char=""/>
              <a:defRPr>
                <a:solidFill>
                  <a:schemeClr val="tx1"/>
                </a:solidFill>
                <a:latin typeface="Rockwell" pitchFamily="18" charset="0"/>
              </a:defRPr>
            </a:lvl8pPr>
            <a:lvl9pPr marL="3886200" indent="-228600" eaLnBrk="0" fontAlgn="base" hangingPunct="0">
              <a:spcBef>
                <a:spcPct val="20000"/>
              </a:spcBef>
              <a:spcAft>
                <a:spcPts val="600"/>
              </a:spcAft>
              <a:buSzPct val="160000"/>
              <a:buFont typeface="Wingdings" pitchFamily="2" charset="2"/>
              <a:buChar char=""/>
              <a:defRPr>
                <a:solidFill>
                  <a:schemeClr val="tx1"/>
                </a:solidFill>
                <a:latin typeface="Rockwell" pitchFamily="18" charset="0"/>
              </a:defRPr>
            </a:lvl9pPr>
          </a:lstStyle>
          <a:p>
            <a:pPr eaLnBrk="1" hangingPunct="1">
              <a:spcBef>
                <a:spcPct val="0"/>
              </a:spcBef>
              <a:spcAft>
                <a:spcPct val="0"/>
              </a:spcAft>
              <a:buSzTx/>
              <a:buFontTx/>
              <a:buNone/>
            </a:pPr>
            <a:r>
              <a:rPr lang="ru-RU" altLang="ru-RU" sz="2400" b="1" u="sng" dirty="0" smtClean="0">
                <a:solidFill>
                  <a:srgbClr val="FFFF00"/>
                </a:solidFill>
                <a:effectLst>
                  <a:outerShdw blurRad="38100" dist="38100" dir="2700000" algn="tl">
                    <a:srgbClr val="000000">
                      <a:alpha val="43137"/>
                    </a:srgbClr>
                  </a:outerShdw>
                </a:effectLst>
                <a:latin typeface="Times New Roman" pitchFamily="18" charset="0"/>
              </a:rPr>
              <a:t>2021 год</a:t>
            </a:r>
            <a:endParaRPr lang="ru-RU" altLang="ru-RU" sz="2400" b="1" u="sng" dirty="0">
              <a:solidFill>
                <a:srgbClr val="FFFF00"/>
              </a:solidFill>
              <a:effectLst>
                <a:outerShdw blurRad="38100" dist="38100" dir="2700000" algn="tl">
                  <a:srgbClr val="000000">
                    <a:alpha val="43137"/>
                  </a:srgbClr>
                </a:outerShdw>
              </a:effectLst>
              <a:latin typeface="Times New Roman" pitchFamily="18" charset="0"/>
            </a:endParaRPr>
          </a:p>
        </p:txBody>
      </p:sp>
      <p:sp>
        <p:nvSpPr>
          <p:cNvPr id="10" name="TextBox 9"/>
          <p:cNvSpPr txBox="1">
            <a:spLocks noChangeArrowheads="1"/>
          </p:cNvSpPr>
          <p:nvPr/>
        </p:nvSpPr>
        <p:spPr bwMode="auto">
          <a:xfrm>
            <a:off x="5220072" y="4149080"/>
            <a:ext cx="13094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SzPct val="160000"/>
              <a:buFont typeface="Wingdings" pitchFamily="2" charset="2"/>
              <a:buChar char=""/>
              <a:defRPr sz="2800">
                <a:solidFill>
                  <a:schemeClr val="tx1"/>
                </a:solidFill>
                <a:latin typeface="Rockwell" pitchFamily="18" charset="0"/>
              </a:defRPr>
            </a:lvl1pPr>
            <a:lvl2pPr marL="742950" indent="-285750" eaLnBrk="0" hangingPunct="0">
              <a:spcBef>
                <a:spcPct val="20000"/>
              </a:spcBef>
              <a:spcAft>
                <a:spcPts val="600"/>
              </a:spcAft>
              <a:buSzPct val="160000"/>
              <a:buFont typeface="Wingdings" pitchFamily="2" charset="2"/>
              <a:buChar char=""/>
              <a:defRPr sz="2400">
                <a:solidFill>
                  <a:schemeClr val="tx1"/>
                </a:solidFill>
                <a:latin typeface="Rockwell" pitchFamily="18" charset="0"/>
              </a:defRPr>
            </a:lvl2pPr>
            <a:lvl3pPr marL="1143000" indent="-228600" eaLnBrk="0" hangingPunct="0">
              <a:spcBef>
                <a:spcPct val="20000"/>
              </a:spcBef>
              <a:spcAft>
                <a:spcPts val="600"/>
              </a:spcAft>
              <a:buSzPct val="160000"/>
              <a:buFont typeface="Wingdings" pitchFamily="2" charset="2"/>
              <a:buChar char=""/>
              <a:defRPr sz="2000">
                <a:solidFill>
                  <a:schemeClr val="tx1"/>
                </a:solidFill>
                <a:latin typeface="Rockwell" pitchFamily="18" charset="0"/>
              </a:defRPr>
            </a:lvl3pPr>
            <a:lvl4pPr marL="1600200" indent="-228600" eaLnBrk="0" hangingPunct="0">
              <a:spcBef>
                <a:spcPct val="20000"/>
              </a:spcBef>
              <a:spcAft>
                <a:spcPts val="600"/>
              </a:spcAft>
              <a:buSzPct val="160000"/>
              <a:buFont typeface="Wingdings" pitchFamily="2" charset="2"/>
              <a:buChar char=""/>
              <a:defRPr>
                <a:solidFill>
                  <a:schemeClr val="tx1"/>
                </a:solidFill>
                <a:latin typeface="Rockwell" pitchFamily="18" charset="0"/>
              </a:defRPr>
            </a:lvl4pPr>
            <a:lvl5pPr marL="2057400" indent="-228600" eaLnBrk="0" hangingPunct="0">
              <a:spcBef>
                <a:spcPct val="20000"/>
              </a:spcBef>
              <a:spcAft>
                <a:spcPts val="600"/>
              </a:spcAft>
              <a:buSzPct val="160000"/>
              <a:buFont typeface="Wingdings" pitchFamily="2" charset="2"/>
              <a:buChar char=""/>
              <a:defRPr>
                <a:solidFill>
                  <a:schemeClr val="tx1"/>
                </a:solidFill>
                <a:latin typeface="Rockwell" pitchFamily="18" charset="0"/>
              </a:defRPr>
            </a:lvl5pPr>
            <a:lvl6pPr marL="2514600" indent="-228600" eaLnBrk="0" fontAlgn="base" hangingPunct="0">
              <a:spcBef>
                <a:spcPct val="20000"/>
              </a:spcBef>
              <a:spcAft>
                <a:spcPts val="600"/>
              </a:spcAft>
              <a:buSzPct val="160000"/>
              <a:buFont typeface="Wingdings" pitchFamily="2" charset="2"/>
              <a:buChar char=""/>
              <a:defRPr>
                <a:solidFill>
                  <a:schemeClr val="tx1"/>
                </a:solidFill>
                <a:latin typeface="Rockwell" pitchFamily="18" charset="0"/>
              </a:defRPr>
            </a:lvl6pPr>
            <a:lvl7pPr marL="2971800" indent="-228600" eaLnBrk="0" fontAlgn="base" hangingPunct="0">
              <a:spcBef>
                <a:spcPct val="20000"/>
              </a:spcBef>
              <a:spcAft>
                <a:spcPts val="600"/>
              </a:spcAft>
              <a:buSzPct val="160000"/>
              <a:buFont typeface="Wingdings" pitchFamily="2" charset="2"/>
              <a:buChar char=""/>
              <a:defRPr>
                <a:solidFill>
                  <a:schemeClr val="tx1"/>
                </a:solidFill>
                <a:latin typeface="Rockwell" pitchFamily="18" charset="0"/>
              </a:defRPr>
            </a:lvl7pPr>
            <a:lvl8pPr marL="3429000" indent="-228600" eaLnBrk="0" fontAlgn="base" hangingPunct="0">
              <a:spcBef>
                <a:spcPct val="20000"/>
              </a:spcBef>
              <a:spcAft>
                <a:spcPts val="600"/>
              </a:spcAft>
              <a:buSzPct val="160000"/>
              <a:buFont typeface="Wingdings" pitchFamily="2" charset="2"/>
              <a:buChar char=""/>
              <a:defRPr>
                <a:solidFill>
                  <a:schemeClr val="tx1"/>
                </a:solidFill>
                <a:latin typeface="Rockwell" pitchFamily="18" charset="0"/>
              </a:defRPr>
            </a:lvl8pPr>
            <a:lvl9pPr marL="3886200" indent="-228600" eaLnBrk="0" fontAlgn="base" hangingPunct="0">
              <a:spcBef>
                <a:spcPct val="20000"/>
              </a:spcBef>
              <a:spcAft>
                <a:spcPts val="600"/>
              </a:spcAft>
              <a:buSzPct val="160000"/>
              <a:buFont typeface="Wingdings" pitchFamily="2" charset="2"/>
              <a:buChar char=""/>
              <a:defRPr>
                <a:solidFill>
                  <a:schemeClr val="tx1"/>
                </a:solidFill>
                <a:latin typeface="Rockwell" pitchFamily="18" charset="0"/>
              </a:defRPr>
            </a:lvl9pPr>
          </a:lstStyle>
          <a:p>
            <a:pPr eaLnBrk="1" hangingPunct="1">
              <a:spcBef>
                <a:spcPct val="0"/>
              </a:spcBef>
              <a:spcAft>
                <a:spcPct val="0"/>
              </a:spcAft>
              <a:buSzTx/>
              <a:buFontTx/>
              <a:buNone/>
            </a:pPr>
            <a:r>
              <a:rPr lang="ru-RU" altLang="ru-RU" sz="2400" b="1" u="sng" dirty="0" smtClean="0">
                <a:solidFill>
                  <a:srgbClr val="FFFF00"/>
                </a:solidFill>
                <a:effectLst>
                  <a:outerShdw blurRad="38100" dist="38100" dir="2700000" algn="tl">
                    <a:srgbClr val="000000">
                      <a:alpha val="43137"/>
                    </a:srgbClr>
                  </a:outerShdw>
                </a:effectLst>
                <a:latin typeface="Times New Roman" pitchFamily="18" charset="0"/>
              </a:rPr>
              <a:t>2022 </a:t>
            </a:r>
            <a:r>
              <a:rPr lang="ru-RU" altLang="ru-RU" sz="2400" b="1" u="sng" dirty="0">
                <a:solidFill>
                  <a:srgbClr val="FFFF00"/>
                </a:solidFill>
                <a:effectLst>
                  <a:outerShdw blurRad="38100" dist="38100" dir="2700000" algn="tl">
                    <a:srgbClr val="000000">
                      <a:alpha val="43137"/>
                    </a:srgbClr>
                  </a:outerShdw>
                </a:effectLst>
                <a:latin typeface="Times New Roman" pitchFamily="18" charset="0"/>
              </a:rPr>
              <a:t>год</a:t>
            </a:r>
          </a:p>
        </p:txBody>
      </p:sp>
      <p:sp>
        <p:nvSpPr>
          <p:cNvPr id="11" name="Rectangle 2"/>
          <p:cNvSpPr txBox="1">
            <a:spLocks noChangeArrowheads="1"/>
          </p:cNvSpPr>
          <p:nvPr/>
        </p:nvSpPr>
        <p:spPr>
          <a:xfrm>
            <a:off x="60769" y="125265"/>
            <a:ext cx="9040812" cy="619968"/>
          </a:xfrm>
          <a:prstGeom prst="rect">
            <a:avLst/>
          </a:prstGeom>
        </p:spPr>
        <p:txBody>
          <a:bodyPr/>
          <a:lstStyle/>
          <a:p>
            <a:pPr algn="ctr">
              <a:buFont typeface="Georgia" pitchFamily="18" charset="0"/>
              <a:buNone/>
              <a:defRPr/>
            </a:pPr>
            <a:r>
              <a:rPr lang="ru-RU"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СТРУКТУРА НЕНАЛОГОВЫХ ДОХОДОВ</a:t>
            </a:r>
            <a:endParaRPr lang="ru-RU" sz="1200" b="1" dirty="0">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sp>
        <p:nvSpPr>
          <p:cNvPr id="12" name="Номер слайда 1"/>
          <p:cNvSpPr>
            <a:spLocks noGrp="1"/>
          </p:cNvSpPr>
          <p:nvPr>
            <p:ph type="sldNum" sz="quarter" idx="12"/>
          </p:nvPr>
        </p:nvSpPr>
        <p:spPr>
          <a:xfrm>
            <a:off x="8388424" y="6309320"/>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26</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graphicFrame>
        <p:nvGraphicFramePr>
          <p:cNvPr id="15" name="Диаграмма 14"/>
          <p:cNvGraphicFramePr/>
          <p:nvPr>
            <p:extLst>
              <p:ext uri="{D42A27DB-BD31-4B8C-83A1-F6EECF244321}">
                <p14:modId xmlns:p14="http://schemas.microsoft.com/office/powerpoint/2010/main" val="2525341708"/>
              </p:ext>
            </p:extLst>
          </p:nvPr>
        </p:nvGraphicFramePr>
        <p:xfrm>
          <a:off x="-26336" y="534251"/>
          <a:ext cx="5030384" cy="333395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814458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C:\Users\User\Pictures\Ромашки\linii_fon_sploshnoy_svet_46640_1680x10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314" name="Rectangle 2"/>
          <p:cNvSpPr>
            <a:spLocks noGrp="1" noChangeArrowheads="1"/>
          </p:cNvSpPr>
          <p:nvPr>
            <p:ph type="title"/>
          </p:nvPr>
        </p:nvSpPr>
        <p:spPr>
          <a:xfrm>
            <a:off x="470756" y="228511"/>
            <a:ext cx="8229600" cy="1143000"/>
          </a:xfrm>
        </p:spPr>
        <p:txBody>
          <a:bodyPr>
            <a:normAutofit fontScale="90000"/>
          </a:bodyPr>
          <a:lstStyle/>
          <a:p>
            <a:pPr eaLnBrk="1" hangingPunct="1"/>
            <a:r>
              <a:rPr lang="ru-RU" altLang="ru-RU" sz="4000" b="1" u="sng" dirty="0">
                <a:latin typeface="Times New Roman" pitchFamily="18" charset="0"/>
              </a:rPr>
              <a:t/>
            </a:r>
            <a:br>
              <a:rPr lang="ru-RU" altLang="ru-RU" sz="4000" b="1" u="sng" dirty="0">
                <a:latin typeface="Times New Roman" pitchFamily="18" charset="0"/>
              </a:rPr>
            </a:br>
            <a:endParaRPr lang="ru-RU" altLang="ru-RU" sz="4000" b="1" i="1" u="sng" dirty="0">
              <a:latin typeface="Candara" pitchFamily="34" charset="0"/>
            </a:endParaRPr>
          </a:p>
        </p:txBody>
      </p:sp>
      <p:sp>
        <p:nvSpPr>
          <p:cNvPr id="16" name="Номер слайда 1"/>
          <p:cNvSpPr>
            <a:spLocks noGrp="1"/>
          </p:cNvSpPr>
          <p:nvPr>
            <p:ph type="sldNum" sz="quarter" idx="12"/>
          </p:nvPr>
        </p:nvSpPr>
        <p:spPr>
          <a:xfrm>
            <a:off x="8388424" y="6309320"/>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27</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
        <p:nvSpPr>
          <p:cNvPr id="13318" name="Rectangle 19"/>
          <p:cNvSpPr>
            <a:spLocks noChangeArrowheads="1"/>
          </p:cNvSpPr>
          <p:nvPr/>
        </p:nvSpPr>
        <p:spPr bwMode="auto">
          <a:xfrm>
            <a:off x="304800" y="966518"/>
            <a:ext cx="8534400" cy="8001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none" lIns="90000" tIns="46800" rIns="90000" bIns="46800" anchor="ctr"/>
          <a:lstStyle>
            <a:lvl1pPr algn="l">
              <a:spcBef>
                <a:spcPct val="20000"/>
              </a:spcBef>
              <a:buChar char="•"/>
              <a:defRPr sz="3200">
                <a:solidFill>
                  <a:schemeClr val="tx1"/>
                </a:solidFill>
                <a:latin typeface="Arial" charset="0"/>
              </a:defRPr>
            </a:lvl1pPr>
            <a:lvl2pPr marL="742950" indent="-285750" algn="l">
              <a:spcBef>
                <a:spcPct val="20000"/>
              </a:spcBef>
              <a:buChar char="–"/>
              <a:defRPr sz="2800">
                <a:solidFill>
                  <a:schemeClr val="tx1"/>
                </a:solidFill>
                <a:latin typeface="Arial" charset="0"/>
              </a:defRPr>
            </a:lvl2pPr>
            <a:lvl3pPr marL="1143000" indent="-228600" algn="l">
              <a:spcBef>
                <a:spcPct val="20000"/>
              </a:spcBef>
              <a:buChar char="•"/>
              <a:defRPr sz="2400">
                <a:solidFill>
                  <a:schemeClr val="tx1"/>
                </a:solidFill>
                <a:latin typeface="Arial"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ru-RU" altLang="ru-RU" sz="1800" u="none" dirty="0"/>
          </a:p>
          <a:p>
            <a:pPr algn="ctr">
              <a:spcBef>
                <a:spcPct val="0"/>
              </a:spcBef>
              <a:buFontTx/>
              <a:buNone/>
            </a:pPr>
            <a:r>
              <a:rPr lang="ru-RU" altLang="ru-RU" sz="1800" b="1" i="1" u="none" dirty="0">
                <a:solidFill>
                  <a:srgbClr val="00B050"/>
                </a:solidFill>
              </a:rPr>
              <a:t>Безвозмездные поступления </a:t>
            </a:r>
            <a:r>
              <a:rPr lang="ru-RU" altLang="ru-RU" sz="1800" u="none" dirty="0">
                <a:solidFill>
                  <a:schemeClr val="tx2">
                    <a:lumMod val="25000"/>
                  </a:schemeClr>
                </a:solidFill>
              </a:rPr>
              <a:t>– это средства одного бюджета бюджетной </a:t>
            </a:r>
          </a:p>
          <a:p>
            <a:pPr algn="ctr">
              <a:spcBef>
                <a:spcPct val="0"/>
              </a:spcBef>
              <a:buFontTx/>
              <a:buNone/>
            </a:pPr>
            <a:r>
              <a:rPr lang="ru-RU" altLang="ru-RU" sz="1800" u="none" dirty="0">
                <a:solidFill>
                  <a:schemeClr val="tx2">
                    <a:lumMod val="25000"/>
                  </a:schemeClr>
                </a:solidFill>
              </a:rPr>
              <a:t>системы РФ, перечисляемые другому бюджету бюджетной системы РФ</a:t>
            </a:r>
          </a:p>
          <a:p>
            <a:pPr algn="ctr">
              <a:spcBef>
                <a:spcPct val="0"/>
              </a:spcBef>
              <a:buFontTx/>
              <a:buNone/>
            </a:pPr>
            <a:endParaRPr lang="ru-RU" altLang="ru-RU" sz="1800" b="0" u="none" dirty="0">
              <a:solidFill>
                <a:schemeClr val="tx2">
                  <a:lumMod val="25000"/>
                </a:schemeClr>
              </a:solidFill>
            </a:endParaRPr>
          </a:p>
        </p:txBody>
      </p:sp>
      <p:sp>
        <p:nvSpPr>
          <p:cNvPr id="2" name="Прямоугольник 1"/>
          <p:cNvSpPr/>
          <p:nvPr/>
        </p:nvSpPr>
        <p:spPr>
          <a:xfrm>
            <a:off x="0" y="219278"/>
            <a:ext cx="9144000" cy="584775"/>
          </a:xfrm>
          <a:prstGeom prst="rect">
            <a:avLst/>
          </a:prstGeom>
        </p:spPr>
        <p:txBody>
          <a:bodyPr wrap="square">
            <a:spAutoFit/>
          </a:bodyPr>
          <a:lstStyle/>
          <a:p>
            <a:pPr algn="ctr">
              <a:spcBef>
                <a:spcPct val="0"/>
              </a:spcBef>
              <a:buFontTx/>
              <a:buNone/>
            </a:pPr>
            <a:r>
              <a:rPr lang="ru-RU" altLang="ru-RU" sz="1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БЕЗВОЗМЕЗДНЫЕ ПОСТУПЛЕНИЯ В БЮДЖЕТ </a:t>
            </a:r>
          </a:p>
          <a:p>
            <a:pPr algn="ctr">
              <a:spcBef>
                <a:spcPct val="0"/>
              </a:spcBef>
              <a:buFontTx/>
              <a:buNone/>
            </a:pPr>
            <a:r>
              <a:rPr lang="ru-RU" altLang="ru-RU" sz="1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ГАВРИЛОВО-ПОСАДСКОГО МУНИЦИПАЛЬНОГО РАЙОНА, ТЫС. РУБ.</a:t>
            </a: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6416" y="191668"/>
            <a:ext cx="651458" cy="651458"/>
          </a:xfrm>
          <a:prstGeom prst="rect">
            <a:avLst/>
          </a:prstGeom>
        </p:spPr>
      </p:pic>
      <p:graphicFrame>
        <p:nvGraphicFramePr>
          <p:cNvPr id="14" name="Содержимое 3"/>
          <p:cNvGraphicFramePr>
            <a:graphicFrameLocks/>
          </p:cNvGraphicFramePr>
          <p:nvPr>
            <p:extLst>
              <p:ext uri="{D42A27DB-BD31-4B8C-83A1-F6EECF244321}">
                <p14:modId xmlns:p14="http://schemas.microsoft.com/office/powerpoint/2010/main" val="981958358"/>
              </p:ext>
            </p:extLst>
          </p:nvPr>
        </p:nvGraphicFramePr>
        <p:xfrm>
          <a:off x="0" y="1766618"/>
          <a:ext cx="6319427" cy="2563112"/>
        </p:xfrm>
        <a:graphic>
          <a:graphicData uri="http://schemas.openxmlformats.org/drawingml/2006/chart">
            <c:chart xmlns:c="http://schemas.openxmlformats.org/drawingml/2006/chart" xmlns:r="http://schemas.openxmlformats.org/officeDocument/2006/relationships" r:id="rId4"/>
          </a:graphicData>
        </a:graphic>
      </p:graphicFrame>
      <p:pic>
        <p:nvPicPr>
          <p:cNvPr id="15" name="Picture 18" descr="D:\РАБОЧИЕ МОМЕНТЫ\Слаиды для презентации\folder_icon__psd__by_softarea-d4xeaef.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02970" y="1366568"/>
            <a:ext cx="3949476" cy="296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Группа 2"/>
          <p:cNvGrpSpPr/>
          <p:nvPr/>
        </p:nvGrpSpPr>
        <p:grpSpPr>
          <a:xfrm>
            <a:off x="4536996" y="3857837"/>
            <a:ext cx="4104456" cy="2773016"/>
            <a:chOff x="6366617" y="50900"/>
            <a:chExt cx="4239257" cy="2827186"/>
          </a:xfrm>
        </p:grpSpPr>
        <p:pic>
          <p:nvPicPr>
            <p:cNvPr id="10" name="Picture 17" descr="D:\РАБОЧИЕ МОМЕНТЫ\Слаиды для презентации\Glaubenstreff.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65862">
              <a:off x="6366617" y="50900"/>
              <a:ext cx="4239257" cy="2827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1"/>
            <p:cNvSpPr>
              <a:spLocks noChangeArrowheads="1"/>
            </p:cNvSpPr>
            <p:nvPr/>
          </p:nvSpPr>
          <p:spPr bwMode="auto">
            <a:xfrm rot="1312849">
              <a:off x="7100063" y="178757"/>
              <a:ext cx="3071732" cy="2223028"/>
            </a:xfrm>
            <a:prstGeom prst="rect">
              <a:avLst/>
            </a:prstGeom>
            <a:noFill/>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4"/>
            </a:lnRef>
            <a:fillRef idx="3">
              <a:schemeClr val="accent4"/>
            </a:fillRef>
            <a:effectRef idx="2">
              <a:schemeClr val="accent4"/>
            </a:effectRef>
            <a:fontRef idx="minor">
              <a:schemeClr val="lt1"/>
            </a:fontRef>
          </p:style>
          <p:txBody>
            <a:bodyPr wrap="none" lIns="90000" tIns="46800" rIns="90000" bIns="46800" anchor="ctr"/>
            <a:lstStyle>
              <a:lvl1pPr algn="l">
                <a:spcBef>
                  <a:spcPct val="20000"/>
                </a:spcBef>
                <a:buChar char="•"/>
                <a:defRPr sz="3200">
                  <a:solidFill>
                    <a:schemeClr val="tx1"/>
                  </a:solidFill>
                  <a:latin typeface="Arial" charset="0"/>
                </a:defRPr>
              </a:lvl1pPr>
              <a:lvl2pPr marL="742950" indent="-285750" algn="l">
                <a:spcBef>
                  <a:spcPct val="20000"/>
                </a:spcBef>
                <a:buChar char="–"/>
                <a:defRPr sz="2800">
                  <a:solidFill>
                    <a:schemeClr val="tx1"/>
                  </a:solidFill>
                  <a:latin typeface="Arial" charset="0"/>
                </a:defRPr>
              </a:lvl2pPr>
              <a:lvl3pPr marL="1143000" indent="-228600" algn="l">
                <a:spcBef>
                  <a:spcPct val="20000"/>
                </a:spcBef>
                <a:buChar char="•"/>
                <a:defRPr sz="2400">
                  <a:solidFill>
                    <a:schemeClr val="tx1"/>
                  </a:solidFill>
                  <a:latin typeface="Arial"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a:spcBef>
                  <a:spcPct val="0"/>
                </a:spcBef>
                <a:buFontTx/>
                <a:buNone/>
              </a:pPr>
              <a:endParaRPr lang="ru-RU" altLang="ru-RU" sz="1400" b="0" u="none" dirty="0">
                <a:solidFill>
                  <a:srgbClr val="333333"/>
                </a:solidFill>
              </a:endParaRPr>
            </a:p>
            <a:p>
              <a:pPr algn="r">
                <a:spcBef>
                  <a:spcPct val="0"/>
                </a:spcBef>
                <a:buFontTx/>
                <a:buNone/>
              </a:pPr>
              <a:endParaRPr lang="en-US" altLang="ru-RU" sz="1100" b="1" i="1" u="none" dirty="0">
                <a:solidFill>
                  <a:srgbClr val="333333"/>
                </a:solidFill>
                <a:effectLst>
                  <a:outerShdw blurRad="38100" dist="38100" dir="2700000" algn="tl">
                    <a:srgbClr val="000000">
                      <a:alpha val="43137"/>
                    </a:srgbClr>
                  </a:outerShdw>
                </a:effectLst>
              </a:endParaRPr>
            </a:p>
            <a:p>
              <a:pPr algn="r">
                <a:spcBef>
                  <a:spcPct val="0"/>
                </a:spcBef>
                <a:buFontTx/>
                <a:buNone/>
              </a:pPr>
              <a:endParaRPr lang="en-US" altLang="ru-RU" sz="1100" b="1" i="1" dirty="0">
                <a:solidFill>
                  <a:srgbClr val="333333"/>
                </a:solidFill>
                <a:effectLst>
                  <a:outerShdw blurRad="38100" dist="38100" dir="2700000" algn="tl">
                    <a:srgbClr val="000000">
                      <a:alpha val="43137"/>
                    </a:srgbClr>
                  </a:outerShdw>
                </a:effectLst>
              </a:endParaRPr>
            </a:p>
            <a:p>
              <a:pPr algn="r">
                <a:spcBef>
                  <a:spcPct val="0"/>
                </a:spcBef>
                <a:buFontTx/>
                <a:buNone/>
              </a:pPr>
              <a:r>
                <a:rPr lang="ru-RU" altLang="ru-RU" sz="1100" b="1" i="1" u="none" dirty="0">
                  <a:solidFill>
                    <a:srgbClr val="333333"/>
                  </a:solidFill>
                  <a:effectLst>
                    <a:outerShdw blurRad="38100" dist="38100" dir="2700000" algn="tl">
                      <a:srgbClr val="000000">
                        <a:alpha val="43137"/>
                      </a:srgbClr>
                    </a:outerShdw>
                  </a:effectLst>
                </a:rPr>
                <a:t>Субвенции</a:t>
              </a:r>
              <a:r>
                <a:rPr lang="ru-RU" altLang="ru-RU" sz="1050" b="0" u="none" dirty="0">
                  <a:solidFill>
                    <a:srgbClr val="333333"/>
                  </a:solidFill>
                </a:rPr>
                <a:t> - бюджетные средства,</a:t>
              </a:r>
            </a:p>
            <a:p>
              <a:pPr algn="r">
                <a:spcBef>
                  <a:spcPct val="0"/>
                </a:spcBef>
                <a:buFontTx/>
                <a:buNone/>
              </a:pPr>
              <a:r>
                <a:rPr lang="ru-RU" altLang="ru-RU" sz="1050" b="0" u="none" dirty="0">
                  <a:solidFill>
                    <a:srgbClr val="333333"/>
                  </a:solidFill>
                </a:rPr>
                <a:t>предоставляемые бюджету другого</a:t>
              </a:r>
            </a:p>
            <a:p>
              <a:pPr algn="r">
                <a:spcBef>
                  <a:spcPct val="0"/>
                </a:spcBef>
                <a:buFontTx/>
                <a:buNone/>
              </a:pPr>
              <a:r>
                <a:rPr lang="ru-RU" altLang="ru-RU" sz="1050" b="0" u="none" dirty="0">
                  <a:solidFill>
                    <a:srgbClr val="333333"/>
                  </a:solidFill>
                </a:rPr>
                <a:t>уровня бюджетной системы РФ на</a:t>
              </a:r>
            </a:p>
            <a:p>
              <a:pPr algn="r">
                <a:spcBef>
                  <a:spcPct val="0"/>
                </a:spcBef>
                <a:buFontTx/>
                <a:buNone/>
              </a:pPr>
              <a:r>
                <a:rPr lang="en-US" altLang="ru-RU" sz="1050" b="0" u="none" dirty="0">
                  <a:solidFill>
                    <a:srgbClr val="333333"/>
                  </a:solidFill>
                </a:rPr>
                <a:t>      </a:t>
              </a:r>
              <a:r>
                <a:rPr lang="ru-RU" altLang="ru-RU" sz="1050" b="0" u="none" dirty="0">
                  <a:solidFill>
                    <a:srgbClr val="333333"/>
                  </a:solidFill>
                </a:rPr>
                <a:t>безвозмездной и безвозвратной</a:t>
              </a:r>
              <a:r>
                <a:rPr lang="en-US" altLang="ru-RU" sz="1050" b="0" u="none" dirty="0">
                  <a:solidFill>
                    <a:srgbClr val="333333"/>
                  </a:solidFill>
                </a:rPr>
                <a:t> </a:t>
              </a:r>
              <a:r>
                <a:rPr lang="ru-RU" altLang="ru-RU" sz="1050" b="0" u="none" dirty="0">
                  <a:solidFill>
                    <a:srgbClr val="333333"/>
                  </a:solidFill>
                </a:rPr>
                <a:t>основах </a:t>
              </a:r>
              <a:endParaRPr lang="en-US" altLang="ru-RU" sz="1050" b="0" u="none" dirty="0">
                <a:solidFill>
                  <a:srgbClr val="333333"/>
                </a:solidFill>
              </a:endParaRPr>
            </a:p>
            <a:p>
              <a:pPr algn="r">
                <a:spcBef>
                  <a:spcPct val="0"/>
                </a:spcBef>
                <a:buFontTx/>
                <a:buNone/>
              </a:pPr>
              <a:r>
                <a:rPr lang="ru-RU" altLang="ru-RU" sz="1050" b="0" u="none" dirty="0">
                  <a:solidFill>
                    <a:srgbClr val="333333"/>
                  </a:solidFill>
                </a:rPr>
                <a:t>на осуществление</a:t>
              </a:r>
              <a:r>
                <a:rPr lang="en-US" altLang="ru-RU" sz="1050" b="0" u="none" dirty="0">
                  <a:solidFill>
                    <a:srgbClr val="333333"/>
                  </a:solidFill>
                </a:rPr>
                <a:t> </a:t>
              </a:r>
              <a:r>
                <a:rPr lang="ru-RU" altLang="ru-RU" sz="1050" b="0" u="none" dirty="0">
                  <a:solidFill>
                    <a:srgbClr val="333333"/>
                  </a:solidFill>
                </a:rPr>
                <a:t>определенных целевых</a:t>
              </a:r>
              <a:endParaRPr lang="en-US" altLang="ru-RU" sz="1050" b="0" u="none" dirty="0">
                <a:solidFill>
                  <a:srgbClr val="333333"/>
                </a:solidFill>
              </a:endParaRPr>
            </a:p>
            <a:p>
              <a:pPr algn="r">
                <a:spcBef>
                  <a:spcPct val="0"/>
                </a:spcBef>
                <a:buFontTx/>
                <a:buNone/>
              </a:pPr>
              <a:r>
                <a:rPr lang="ru-RU" altLang="ru-RU" sz="1050" b="0" u="none" dirty="0">
                  <a:solidFill>
                    <a:srgbClr val="333333"/>
                  </a:solidFill>
                </a:rPr>
                <a:t> расходов,</a:t>
              </a:r>
              <a:r>
                <a:rPr lang="en-US" altLang="ru-RU" sz="1050" b="0" u="none" dirty="0">
                  <a:solidFill>
                    <a:srgbClr val="333333"/>
                  </a:solidFill>
                </a:rPr>
                <a:t> </a:t>
              </a:r>
              <a:r>
                <a:rPr lang="ru-RU" altLang="ru-RU" sz="1050" b="0" u="none" dirty="0">
                  <a:solidFill>
                    <a:srgbClr val="333333"/>
                  </a:solidFill>
                </a:rPr>
                <a:t>возникающих при выполнении</a:t>
              </a:r>
            </a:p>
            <a:p>
              <a:pPr algn="r">
                <a:spcBef>
                  <a:spcPct val="0"/>
                </a:spcBef>
                <a:buFontTx/>
                <a:buNone/>
              </a:pPr>
              <a:r>
                <a:rPr lang="ru-RU" altLang="ru-RU" sz="1050" b="0" u="none" dirty="0">
                  <a:solidFill>
                    <a:srgbClr val="333333"/>
                  </a:solidFill>
                </a:rPr>
                <a:t>полномочий РФ, переданных для</a:t>
              </a:r>
              <a:endParaRPr lang="en-US" altLang="ru-RU" sz="1050" b="0" u="none" dirty="0">
                <a:solidFill>
                  <a:srgbClr val="333333"/>
                </a:solidFill>
              </a:endParaRPr>
            </a:p>
            <a:p>
              <a:pPr algn="r">
                <a:spcBef>
                  <a:spcPct val="0"/>
                </a:spcBef>
                <a:buFontTx/>
                <a:buNone/>
              </a:pPr>
              <a:r>
                <a:rPr lang="en-US" altLang="ru-RU" sz="1050" b="0" u="none" dirty="0">
                  <a:solidFill>
                    <a:srgbClr val="333333"/>
                  </a:solidFill>
                </a:rPr>
                <a:t> </a:t>
              </a:r>
              <a:r>
                <a:rPr lang="ru-RU" altLang="ru-RU" sz="1050" b="0" u="none" dirty="0">
                  <a:solidFill>
                    <a:srgbClr val="333333"/>
                  </a:solidFill>
                </a:rPr>
                <a:t>осуществления</a:t>
              </a:r>
              <a:r>
                <a:rPr lang="en-US" altLang="ru-RU" sz="1050" dirty="0">
                  <a:solidFill>
                    <a:srgbClr val="333333"/>
                  </a:solidFill>
                </a:rPr>
                <a:t> </a:t>
              </a:r>
              <a:r>
                <a:rPr lang="ru-RU" altLang="ru-RU" sz="1050" b="0" u="none" dirty="0">
                  <a:solidFill>
                    <a:srgbClr val="333333"/>
                  </a:solidFill>
                </a:rPr>
                <a:t>органам</a:t>
              </a:r>
              <a:r>
                <a:rPr lang="en-US" altLang="ru-RU" sz="1050" dirty="0">
                  <a:solidFill>
                    <a:srgbClr val="333333"/>
                  </a:solidFill>
                </a:rPr>
                <a:t> </a:t>
              </a:r>
              <a:r>
                <a:rPr lang="ru-RU" altLang="ru-RU" sz="1050" b="0" u="none" dirty="0">
                  <a:solidFill>
                    <a:srgbClr val="333333"/>
                  </a:solidFill>
                </a:rPr>
                <a:t>государственной</a:t>
              </a:r>
              <a:endParaRPr lang="en-US" altLang="ru-RU" sz="1050" b="0" u="none" dirty="0">
                <a:solidFill>
                  <a:srgbClr val="333333"/>
                </a:solidFill>
              </a:endParaRPr>
            </a:p>
            <a:p>
              <a:pPr algn="r">
                <a:spcBef>
                  <a:spcPct val="0"/>
                </a:spcBef>
                <a:buFontTx/>
                <a:buNone/>
              </a:pPr>
              <a:r>
                <a:rPr lang="ru-RU" altLang="ru-RU" sz="1050" b="0" u="none" dirty="0">
                  <a:solidFill>
                    <a:srgbClr val="333333"/>
                  </a:solidFill>
                </a:rPr>
                <a:t> власти другого</a:t>
              </a:r>
              <a:r>
                <a:rPr lang="en-US" altLang="ru-RU" sz="1050" b="0" u="none" dirty="0">
                  <a:solidFill>
                    <a:srgbClr val="333333"/>
                  </a:solidFill>
                </a:rPr>
                <a:t> </a:t>
              </a:r>
              <a:r>
                <a:rPr lang="ru-RU" altLang="ru-RU" sz="1050" b="0" u="none" dirty="0">
                  <a:solidFill>
                    <a:srgbClr val="333333"/>
                  </a:solidFill>
                </a:rPr>
                <a:t>уровня бюджетной</a:t>
              </a:r>
              <a:endParaRPr lang="en-US" altLang="ru-RU" sz="1050" b="0" u="none" dirty="0">
                <a:solidFill>
                  <a:srgbClr val="333333"/>
                </a:solidFill>
              </a:endParaRPr>
            </a:p>
            <a:p>
              <a:pPr algn="r">
                <a:spcBef>
                  <a:spcPct val="0"/>
                </a:spcBef>
                <a:buFontTx/>
                <a:buNone/>
              </a:pPr>
              <a:r>
                <a:rPr lang="ru-RU" altLang="ru-RU" sz="1050" b="0" u="none" dirty="0">
                  <a:solidFill>
                    <a:srgbClr val="333333"/>
                  </a:solidFill>
                </a:rPr>
                <a:t> системы РФ</a:t>
              </a:r>
            </a:p>
            <a:p>
              <a:pPr algn="r">
                <a:spcBef>
                  <a:spcPct val="0"/>
                </a:spcBef>
                <a:buFontTx/>
                <a:buNone/>
              </a:pPr>
              <a:endParaRPr lang="ru-RU" altLang="ru-RU" sz="1400" b="0" u="none" dirty="0">
                <a:solidFill>
                  <a:srgbClr val="333333"/>
                </a:solidFill>
              </a:endParaRPr>
            </a:p>
          </p:txBody>
        </p:sp>
      </p:grpSp>
      <p:sp>
        <p:nvSpPr>
          <p:cNvPr id="18" name="Rectangle 20"/>
          <p:cNvSpPr>
            <a:spLocks noChangeArrowheads="1"/>
          </p:cNvSpPr>
          <p:nvPr/>
        </p:nvSpPr>
        <p:spPr bwMode="auto">
          <a:xfrm>
            <a:off x="6516217" y="2276872"/>
            <a:ext cx="2322984" cy="1362235"/>
          </a:xfrm>
          <a:prstGeom prst="rect">
            <a:avLst/>
          </a:prstGeom>
          <a:noFill/>
          <a:ln>
            <a:noFill/>
            <a:headEnd/>
            <a:tailEnd/>
          </a:ln>
          <a:effectLst>
            <a:outerShdw blurRad="149987" dist="250190" dir="8460000" algn="ctr">
              <a:srgbClr val="000000">
                <a:alpha val="28000"/>
              </a:srgbClr>
            </a:outerShdw>
          </a:effectLst>
          <a:scene3d>
            <a:camera prst="orthographicFront">
              <a:rot lat="0" lon="0" rev="0"/>
            </a:camera>
            <a:lightRig rig="contrasting" dir="tl">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wrap="none" lIns="90000" tIns="46800" rIns="90000" bIns="46800" anchor="ctr"/>
          <a:lstStyle>
            <a:lvl1pPr algn="l">
              <a:spcBef>
                <a:spcPct val="20000"/>
              </a:spcBef>
              <a:buChar char="•"/>
              <a:defRPr sz="3200">
                <a:solidFill>
                  <a:schemeClr val="tx1"/>
                </a:solidFill>
                <a:latin typeface="Arial" charset="0"/>
              </a:defRPr>
            </a:lvl1pPr>
            <a:lvl2pPr marL="742950" indent="-285750" algn="l">
              <a:spcBef>
                <a:spcPct val="20000"/>
              </a:spcBef>
              <a:buChar char="–"/>
              <a:defRPr sz="2800">
                <a:solidFill>
                  <a:schemeClr val="tx1"/>
                </a:solidFill>
                <a:latin typeface="Arial" charset="0"/>
              </a:defRPr>
            </a:lvl2pPr>
            <a:lvl3pPr marL="1143000" indent="-228600" algn="l">
              <a:spcBef>
                <a:spcPct val="20000"/>
              </a:spcBef>
              <a:buChar char="•"/>
              <a:defRPr sz="2400">
                <a:solidFill>
                  <a:schemeClr val="tx1"/>
                </a:solidFill>
                <a:latin typeface="Arial"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ru-RU" altLang="ru-RU" sz="1100" b="1" i="1" u="none" dirty="0">
                <a:solidFill>
                  <a:srgbClr val="7030A0"/>
                </a:solidFill>
                <a:effectLst>
                  <a:outerShdw blurRad="38100" dist="38100" dir="2700000" algn="tl">
                    <a:srgbClr val="000000">
                      <a:alpha val="43137"/>
                    </a:srgbClr>
                  </a:outerShdw>
                </a:effectLst>
              </a:rPr>
              <a:t>Дотации</a:t>
            </a:r>
            <a:r>
              <a:rPr lang="ru-RU" altLang="ru-RU" sz="1100" b="0" u="none" dirty="0">
                <a:solidFill>
                  <a:srgbClr val="7030A0"/>
                </a:solidFill>
              </a:rPr>
              <a:t> – межбюджетные </a:t>
            </a:r>
          </a:p>
          <a:p>
            <a:pPr algn="ctr">
              <a:spcBef>
                <a:spcPct val="0"/>
              </a:spcBef>
              <a:buFontTx/>
              <a:buNone/>
            </a:pPr>
            <a:r>
              <a:rPr lang="ru-RU" altLang="ru-RU" sz="1100" b="0" u="none" dirty="0">
                <a:solidFill>
                  <a:srgbClr val="7030A0"/>
                </a:solidFill>
              </a:rPr>
              <a:t>трансферты, предоставляемые </a:t>
            </a:r>
          </a:p>
          <a:p>
            <a:pPr algn="ctr">
              <a:spcBef>
                <a:spcPct val="0"/>
              </a:spcBef>
              <a:buFontTx/>
              <a:buNone/>
            </a:pPr>
            <a:r>
              <a:rPr lang="ru-RU" altLang="ru-RU" sz="1100" b="0" u="none" dirty="0">
                <a:solidFill>
                  <a:srgbClr val="7030A0"/>
                </a:solidFill>
              </a:rPr>
              <a:t>на безвозмездной и безвозвратной </a:t>
            </a:r>
          </a:p>
          <a:p>
            <a:pPr algn="ctr">
              <a:spcBef>
                <a:spcPct val="0"/>
              </a:spcBef>
              <a:buFontTx/>
              <a:buNone/>
            </a:pPr>
            <a:r>
              <a:rPr lang="ru-RU" altLang="ru-RU" sz="1100" b="0" u="none" dirty="0">
                <a:solidFill>
                  <a:srgbClr val="7030A0"/>
                </a:solidFill>
              </a:rPr>
              <a:t>основе без установления </a:t>
            </a:r>
          </a:p>
          <a:p>
            <a:pPr algn="ctr">
              <a:spcBef>
                <a:spcPct val="0"/>
              </a:spcBef>
              <a:buFontTx/>
              <a:buNone/>
            </a:pPr>
            <a:r>
              <a:rPr lang="ru-RU" altLang="ru-RU" sz="1100" b="0" u="none" dirty="0">
                <a:solidFill>
                  <a:srgbClr val="7030A0"/>
                </a:solidFill>
              </a:rPr>
              <a:t>направлений и (или) условий </a:t>
            </a:r>
          </a:p>
          <a:p>
            <a:pPr algn="ctr">
              <a:spcBef>
                <a:spcPct val="0"/>
              </a:spcBef>
              <a:buFontTx/>
              <a:buNone/>
            </a:pPr>
            <a:r>
              <a:rPr lang="ru-RU" altLang="ru-RU" sz="1100" b="0" u="none" dirty="0">
                <a:solidFill>
                  <a:srgbClr val="7030A0"/>
                </a:solidFill>
              </a:rPr>
              <a:t>их использования</a:t>
            </a:r>
          </a:p>
        </p:txBody>
      </p:sp>
      <p:grpSp>
        <p:nvGrpSpPr>
          <p:cNvPr id="4" name="Группа 3"/>
          <p:cNvGrpSpPr/>
          <p:nvPr/>
        </p:nvGrpSpPr>
        <p:grpSpPr>
          <a:xfrm>
            <a:off x="241001" y="3933056"/>
            <a:ext cx="4391026" cy="3319884"/>
            <a:chOff x="241001" y="3933056"/>
            <a:chExt cx="4391026" cy="3319884"/>
          </a:xfrm>
        </p:grpSpPr>
        <p:pic>
          <p:nvPicPr>
            <p:cNvPr id="12" name="Picture 7" descr="C:\Users\админ\Desktop\folde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44" y="3933056"/>
              <a:ext cx="3816424" cy="331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22"/>
            <p:cNvSpPr>
              <a:spLocks noChangeArrowheads="1"/>
            </p:cNvSpPr>
            <p:nvPr/>
          </p:nvSpPr>
          <p:spPr bwMode="auto">
            <a:xfrm>
              <a:off x="241001" y="5229200"/>
              <a:ext cx="4391026" cy="1371601"/>
            </a:xfrm>
            <a:prstGeom prst="rect">
              <a:avLst/>
            </a:prstGeom>
            <a:noFill/>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5"/>
            </a:lnRef>
            <a:fillRef idx="3">
              <a:schemeClr val="accent5"/>
            </a:fillRef>
            <a:effectRef idx="2">
              <a:schemeClr val="accent5"/>
            </a:effectRef>
            <a:fontRef idx="minor">
              <a:schemeClr val="lt1"/>
            </a:fontRef>
          </p:style>
          <p:txBody>
            <a:bodyPr wrap="none" lIns="90000" tIns="46800" rIns="90000" bIns="46800" anchor="ctr"/>
            <a:lstStyle>
              <a:lvl1pPr algn="l">
                <a:spcBef>
                  <a:spcPct val="20000"/>
                </a:spcBef>
                <a:buChar char="•"/>
                <a:defRPr sz="3200">
                  <a:solidFill>
                    <a:schemeClr val="tx1"/>
                  </a:solidFill>
                  <a:latin typeface="Arial" charset="0"/>
                </a:defRPr>
              </a:lvl1pPr>
              <a:lvl2pPr marL="742950" indent="-285750" algn="l">
                <a:spcBef>
                  <a:spcPct val="20000"/>
                </a:spcBef>
                <a:buChar char="–"/>
                <a:defRPr sz="2800">
                  <a:solidFill>
                    <a:schemeClr val="tx1"/>
                  </a:solidFill>
                  <a:latin typeface="Arial" charset="0"/>
                </a:defRPr>
              </a:lvl2pPr>
              <a:lvl3pPr marL="1143000" indent="-228600" algn="l">
                <a:spcBef>
                  <a:spcPct val="20000"/>
                </a:spcBef>
                <a:buChar char="•"/>
                <a:defRPr sz="2400">
                  <a:solidFill>
                    <a:schemeClr val="tx1"/>
                  </a:solidFill>
                  <a:latin typeface="Arial"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ru-RU" altLang="ru-RU" sz="1400" b="1" i="1" u="none" dirty="0">
                  <a:solidFill>
                    <a:srgbClr val="7030A0"/>
                  </a:solidFill>
                  <a:effectLst>
                    <a:outerShdw blurRad="38100" dist="38100" dir="2700000" algn="tl">
                      <a:srgbClr val="000000">
                        <a:alpha val="43137"/>
                      </a:srgbClr>
                    </a:outerShdw>
                  </a:effectLst>
                </a:rPr>
                <a:t>Субсидии</a:t>
              </a:r>
              <a:r>
                <a:rPr lang="ru-RU" altLang="ru-RU" sz="1200" b="0" u="none" dirty="0">
                  <a:solidFill>
                    <a:srgbClr val="7030A0"/>
                  </a:solidFill>
                </a:rPr>
                <a:t> – бюджетные средства, </a:t>
              </a:r>
            </a:p>
            <a:p>
              <a:pPr algn="ctr">
                <a:spcBef>
                  <a:spcPct val="0"/>
                </a:spcBef>
                <a:buFontTx/>
                <a:buNone/>
              </a:pPr>
              <a:r>
                <a:rPr lang="ru-RU" altLang="ru-RU" sz="1200" b="0" u="none" dirty="0">
                  <a:solidFill>
                    <a:srgbClr val="7030A0"/>
                  </a:solidFill>
                </a:rPr>
                <a:t>предоставляемые бюджету другого уровня</a:t>
              </a:r>
            </a:p>
            <a:p>
              <a:pPr algn="ctr">
                <a:spcBef>
                  <a:spcPct val="0"/>
                </a:spcBef>
                <a:buFontTx/>
                <a:buNone/>
              </a:pPr>
              <a:r>
                <a:rPr lang="ru-RU" altLang="ru-RU" sz="1200" b="0" u="none" dirty="0">
                  <a:solidFill>
                    <a:srgbClr val="7030A0"/>
                  </a:solidFill>
                </a:rPr>
                <a:t>бюджетной системы РФ, в целях софинансирования</a:t>
              </a:r>
            </a:p>
            <a:p>
              <a:pPr algn="ctr">
                <a:spcBef>
                  <a:spcPct val="0"/>
                </a:spcBef>
                <a:buFontTx/>
                <a:buNone/>
              </a:pPr>
              <a:r>
                <a:rPr lang="ru-RU" altLang="ru-RU" sz="1200" b="0" u="none" dirty="0">
                  <a:solidFill>
                    <a:srgbClr val="7030A0"/>
                  </a:solidFill>
                </a:rPr>
                <a:t>расходных обязательств, возникающих при</a:t>
              </a:r>
            </a:p>
            <a:p>
              <a:pPr algn="ctr">
                <a:spcBef>
                  <a:spcPct val="0"/>
                </a:spcBef>
                <a:buFontTx/>
                <a:buNone/>
              </a:pPr>
              <a:r>
                <a:rPr lang="ru-RU" altLang="ru-RU" sz="1200" b="0" u="none" dirty="0">
                  <a:solidFill>
                    <a:srgbClr val="7030A0"/>
                  </a:solidFill>
                </a:rPr>
                <a:t>выполнении полномочий органов местного</a:t>
              </a:r>
            </a:p>
            <a:p>
              <a:pPr algn="ctr">
                <a:spcBef>
                  <a:spcPct val="0"/>
                </a:spcBef>
                <a:buFontTx/>
                <a:buNone/>
              </a:pPr>
              <a:r>
                <a:rPr lang="ru-RU" altLang="ru-RU" sz="1200" b="0" u="none" dirty="0">
                  <a:solidFill>
                    <a:srgbClr val="7030A0"/>
                  </a:solidFill>
                </a:rPr>
                <a:t>самоуправления по вопросам местного значения</a:t>
              </a:r>
            </a:p>
          </p:txBody>
        </p:sp>
      </p:grpSp>
    </p:spTree>
    <p:extLst>
      <p:ext uri="{BB962C8B-B14F-4D97-AF65-F5344CB8AC3E}">
        <p14:creationId xmlns:p14="http://schemas.microsoft.com/office/powerpoint/2010/main" val="1360240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C:\Users\User\Pictures\Ромашки\linii_fon_sploshnoy_svet_46640_1680x10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bwMode="auto">
          <a:xfrm>
            <a:off x="5704" y="122454"/>
            <a:ext cx="9144000" cy="815608"/>
          </a:xfrm>
          <a:prstGeom prst="rect">
            <a:avLst/>
          </a:prstGeom>
          <a:noFill/>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ru-RU" altLang="ru-RU" b="1" i="0" u="none" strike="noStrike" kern="0" normalizeH="0" baseline="0" noProof="0" dirty="0">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СТРУКТУРА БЕЗВОЗМЕЗДНЫХ  ПОСТУПЛЕНИЙ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ru-RU" altLang="ru-RU" b="1" i="0" u="none" strike="noStrike" kern="0" normalizeH="0" baseline="0" noProof="0" dirty="0">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БЮДЖЕТА ГАВРИЛОВО-ПОСАДСКОГО МУНИЦИПАЛЬНОГО РАЙОНА</a:t>
            </a:r>
          </a:p>
          <a:p>
            <a:pPr lvl="0" algn="ctr" fontAlgn="base">
              <a:spcBef>
                <a:spcPct val="0"/>
              </a:spcBef>
              <a:spcAft>
                <a:spcPct val="0"/>
              </a:spcAft>
              <a:defRPr/>
            </a:pPr>
            <a:r>
              <a:rPr kumimoji="0" lang="ru-RU" altLang="ru-RU" sz="1100" b="1" i="0" u="none" strike="noStrike" kern="0" normalizeH="0" baseline="0" noProof="0" dirty="0">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(без </a:t>
            </a:r>
            <a:r>
              <a:rPr lang="ru-RU" altLang="ru-RU" sz="1100" b="1" kern="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учёта возврата остатков субсидий, субвенций и иных межбюджетных трансфертов, имеющих целевое назначение прошлых лет)</a:t>
            </a:r>
            <a:endParaRPr kumimoji="0" lang="ru-RU" altLang="ru-RU" sz="1100" b="1" i="0" u="none" strike="noStrike" kern="0" normalizeH="0" baseline="0" noProof="0" dirty="0">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0063" y="768785"/>
            <a:ext cx="2152338" cy="1841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Номер слайда 1"/>
          <p:cNvSpPr>
            <a:spLocks noGrp="1"/>
          </p:cNvSpPr>
          <p:nvPr>
            <p:ph type="sldNum" sz="quarter" idx="12"/>
          </p:nvPr>
        </p:nvSpPr>
        <p:spPr>
          <a:xfrm>
            <a:off x="8388424" y="6309320"/>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28</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graphicFrame>
        <p:nvGraphicFramePr>
          <p:cNvPr id="32" name="Диаграмма 1"/>
          <p:cNvGraphicFramePr>
            <a:graphicFrameLocks/>
          </p:cNvGraphicFramePr>
          <p:nvPr>
            <p:extLst>
              <p:ext uri="{D42A27DB-BD31-4B8C-83A1-F6EECF244321}">
                <p14:modId xmlns:p14="http://schemas.microsoft.com/office/powerpoint/2010/main" val="3949896841"/>
              </p:ext>
            </p:extLst>
          </p:nvPr>
        </p:nvGraphicFramePr>
        <p:xfrm>
          <a:off x="27408" y="2345884"/>
          <a:ext cx="8647049" cy="4484623"/>
        </p:xfrm>
        <a:graphic>
          <a:graphicData uri="http://schemas.openxmlformats.org/drawingml/2006/chart">
            <c:chart xmlns:c="http://schemas.openxmlformats.org/drawingml/2006/chart" xmlns:r="http://schemas.openxmlformats.org/officeDocument/2006/relationships" r:id="rId5"/>
          </a:graphicData>
        </a:graphic>
      </p:graphicFrame>
      <p:grpSp>
        <p:nvGrpSpPr>
          <p:cNvPr id="21" name="Группа 20"/>
          <p:cNvGrpSpPr/>
          <p:nvPr/>
        </p:nvGrpSpPr>
        <p:grpSpPr>
          <a:xfrm>
            <a:off x="228562" y="1381379"/>
            <a:ext cx="7943839" cy="4484623"/>
            <a:chOff x="384559" y="-1977028"/>
            <a:chExt cx="8653262" cy="4484623"/>
          </a:xfrm>
        </p:grpSpPr>
        <p:graphicFrame>
          <p:nvGraphicFramePr>
            <p:cNvPr id="22" name="Диаграмма 1"/>
            <p:cNvGraphicFramePr>
              <a:graphicFrameLocks/>
            </p:cNvGraphicFramePr>
            <p:nvPr>
              <p:extLst>
                <p:ext uri="{D42A27DB-BD31-4B8C-83A1-F6EECF244321}">
                  <p14:modId xmlns:p14="http://schemas.microsoft.com/office/powerpoint/2010/main" val="229901221"/>
                </p:ext>
              </p:extLst>
            </p:nvPr>
          </p:nvGraphicFramePr>
          <p:xfrm>
            <a:off x="390772" y="-1977028"/>
            <a:ext cx="8647049" cy="4484623"/>
          </p:xfrm>
          <a:graphic>
            <a:graphicData uri="http://schemas.openxmlformats.org/drawingml/2006/chart">
              <c:chart xmlns:c="http://schemas.openxmlformats.org/drawingml/2006/chart" xmlns:r="http://schemas.openxmlformats.org/officeDocument/2006/relationships" r:id="rId6"/>
            </a:graphicData>
          </a:graphic>
        </p:graphicFrame>
        <p:sp>
          <p:nvSpPr>
            <p:cNvPr id="23" name="Блок-схема: узел 22"/>
            <p:cNvSpPr/>
            <p:nvPr/>
          </p:nvSpPr>
          <p:spPr bwMode="auto">
            <a:xfrm>
              <a:off x="384559" y="-1452853"/>
              <a:ext cx="1165120" cy="615297"/>
            </a:xfrm>
            <a:prstGeom prst="flowChartConnector">
              <a:avLst/>
            </a:prstGeom>
            <a:solidFill>
              <a:srgbClr val="9966FF"/>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ru-RU" sz="1800" b="1" i="1" u="none" strike="noStrike" kern="0" cap="none" spc="0" normalizeH="0" baseline="0" noProof="0" dirty="0" smtClean="0">
                  <a:ln>
                    <a:noFill/>
                  </a:ln>
                  <a:solidFill>
                    <a:srgbClr val="FFFFFF"/>
                  </a:solidFill>
                  <a:effectLst/>
                  <a:uLnTx/>
                  <a:uFillTx/>
                  <a:latin typeface="Arial"/>
                  <a:cs typeface="Arial"/>
                </a:rPr>
                <a:t>26</a:t>
              </a:r>
              <a:r>
                <a:rPr kumimoji="0" lang="ru-RU" sz="1800" b="1" i="1" u="none" strike="noStrike" kern="0" cap="none" spc="0" normalizeH="0" noProof="0" dirty="0" smtClean="0">
                  <a:ln>
                    <a:noFill/>
                  </a:ln>
                  <a:solidFill>
                    <a:srgbClr val="FFFFFF"/>
                  </a:solidFill>
                  <a:effectLst/>
                  <a:uLnTx/>
                  <a:uFillTx/>
                  <a:latin typeface="Arial"/>
                  <a:cs typeface="Arial"/>
                </a:rPr>
                <a:t>%</a:t>
              </a:r>
              <a:endParaRPr kumimoji="0" lang="ru-RU" sz="1800" b="1" i="1" u="none" strike="noStrike" kern="0" cap="none" spc="0" normalizeH="0" baseline="0" noProof="0" dirty="0">
                <a:ln>
                  <a:noFill/>
                </a:ln>
                <a:solidFill>
                  <a:srgbClr val="FFFFFF"/>
                </a:solidFill>
                <a:effectLst/>
                <a:uLnTx/>
                <a:uFillTx/>
                <a:latin typeface="Arial"/>
                <a:cs typeface="Arial"/>
              </a:endParaRPr>
            </a:p>
          </p:txBody>
        </p:sp>
        <p:sp>
          <p:nvSpPr>
            <p:cNvPr id="24" name="Прямоугольник 2"/>
            <p:cNvSpPr>
              <a:spLocks noChangeArrowheads="1"/>
            </p:cNvSpPr>
            <p:nvPr/>
          </p:nvSpPr>
          <p:spPr bwMode="auto">
            <a:xfrm>
              <a:off x="515157" y="1046327"/>
              <a:ext cx="838070" cy="36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ru-RU" altLang="ru-RU" sz="1800" b="1" i="0" u="none" strike="noStrike" kern="0" cap="none" spc="0" normalizeH="0" baseline="0" noProof="0" dirty="0">
                <a:ln>
                  <a:noFill/>
                </a:ln>
                <a:effectLst>
                  <a:outerShdw blurRad="38100" dist="38100" dir="2700000" algn="tl">
                    <a:srgbClr val="000000">
                      <a:alpha val="43137"/>
                    </a:srgbClr>
                  </a:outerShdw>
                </a:effectLst>
                <a:uLnTx/>
                <a:uFillTx/>
              </a:endParaRPr>
            </a:p>
          </p:txBody>
        </p:sp>
      </p:grpSp>
      <p:sp>
        <p:nvSpPr>
          <p:cNvPr id="33" name="TextBox 1"/>
          <p:cNvSpPr txBox="1"/>
          <p:nvPr/>
        </p:nvSpPr>
        <p:spPr>
          <a:xfrm>
            <a:off x="1953134" y="3540620"/>
            <a:ext cx="1746531" cy="1179322"/>
          </a:xfrm>
          <a:prstGeom prst="rect">
            <a:avLst/>
          </a:prstGeom>
          <a:effectLst>
            <a:outerShdw blurRad="50800" dist="38100" dir="5400000" algn="t" rotWithShape="0">
              <a:prstClr val="black">
                <a:alpha val="40000"/>
              </a:prstClr>
            </a:outerShdw>
          </a:effectLst>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ru-RU" sz="2800" b="1" i="1" dirty="0">
                <a:latin typeface="Times New Roman"/>
                <a:cs typeface="Times New Roman"/>
              </a:rPr>
              <a:t>248 667</a:t>
            </a:r>
            <a:endParaRPr lang="ru-RU" sz="2800" b="1" i="1" u="none" strike="noStrike" baseline="0" dirty="0">
              <a:latin typeface="Times New Roman"/>
              <a:cs typeface="Times New Roman"/>
            </a:endParaRPr>
          </a:p>
          <a:p>
            <a:pPr algn="ctr" rtl="0">
              <a:defRPr sz="1000"/>
            </a:pPr>
            <a:r>
              <a:rPr lang="ru-RU" sz="2800" b="1" i="1" u="none" strike="noStrike" baseline="0" dirty="0">
                <a:latin typeface="Times New Roman"/>
                <a:cs typeface="Times New Roman"/>
              </a:rPr>
              <a:t>тыс. руб.</a:t>
            </a:r>
          </a:p>
        </p:txBody>
      </p:sp>
      <p:sp>
        <p:nvSpPr>
          <p:cNvPr id="36" name="Блок-схема: узел 35"/>
          <p:cNvSpPr/>
          <p:nvPr/>
        </p:nvSpPr>
        <p:spPr>
          <a:xfrm>
            <a:off x="741453" y="4929343"/>
            <a:ext cx="942053" cy="615297"/>
          </a:xfrm>
          <a:prstGeom prst="flowChartConnector">
            <a:avLst/>
          </a:prstGeom>
          <a:solidFill>
            <a:srgbClr val="009999"/>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lang="ru-RU" b="1" i="1" kern="0" noProof="0" dirty="0" smtClean="0">
                <a:effectLst>
                  <a:outerShdw blurRad="38100" dist="38100" dir="2700000" algn="tl">
                    <a:srgbClr val="000000">
                      <a:alpha val="43137"/>
                    </a:srgbClr>
                  </a:outerShdw>
                </a:effectLst>
                <a:latin typeface="Arial"/>
                <a:cs typeface="Arial"/>
              </a:rPr>
              <a:t>24</a:t>
            </a:r>
            <a:r>
              <a:rPr kumimoji="0" lang="ru-RU" sz="1800" b="1" i="1" u="none" strike="noStrike" kern="0" cap="none" spc="0" normalizeH="0" baseline="0" noProof="0" dirty="0" smtClean="0">
                <a:ln>
                  <a:noFill/>
                </a:ln>
                <a:effectLst>
                  <a:outerShdw blurRad="38100" dist="38100" dir="2700000" algn="tl">
                    <a:srgbClr val="000000">
                      <a:alpha val="43137"/>
                    </a:srgbClr>
                  </a:outerShdw>
                </a:effectLst>
                <a:uLnTx/>
                <a:uFillTx/>
                <a:latin typeface="Arial"/>
                <a:cs typeface="Arial"/>
              </a:rPr>
              <a:t>%</a:t>
            </a:r>
            <a:endParaRPr kumimoji="0" lang="ru-RU" sz="1800" b="1" i="1" u="none" strike="noStrike" kern="0" cap="none" spc="0" normalizeH="0" baseline="0" noProof="0" dirty="0">
              <a:ln>
                <a:noFill/>
              </a:ln>
              <a:effectLst>
                <a:outerShdw blurRad="38100" dist="38100" dir="2700000" algn="tl">
                  <a:srgbClr val="000000">
                    <a:alpha val="43137"/>
                  </a:srgbClr>
                </a:outerShdw>
              </a:effectLst>
              <a:uLnTx/>
              <a:uFillTx/>
              <a:latin typeface="Arial"/>
              <a:cs typeface="Arial"/>
            </a:endParaRPr>
          </a:p>
        </p:txBody>
      </p:sp>
      <p:sp>
        <p:nvSpPr>
          <p:cNvPr id="37" name="Блок-схема: узел 36"/>
          <p:cNvSpPr/>
          <p:nvPr/>
        </p:nvSpPr>
        <p:spPr>
          <a:xfrm>
            <a:off x="4534714" y="3659512"/>
            <a:ext cx="914399" cy="671921"/>
          </a:xfrm>
          <a:prstGeom prst="flowChartConnector">
            <a:avLst/>
          </a:prstGeom>
          <a:solidFill>
            <a:srgbClr val="00FF00"/>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lang="ru-RU" b="1" i="1" kern="0" noProof="0" dirty="0" smtClean="0">
                <a:solidFill>
                  <a:schemeClr val="tx2">
                    <a:lumMod val="10000"/>
                  </a:schemeClr>
                </a:solidFill>
                <a:latin typeface="Arial"/>
                <a:cs typeface="Arial"/>
              </a:rPr>
              <a:t>47</a:t>
            </a:r>
            <a:r>
              <a:rPr kumimoji="0" lang="ru-RU" sz="1800" b="1" i="1" u="none" strike="noStrike" kern="0" cap="none" spc="0" normalizeH="0" baseline="0" noProof="0" dirty="0" smtClean="0">
                <a:ln>
                  <a:noFill/>
                </a:ln>
                <a:solidFill>
                  <a:schemeClr val="tx2">
                    <a:lumMod val="10000"/>
                  </a:schemeClr>
                </a:solidFill>
                <a:uLnTx/>
                <a:uFillTx/>
                <a:latin typeface="Arial"/>
                <a:cs typeface="Arial"/>
              </a:rPr>
              <a:t>%</a:t>
            </a:r>
            <a:endParaRPr kumimoji="0" lang="ru-RU" sz="1800" b="1" i="1" u="none" strike="noStrike" kern="0" cap="none" spc="0" normalizeH="0" baseline="0" noProof="0" dirty="0">
              <a:ln>
                <a:noFill/>
              </a:ln>
              <a:solidFill>
                <a:schemeClr val="tx2">
                  <a:lumMod val="10000"/>
                </a:schemeClr>
              </a:solidFill>
              <a:uLnTx/>
              <a:uFillTx/>
              <a:latin typeface="Arial"/>
              <a:cs typeface="Arial"/>
            </a:endParaRPr>
          </a:p>
        </p:txBody>
      </p:sp>
      <p:sp>
        <p:nvSpPr>
          <p:cNvPr id="25" name="Блок-схема: узел 24"/>
          <p:cNvSpPr/>
          <p:nvPr/>
        </p:nvSpPr>
        <p:spPr>
          <a:xfrm>
            <a:off x="2067978" y="1052326"/>
            <a:ext cx="942053" cy="615297"/>
          </a:xfrm>
          <a:prstGeom prst="flowChartConnector">
            <a:avLst/>
          </a:prstGeom>
          <a:solidFill>
            <a:srgbClr val="FFFF00"/>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lang="ru-RU" b="1" i="1" kern="0" dirty="0">
                <a:solidFill>
                  <a:schemeClr val="bg2"/>
                </a:solidFill>
                <a:latin typeface="Arial"/>
                <a:cs typeface="Arial"/>
              </a:rPr>
              <a:t>4</a:t>
            </a:r>
            <a:r>
              <a:rPr kumimoji="0" lang="ru-RU" sz="1800" b="1" i="1" u="none" strike="noStrike" kern="0" cap="none" spc="0" normalizeH="0" baseline="0" noProof="0" dirty="0">
                <a:ln>
                  <a:noFill/>
                </a:ln>
                <a:solidFill>
                  <a:schemeClr val="bg2"/>
                </a:solidFill>
                <a:uLnTx/>
                <a:uFillTx/>
                <a:latin typeface="Arial"/>
                <a:cs typeface="Arial"/>
              </a:rPr>
              <a:t>%</a:t>
            </a:r>
          </a:p>
        </p:txBody>
      </p:sp>
      <p:sp>
        <p:nvSpPr>
          <p:cNvPr id="47" name="TextBox 1"/>
          <p:cNvSpPr txBox="1"/>
          <p:nvPr/>
        </p:nvSpPr>
        <p:spPr>
          <a:xfrm>
            <a:off x="395536" y="2777449"/>
            <a:ext cx="1656184" cy="60804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ru-RU" sz="1800" b="1" dirty="0" smtClean="0"/>
              <a:t>114494</a:t>
            </a:r>
            <a:endParaRPr lang="ru-RU" sz="1400" b="1" dirty="0"/>
          </a:p>
          <a:p>
            <a:pPr algn="ctr"/>
            <a:r>
              <a:rPr lang="ru-RU" sz="1400" b="1" dirty="0"/>
              <a:t>тыс. руб.</a:t>
            </a:r>
          </a:p>
        </p:txBody>
      </p:sp>
      <p:sp>
        <p:nvSpPr>
          <p:cNvPr id="26" name="TextBox 1"/>
          <p:cNvSpPr txBox="1"/>
          <p:nvPr/>
        </p:nvSpPr>
        <p:spPr>
          <a:xfrm>
            <a:off x="1625002" y="4711594"/>
            <a:ext cx="1211681" cy="58961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ru-RU" sz="1800" b="1" dirty="0" smtClean="0"/>
              <a:t>105333</a:t>
            </a:r>
            <a:r>
              <a:rPr lang="ru-RU" sz="1400" b="1" dirty="0" smtClean="0"/>
              <a:t> </a:t>
            </a:r>
            <a:endParaRPr lang="ru-RU" sz="1400" b="1" dirty="0"/>
          </a:p>
          <a:p>
            <a:pPr algn="ctr"/>
            <a:r>
              <a:rPr lang="ru-RU" sz="1400" b="1" dirty="0"/>
              <a:t>тыс. руб.</a:t>
            </a:r>
          </a:p>
        </p:txBody>
      </p:sp>
      <p:sp>
        <p:nvSpPr>
          <p:cNvPr id="27" name="TextBox 1"/>
          <p:cNvSpPr txBox="1"/>
          <p:nvPr/>
        </p:nvSpPr>
        <p:spPr>
          <a:xfrm>
            <a:off x="3699665" y="2973821"/>
            <a:ext cx="1232375" cy="5668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ru-RU" sz="1800" b="1" dirty="0" smtClean="0">
                <a:solidFill>
                  <a:srgbClr val="006600"/>
                </a:solidFill>
              </a:rPr>
              <a:t>208156</a:t>
            </a:r>
            <a:r>
              <a:rPr lang="ru-RU" sz="1400" b="1" dirty="0" smtClean="0">
                <a:solidFill>
                  <a:srgbClr val="006600"/>
                </a:solidFill>
              </a:rPr>
              <a:t> </a:t>
            </a:r>
            <a:endParaRPr lang="ru-RU" sz="1400" b="1" dirty="0">
              <a:solidFill>
                <a:srgbClr val="006600"/>
              </a:solidFill>
            </a:endParaRPr>
          </a:p>
          <a:p>
            <a:pPr algn="ctr"/>
            <a:r>
              <a:rPr lang="ru-RU" sz="1400" b="1" dirty="0">
                <a:solidFill>
                  <a:srgbClr val="006600"/>
                </a:solidFill>
              </a:rPr>
              <a:t>тыс. руб.</a:t>
            </a:r>
          </a:p>
        </p:txBody>
      </p:sp>
      <p:sp>
        <p:nvSpPr>
          <p:cNvPr id="29" name="TextBox 1"/>
          <p:cNvSpPr txBox="1"/>
          <p:nvPr/>
        </p:nvSpPr>
        <p:spPr>
          <a:xfrm>
            <a:off x="2771800" y="959468"/>
            <a:ext cx="1800200" cy="58126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ru-RU" sz="1800" b="1" dirty="0" smtClean="0"/>
              <a:t>18144</a:t>
            </a:r>
            <a:r>
              <a:rPr lang="ru-RU" sz="1400" b="1" dirty="0" smtClean="0"/>
              <a:t> </a:t>
            </a:r>
            <a:endParaRPr lang="ru-RU" sz="1400" b="1" dirty="0"/>
          </a:p>
          <a:p>
            <a:pPr algn="ctr"/>
            <a:r>
              <a:rPr lang="ru-RU" sz="1400" b="1" dirty="0"/>
              <a:t>тыс. руб.</a:t>
            </a:r>
          </a:p>
        </p:txBody>
      </p:sp>
    </p:spTree>
    <p:extLst>
      <p:ext uri="{BB962C8B-B14F-4D97-AF65-F5344CB8AC3E}">
        <p14:creationId xmlns:p14="http://schemas.microsoft.com/office/powerpoint/2010/main" val="347162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21" presetClass="entr" presetSubtype="1"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heel(1)">
                                      <p:cBhvr>
                                        <p:cTn id="12" dur="2000"/>
                                        <p:tgtEl>
                                          <p:spTgt spid="36"/>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heel(1)">
                                      <p:cBhvr>
                                        <p:cTn id="15" dur="2000"/>
                                        <p:tgtEl>
                                          <p:spTgt spid="37"/>
                                        </p:tgtEl>
                                      </p:cBhvr>
                                    </p:animEffect>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par>
                                <p:cTn id="22" presetID="21" presetClass="entr" presetSubtype="1"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heel(1)">
                                      <p:cBhvr>
                                        <p:cTn id="24" dur="2000"/>
                                        <p:tgtEl>
                                          <p:spTgt spid="25"/>
                                        </p:tgtEl>
                                      </p:cBhvr>
                                    </p:animEffect>
                                  </p:childTnLst>
                                </p:cTn>
                              </p:par>
                            </p:childTnLst>
                          </p:cTn>
                        </p:par>
                        <p:par>
                          <p:cTn id="25" fill="hold">
                            <p:stCondLst>
                              <p:cond delay="4000"/>
                            </p:stCondLst>
                            <p:childTnLst>
                              <p:par>
                                <p:cTn id="26" presetID="42"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par>
                          <p:cTn id="31" fill="hold">
                            <p:stCondLst>
                              <p:cond delay="5000"/>
                            </p:stCondLst>
                            <p:childTnLst>
                              <p:par>
                                <p:cTn id="32" presetID="42" presetClass="entr" presetSubtype="0" fill="hold" grpId="0"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anim calcmode="lin" valueType="num">
                                      <p:cBhvr>
                                        <p:cTn id="35" dur="1000" fill="hold"/>
                                        <p:tgtEl>
                                          <p:spTgt spid="27"/>
                                        </p:tgtEl>
                                        <p:attrNameLst>
                                          <p:attrName>ppt_x</p:attrName>
                                        </p:attrNameLst>
                                      </p:cBhvr>
                                      <p:tavLst>
                                        <p:tav tm="0">
                                          <p:val>
                                            <p:strVal val="#ppt_x"/>
                                          </p:val>
                                        </p:tav>
                                        <p:tav tm="100000">
                                          <p:val>
                                            <p:strVal val="#ppt_x"/>
                                          </p:val>
                                        </p:tav>
                                      </p:tavLst>
                                    </p:anim>
                                    <p:anim calcmode="lin" valueType="num">
                                      <p:cBhvr>
                                        <p:cTn id="36" dur="1000" fill="hold"/>
                                        <p:tgtEl>
                                          <p:spTgt spid="27"/>
                                        </p:tgtEl>
                                        <p:attrNameLst>
                                          <p:attrName>ppt_y</p:attrName>
                                        </p:attrNameLst>
                                      </p:cBhvr>
                                      <p:tavLst>
                                        <p:tav tm="0">
                                          <p:val>
                                            <p:strVal val="#ppt_y+.1"/>
                                          </p:val>
                                        </p:tav>
                                        <p:tav tm="100000">
                                          <p:val>
                                            <p:strVal val="#ppt_y"/>
                                          </p:val>
                                        </p:tav>
                                      </p:tavLst>
                                    </p:anim>
                                  </p:childTnLst>
                                </p:cTn>
                              </p:par>
                            </p:childTnLst>
                          </p:cTn>
                        </p:par>
                        <p:par>
                          <p:cTn id="37" fill="hold">
                            <p:stCondLst>
                              <p:cond delay="6000"/>
                            </p:stCondLst>
                            <p:childTnLst>
                              <p:par>
                                <p:cTn id="38" presetID="42" presetClass="entr" presetSubtype="0" fill="hold" grpId="0"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1000"/>
                                        <p:tgtEl>
                                          <p:spTgt spid="29"/>
                                        </p:tgtEl>
                                      </p:cBhvr>
                                    </p:animEffect>
                                    <p:anim calcmode="lin" valueType="num">
                                      <p:cBhvr>
                                        <p:cTn id="41" dur="1000" fill="hold"/>
                                        <p:tgtEl>
                                          <p:spTgt spid="29"/>
                                        </p:tgtEl>
                                        <p:attrNameLst>
                                          <p:attrName>ppt_x</p:attrName>
                                        </p:attrNameLst>
                                      </p:cBhvr>
                                      <p:tavLst>
                                        <p:tav tm="0">
                                          <p:val>
                                            <p:strVal val="#ppt_x"/>
                                          </p:val>
                                        </p:tav>
                                        <p:tav tm="100000">
                                          <p:val>
                                            <p:strVal val="#ppt_x"/>
                                          </p:val>
                                        </p:tav>
                                      </p:tavLst>
                                    </p:anim>
                                    <p:anim calcmode="lin" valueType="num">
                                      <p:cBhvr>
                                        <p:cTn id="4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animBg="1"/>
      <p:bldP spid="37" grpId="0" animBg="1"/>
      <p:bldP spid="25" grpId="0" animBg="1"/>
      <p:bldP spid="47" grpId="0"/>
      <p:bldP spid="26" grpId="0"/>
      <p:bldP spid="27" grpId="0"/>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539930" y="265359"/>
            <a:ext cx="8572500" cy="785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12291" name="TextBox 6"/>
          <p:cNvSpPr txBox="1">
            <a:spLocks noChangeArrowheads="1"/>
          </p:cNvSpPr>
          <p:nvPr/>
        </p:nvSpPr>
        <p:spPr bwMode="auto">
          <a:xfrm>
            <a:off x="1815948" y="-274709"/>
            <a:ext cx="568863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lgn="ctr" eaLnBrk="1" hangingPunct="1">
              <a:spcBef>
                <a:spcPct val="0"/>
              </a:spcBef>
              <a:buClrTx/>
              <a:buSzTx/>
              <a:buFontTx/>
              <a:buNone/>
              <a:defRPr/>
            </a:pPr>
            <a:endParaRPr lang="ru-RU" altLang="ru-RU"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ct val="0"/>
              </a:spcBef>
              <a:buClrTx/>
              <a:buSzTx/>
              <a:buFontTx/>
              <a:buNone/>
              <a:defRPr/>
            </a:pPr>
            <a:r>
              <a:rPr lang="ru-RU" altLang="ru-RU" sz="28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ДИНАМИКА</a:t>
            </a:r>
          </a:p>
          <a:p>
            <a:pPr algn="ctr" eaLnBrk="1" hangingPunct="1">
              <a:spcBef>
                <a:spcPct val="0"/>
              </a:spcBef>
              <a:buClrTx/>
              <a:buSzTx/>
              <a:buFontTx/>
              <a:buNone/>
              <a:defRPr/>
            </a:pPr>
            <a:r>
              <a:rPr lang="ru-RU" altLang="ru-RU" sz="28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ПОСТУПЛЕНИЯ ДОТАЦИИ</a:t>
            </a:r>
          </a:p>
        </p:txBody>
      </p:sp>
      <p:graphicFrame>
        <p:nvGraphicFramePr>
          <p:cNvPr id="2" name="Диаграмма 3"/>
          <p:cNvGraphicFramePr>
            <a:graphicFrameLocks/>
          </p:cNvGraphicFramePr>
          <p:nvPr>
            <p:extLst>
              <p:ext uri="{D42A27DB-BD31-4B8C-83A1-F6EECF244321}">
                <p14:modId xmlns:p14="http://schemas.microsoft.com/office/powerpoint/2010/main" val="1510826864"/>
              </p:ext>
            </p:extLst>
          </p:nvPr>
        </p:nvGraphicFramePr>
        <p:xfrm>
          <a:off x="251520" y="1581150"/>
          <a:ext cx="8860910" cy="4944194"/>
        </p:xfrm>
        <a:graphic>
          <a:graphicData uri="http://schemas.openxmlformats.org/drawingml/2006/chart">
            <c:chart xmlns:c="http://schemas.openxmlformats.org/drawingml/2006/chart" xmlns:r="http://schemas.openxmlformats.org/officeDocument/2006/relationships" r:id="rId3"/>
          </a:graphicData>
        </a:graphic>
      </p:graphicFrame>
      <p:sp>
        <p:nvSpPr>
          <p:cNvPr id="12" name="Номер слайда 1"/>
          <p:cNvSpPr>
            <a:spLocks noGrp="1"/>
          </p:cNvSpPr>
          <p:nvPr>
            <p:ph type="sldNum" sz="quarter" idx="12"/>
          </p:nvPr>
        </p:nvSpPr>
        <p:spPr>
          <a:xfrm>
            <a:off x="8388424" y="6309320"/>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29</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
        <p:nvSpPr>
          <p:cNvPr id="34" name="TextBox 1"/>
          <p:cNvSpPr txBox="1"/>
          <p:nvPr/>
        </p:nvSpPr>
        <p:spPr>
          <a:xfrm>
            <a:off x="7236296" y="1412776"/>
            <a:ext cx="1500411" cy="69224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2000" b="1" dirty="0">
                <a:solidFill>
                  <a:schemeClr val="tx1"/>
                </a:solidFill>
                <a:latin typeface="Times New Roman" panose="02020603050405020304" pitchFamily="18" charset="0"/>
                <a:cs typeface="Times New Roman" panose="02020603050405020304" pitchFamily="18" charset="0"/>
              </a:rPr>
              <a:t>тыс. руб.</a:t>
            </a:r>
          </a:p>
        </p:txBody>
      </p:sp>
      <p:pic>
        <p:nvPicPr>
          <p:cNvPr id="13"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41" y="457976"/>
            <a:ext cx="2251908" cy="2151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Прямоугольник 22"/>
          <p:cNvSpPr/>
          <p:nvPr/>
        </p:nvSpPr>
        <p:spPr>
          <a:xfrm>
            <a:off x="5504301" y="2597852"/>
            <a:ext cx="761747" cy="369332"/>
          </a:xfrm>
          <a:prstGeom prst="rect">
            <a:avLst/>
          </a:prstGeom>
        </p:spPr>
        <p:txBody>
          <a:bodyPr wrap="none">
            <a:spAutoFit/>
          </a:bodyPr>
          <a:lstStyle/>
          <a:p>
            <a:r>
              <a:rPr lang="ru-RU" b="1" dirty="0" smtClean="0">
                <a:effectLst>
                  <a:outerShdw blurRad="38100" dist="38100" dir="2700000" algn="tl">
                    <a:srgbClr val="000000">
                      <a:alpha val="43137"/>
                    </a:srgbClr>
                  </a:outerShdw>
                </a:effectLst>
                <a:latin typeface="Times New Roman" pitchFamily="18" charset="0"/>
                <a:cs typeface="Times New Roman" pitchFamily="18" charset="0"/>
              </a:rPr>
              <a:t>89855</a:t>
            </a:r>
            <a:endParaRPr lang="ru-RU"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9" name="Прямоугольник 28"/>
          <p:cNvSpPr/>
          <p:nvPr/>
        </p:nvSpPr>
        <p:spPr>
          <a:xfrm>
            <a:off x="6279582" y="2434919"/>
            <a:ext cx="877163" cy="369332"/>
          </a:xfrm>
          <a:prstGeom prst="rect">
            <a:avLst/>
          </a:prstGeom>
        </p:spPr>
        <p:txBody>
          <a:bodyPr wrap="none">
            <a:spAutoFit/>
          </a:bodyPr>
          <a:lstStyle/>
          <a:p>
            <a:r>
              <a:rPr lang="ru-RU" b="1" dirty="0" smtClean="0">
                <a:effectLst>
                  <a:outerShdw blurRad="38100" dist="38100" dir="2700000" algn="tl">
                    <a:srgbClr val="000000">
                      <a:alpha val="43137"/>
                    </a:srgbClr>
                  </a:outerShdw>
                </a:effectLst>
                <a:latin typeface="Times New Roman" pitchFamily="18" charset="0"/>
                <a:cs typeface="Times New Roman" pitchFamily="18" charset="0"/>
              </a:rPr>
              <a:t>102001</a:t>
            </a:r>
            <a:endParaRPr lang="ru-RU"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7" name="Прямоугольник 16"/>
          <p:cNvSpPr/>
          <p:nvPr/>
        </p:nvSpPr>
        <p:spPr>
          <a:xfrm>
            <a:off x="7017293" y="2116198"/>
            <a:ext cx="864404" cy="369332"/>
          </a:xfrm>
          <a:prstGeom prst="rect">
            <a:avLst/>
          </a:prstGeom>
        </p:spPr>
        <p:txBody>
          <a:bodyPr wrap="none">
            <a:spAutoFit/>
          </a:bodyPr>
          <a:lstStyle/>
          <a:p>
            <a:r>
              <a:rPr lang="ru-RU" b="1" dirty="0" smtClean="0">
                <a:effectLst>
                  <a:outerShdw blurRad="38100" dist="38100" dir="2700000" algn="tl">
                    <a:srgbClr val="000000">
                      <a:alpha val="43137"/>
                    </a:srgbClr>
                  </a:outerShdw>
                </a:effectLst>
                <a:latin typeface="Times New Roman" pitchFamily="18" charset="0"/>
                <a:cs typeface="Times New Roman" pitchFamily="18" charset="0"/>
              </a:rPr>
              <a:t>114494</a:t>
            </a:r>
            <a:endParaRPr lang="ru-RU"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12996992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Pictures\Ромашки\1579373299_8-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3"/>
            <a:ext cx="9144000" cy="6858483"/>
          </a:xfrm>
          <a:prstGeom prst="rect">
            <a:avLst/>
          </a:prstGeom>
          <a:noFill/>
          <a:extLst>
            <a:ext uri="{909E8E84-426E-40DD-AFC4-6F175D3DCCD1}">
              <a14:hiddenFill xmlns:a14="http://schemas.microsoft.com/office/drawing/2010/main">
                <a:solidFill>
                  <a:srgbClr val="FFFFFF"/>
                </a:solidFill>
              </a14:hiddenFill>
            </a:ext>
          </a:extLst>
        </p:spPr>
      </p:pic>
      <p:pic>
        <p:nvPicPr>
          <p:cNvPr id="4098" name="Рисунок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769938"/>
            <a:ext cx="6245225"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Рисунок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398365">
            <a:off x="2365375" y="1546225"/>
            <a:ext cx="43815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Заголовок 1"/>
          <p:cNvSpPr>
            <a:spLocks noGrp="1"/>
          </p:cNvSpPr>
          <p:nvPr>
            <p:ph type="ctrTitle"/>
          </p:nvPr>
        </p:nvSpPr>
        <p:spPr>
          <a:xfrm>
            <a:off x="846629" y="0"/>
            <a:ext cx="7146395" cy="492125"/>
          </a:xfrm>
        </p:spPr>
        <p:txBody>
          <a:bodyPr/>
          <a:lstStyle/>
          <a:p>
            <a:pPr algn="ctr">
              <a:defRPr/>
            </a:pPr>
            <a:r>
              <a:rPr lang="ru-RU" altLang="ru-RU" sz="2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ЭТАПЫ  БЮДЖЕТНОГО ПРОЦЕССА</a:t>
            </a:r>
          </a:p>
        </p:txBody>
      </p:sp>
      <p:sp>
        <p:nvSpPr>
          <p:cNvPr id="3" name="Подзаголовок 2"/>
          <p:cNvSpPr>
            <a:spLocks noGrp="1"/>
          </p:cNvSpPr>
          <p:nvPr>
            <p:ph type="subTitle" idx="1"/>
          </p:nvPr>
        </p:nvSpPr>
        <p:spPr>
          <a:xfrm>
            <a:off x="4138613" y="3525838"/>
            <a:ext cx="1223962" cy="528637"/>
          </a:xfrm>
        </p:spPr>
        <p:txBody>
          <a:bodyPr>
            <a:noAutofit/>
          </a:bodyPr>
          <a:lstStyle/>
          <a:p>
            <a:pPr>
              <a:defRPr/>
            </a:pPr>
            <a:r>
              <a:rPr lang="ru-RU" sz="1300" b="1" dirty="0">
                <a:solidFill>
                  <a:schemeClr val="accent6">
                    <a:lumMod val="50000"/>
                  </a:schemeClr>
                </a:solidFill>
              </a:rPr>
              <a:t>Бюджетный </a:t>
            </a:r>
          </a:p>
          <a:p>
            <a:pPr>
              <a:defRPr/>
            </a:pPr>
            <a:r>
              <a:rPr lang="ru-RU" sz="1300" b="1" dirty="0">
                <a:solidFill>
                  <a:schemeClr val="accent6">
                    <a:lumMod val="50000"/>
                  </a:schemeClr>
                </a:solidFill>
              </a:rPr>
              <a:t>процесс</a:t>
            </a:r>
          </a:p>
        </p:txBody>
      </p:sp>
      <p:sp>
        <p:nvSpPr>
          <p:cNvPr id="52" name="Номер слайда 1"/>
          <p:cNvSpPr>
            <a:spLocks noGrp="1"/>
          </p:cNvSpPr>
          <p:nvPr>
            <p:ph type="sldNum" sz="quarter" idx="12"/>
          </p:nvPr>
        </p:nvSpPr>
        <p:spPr>
          <a:xfrm>
            <a:off x="8388424" y="6309320"/>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3</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pic>
        <p:nvPicPr>
          <p:cNvPr id="4102" name="Рисунок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2575" y="3132138"/>
            <a:ext cx="131603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Рисунок 12"/>
          <p:cNvPicPr>
            <a:picLocks noChangeAspect="1"/>
          </p:cNvPicPr>
          <p:nvPr/>
        </p:nvPicPr>
        <p:blipFill>
          <a:blip r:embed="rId6">
            <a:extLst>
              <a:ext uri="{28A0092B-C50C-407E-A947-70E740481C1C}">
                <a14:useLocalDpi xmlns:a14="http://schemas.microsoft.com/office/drawing/2010/main" val="0"/>
              </a:ext>
            </a:extLst>
          </a:blip>
          <a:srcRect b="46518"/>
          <a:stretch>
            <a:fillRect/>
          </a:stretch>
        </p:blipFill>
        <p:spPr bwMode="auto">
          <a:xfrm>
            <a:off x="3063875" y="1225550"/>
            <a:ext cx="3373438"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Рисунок 13"/>
          <p:cNvPicPr>
            <a:picLocks noChangeAspect="1"/>
          </p:cNvPicPr>
          <p:nvPr/>
        </p:nvPicPr>
        <p:blipFill rotWithShape="1">
          <a:blip r:embed="rId6">
            <a:duotone>
              <a:prstClr val="black"/>
              <a:srgbClr val="009DBC">
                <a:tint val="45000"/>
                <a:satMod val="400000"/>
              </a:srgbClr>
            </a:duotone>
            <a:extLst>
              <a:ext uri="{28A0092B-C50C-407E-A947-70E740481C1C}">
                <a14:useLocalDpi xmlns:a14="http://schemas.microsoft.com/office/drawing/2010/main" val="0"/>
              </a:ext>
            </a:extLst>
          </a:blip>
          <a:srcRect b="46518"/>
          <a:stretch/>
        </p:blipFill>
        <p:spPr>
          <a:xfrm rot="6687393">
            <a:off x="4770545" y="3916383"/>
            <a:ext cx="3518962" cy="1277188"/>
          </a:xfrm>
          <a:prstGeom prst="rect">
            <a:avLst/>
          </a:prstGeom>
        </p:spPr>
      </p:pic>
      <p:pic>
        <p:nvPicPr>
          <p:cNvPr id="15" name="Рисунок 14"/>
          <p:cNvPicPr>
            <a:picLocks noChangeAspect="1"/>
          </p:cNvPicPr>
          <p:nvPr/>
        </p:nvPicPr>
        <p:blipFill rotWithShape="1">
          <a:blip r:embed="rId6">
            <a:duotone>
              <a:prstClr val="black"/>
              <a:srgbClr val="B83B14">
                <a:tint val="45000"/>
                <a:satMod val="400000"/>
              </a:srgbClr>
            </a:duotone>
            <a:extLst>
              <a:ext uri="{28A0092B-C50C-407E-A947-70E740481C1C}">
                <a14:useLocalDpi xmlns:a14="http://schemas.microsoft.com/office/drawing/2010/main" val="0"/>
              </a:ext>
            </a:extLst>
          </a:blip>
          <a:srcRect b="46518"/>
          <a:stretch/>
        </p:blipFill>
        <p:spPr>
          <a:xfrm rot="14950598">
            <a:off x="1149816" y="4018485"/>
            <a:ext cx="3443719" cy="1061084"/>
          </a:xfrm>
          <a:prstGeom prst="rect">
            <a:avLst/>
          </a:prstGeom>
        </p:spPr>
      </p:pic>
      <p:pic>
        <p:nvPicPr>
          <p:cNvPr id="16" name="Рисунок 15"/>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0191467">
            <a:off x="3735036" y="5555981"/>
            <a:ext cx="1318782" cy="1318782"/>
          </a:xfrm>
          <a:prstGeom prst="rect">
            <a:avLst/>
          </a:prstGeom>
          <a:noFill/>
        </p:spPr>
      </p:pic>
      <p:sp>
        <p:nvSpPr>
          <p:cNvPr id="6" name="Прямоугольник 5"/>
          <p:cNvSpPr/>
          <p:nvPr/>
        </p:nvSpPr>
        <p:spPr>
          <a:xfrm>
            <a:off x="3797248" y="2471407"/>
            <a:ext cx="1955984" cy="523220"/>
          </a:xfrm>
          <a:prstGeom prst="rect">
            <a:avLst/>
          </a:prstGeom>
          <a:noFill/>
        </p:spPr>
        <p:txBody>
          <a:bodyPr wrap="none">
            <a:prstTxWarp prst="textCanUp">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ru-RU" sz="1400" b="1" dirty="0">
                <a:ln w="50800"/>
                <a:solidFill>
                  <a:srgbClr val="C00000"/>
                </a:solidFill>
                <a:latin typeface="Arial" charset="0"/>
                <a:cs typeface="Arial" charset="0"/>
              </a:rPr>
              <a:t>Исполнение бюджета </a:t>
            </a:r>
          </a:p>
          <a:p>
            <a:pPr algn="ctr">
              <a:defRPr/>
            </a:pPr>
            <a:r>
              <a:rPr lang="ru-RU" sz="1400" b="1" dirty="0">
                <a:ln w="50800"/>
                <a:solidFill>
                  <a:srgbClr val="C00000"/>
                </a:solidFill>
                <a:latin typeface="Arial" charset="0"/>
                <a:cs typeface="Arial" charset="0"/>
              </a:rPr>
              <a:t>текущего года</a:t>
            </a:r>
          </a:p>
        </p:txBody>
      </p:sp>
      <p:sp>
        <p:nvSpPr>
          <p:cNvPr id="7" name="Прямоугольник 6"/>
          <p:cNvSpPr/>
          <p:nvPr/>
        </p:nvSpPr>
        <p:spPr>
          <a:xfrm>
            <a:off x="2749046" y="3499103"/>
            <a:ext cx="1567160" cy="1200329"/>
          </a:xfrm>
          <a:prstGeom prst="rect">
            <a:avLst/>
          </a:prstGeom>
          <a:noFill/>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ru-RU" sz="1200" b="1" dirty="0">
                <a:ln w="50800"/>
                <a:latin typeface="Arial" charset="0"/>
                <a:cs typeface="Arial" charset="0"/>
              </a:rPr>
              <a:t>Составление, </a:t>
            </a:r>
          </a:p>
          <a:p>
            <a:pPr algn="ctr">
              <a:defRPr/>
            </a:pPr>
            <a:r>
              <a:rPr lang="ru-RU" sz="1200" b="1" dirty="0">
                <a:ln w="50800"/>
                <a:latin typeface="Arial" charset="0"/>
                <a:cs typeface="Arial" charset="0"/>
              </a:rPr>
              <a:t>рассмотрение</a:t>
            </a:r>
          </a:p>
          <a:p>
            <a:pPr algn="ctr">
              <a:defRPr/>
            </a:pPr>
            <a:r>
              <a:rPr lang="ru-RU" sz="1200" b="1" dirty="0">
                <a:ln w="50800"/>
                <a:latin typeface="Arial" charset="0"/>
                <a:cs typeface="Arial" charset="0"/>
              </a:rPr>
              <a:t> и утверждение</a:t>
            </a:r>
          </a:p>
          <a:p>
            <a:pPr algn="ctr">
              <a:defRPr/>
            </a:pPr>
            <a:r>
              <a:rPr lang="ru-RU" sz="1200" b="1" dirty="0">
                <a:ln w="50800"/>
                <a:latin typeface="Arial" charset="0"/>
                <a:cs typeface="Arial" charset="0"/>
              </a:rPr>
              <a:t> бюджета</a:t>
            </a:r>
          </a:p>
          <a:p>
            <a:pPr algn="ctr">
              <a:defRPr/>
            </a:pPr>
            <a:r>
              <a:rPr lang="ru-RU" sz="1200" b="1" dirty="0">
                <a:ln w="50800"/>
                <a:latin typeface="Arial" charset="0"/>
                <a:cs typeface="Arial" charset="0"/>
              </a:rPr>
              <a:t> на очередной </a:t>
            </a:r>
          </a:p>
          <a:p>
            <a:pPr algn="ctr">
              <a:defRPr/>
            </a:pPr>
            <a:r>
              <a:rPr lang="ru-RU" sz="1200" b="1" dirty="0">
                <a:ln w="50800"/>
                <a:latin typeface="Arial" charset="0"/>
                <a:cs typeface="Arial" charset="0"/>
              </a:rPr>
              <a:t>  финансовый год</a:t>
            </a:r>
          </a:p>
        </p:txBody>
      </p:sp>
      <p:sp>
        <p:nvSpPr>
          <p:cNvPr id="17" name="Прямоугольник 16"/>
          <p:cNvSpPr/>
          <p:nvPr/>
        </p:nvSpPr>
        <p:spPr>
          <a:xfrm>
            <a:off x="5317479" y="3580085"/>
            <a:ext cx="1362232" cy="1200329"/>
          </a:xfrm>
          <a:prstGeom prst="rect">
            <a:avLst/>
          </a:prstGeom>
          <a:noFill/>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ru-RU" sz="1200" b="1" dirty="0">
                <a:ln w="50800"/>
                <a:latin typeface="Arial" charset="0"/>
                <a:cs typeface="Arial" charset="0"/>
              </a:rPr>
              <a:t>Рассмотрение</a:t>
            </a:r>
          </a:p>
          <a:p>
            <a:pPr algn="ctr">
              <a:defRPr/>
            </a:pPr>
            <a:r>
              <a:rPr lang="ru-RU" sz="1200" b="1" dirty="0">
                <a:ln w="50800"/>
                <a:latin typeface="Arial" charset="0"/>
                <a:cs typeface="Arial" charset="0"/>
              </a:rPr>
              <a:t> и утверждение</a:t>
            </a:r>
          </a:p>
          <a:p>
            <a:pPr algn="ctr">
              <a:defRPr/>
            </a:pPr>
            <a:r>
              <a:rPr lang="ru-RU" sz="1200" b="1" dirty="0">
                <a:ln w="50800"/>
                <a:latin typeface="Arial" charset="0"/>
                <a:cs typeface="Arial" charset="0"/>
              </a:rPr>
              <a:t>отчетности  </a:t>
            </a:r>
          </a:p>
          <a:p>
            <a:pPr algn="ctr">
              <a:defRPr/>
            </a:pPr>
            <a:r>
              <a:rPr lang="ru-RU" sz="1200" b="1" dirty="0">
                <a:ln w="50800"/>
                <a:latin typeface="Arial" charset="0"/>
                <a:cs typeface="Arial" charset="0"/>
              </a:rPr>
              <a:t>по бюджету</a:t>
            </a:r>
          </a:p>
          <a:p>
            <a:pPr algn="ctr">
              <a:defRPr/>
            </a:pPr>
            <a:r>
              <a:rPr lang="ru-RU" sz="1200" b="1" dirty="0">
                <a:ln w="50800"/>
                <a:latin typeface="Arial" charset="0"/>
                <a:cs typeface="Arial" charset="0"/>
              </a:rPr>
              <a:t> предыдущего </a:t>
            </a:r>
          </a:p>
          <a:p>
            <a:pPr algn="ctr">
              <a:defRPr/>
            </a:pPr>
            <a:r>
              <a:rPr lang="ru-RU" sz="1200" b="1" dirty="0">
                <a:ln w="50800"/>
                <a:latin typeface="Arial" charset="0"/>
                <a:cs typeface="Arial" charset="0"/>
              </a:rPr>
              <a:t>года</a:t>
            </a:r>
          </a:p>
        </p:txBody>
      </p:sp>
      <p:pic>
        <p:nvPicPr>
          <p:cNvPr id="10" name="Рисунок 9"/>
          <p:cNvPicPr>
            <a:picLocks noChangeAspect="1"/>
          </p:cNvPicPr>
          <p:nvPr/>
        </p:nvPicPr>
        <p:blipFill>
          <a:blip r:embed="rId8" cstate="print">
            <a:duotone>
              <a:prstClr val="black"/>
              <a:srgbClr val="3FFF3F">
                <a:tint val="45000"/>
                <a:satMod val="400000"/>
              </a:srgbClr>
            </a:duotone>
            <a:extLst>
              <a:ext uri="{28A0092B-C50C-407E-A947-70E740481C1C}">
                <a14:useLocalDpi xmlns:a14="http://schemas.microsoft.com/office/drawing/2010/main" val="0"/>
              </a:ext>
            </a:extLst>
          </a:blip>
          <a:stretch>
            <a:fillRect/>
          </a:stretch>
        </p:blipFill>
        <p:spPr>
          <a:xfrm>
            <a:off x="3265953" y="1855148"/>
            <a:ext cx="616259" cy="616259"/>
          </a:xfrm>
          <a:prstGeom prst="rect">
            <a:avLst/>
          </a:prstGeom>
        </p:spPr>
      </p:pic>
      <p:pic>
        <p:nvPicPr>
          <p:cNvPr id="19" name="Рисунок 18"/>
          <p:cNvPicPr>
            <a:picLocks noChangeAspect="1"/>
          </p:cNvPicPr>
          <p:nvPr/>
        </p:nvPicPr>
        <p:blipFill>
          <a:blip r:embed="rId9"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300192" y="2886797"/>
            <a:ext cx="648071" cy="648071"/>
          </a:xfrm>
          <a:prstGeom prst="rect">
            <a:avLst/>
          </a:prstGeom>
        </p:spPr>
      </p:pic>
      <p:sp>
        <p:nvSpPr>
          <p:cNvPr id="12" name="Прямоугольник 11"/>
          <p:cNvSpPr/>
          <p:nvPr/>
        </p:nvSpPr>
        <p:spPr>
          <a:xfrm>
            <a:off x="3356284" y="1838358"/>
            <a:ext cx="440964" cy="646331"/>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a:defRPr/>
            </a:pPr>
            <a:r>
              <a:rPr lang="ru-RU" sz="3600" b="1" spc="150" dirty="0">
                <a:ln w="11430"/>
                <a:solidFill>
                  <a:srgbClr val="F8F8F8"/>
                </a:solidFill>
                <a:effectLst>
                  <a:outerShdw blurRad="25400" algn="tl" rotWithShape="0">
                    <a:srgbClr val="000000">
                      <a:alpha val="43000"/>
                    </a:srgbClr>
                  </a:outerShdw>
                </a:effectLst>
                <a:latin typeface="Arial" charset="0"/>
                <a:cs typeface="Arial" charset="0"/>
              </a:rPr>
              <a:t>2</a:t>
            </a:r>
          </a:p>
        </p:txBody>
      </p:sp>
      <p:sp>
        <p:nvSpPr>
          <p:cNvPr id="21" name="Прямоугольник 20"/>
          <p:cNvSpPr/>
          <p:nvPr/>
        </p:nvSpPr>
        <p:spPr>
          <a:xfrm>
            <a:off x="6403745" y="2872100"/>
            <a:ext cx="440964" cy="646331"/>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a:defRPr/>
            </a:pPr>
            <a:r>
              <a:rPr lang="ru-RU" sz="3600" b="1" spc="150" dirty="0">
                <a:ln w="11430"/>
                <a:solidFill>
                  <a:srgbClr val="F8F8F8"/>
                </a:solidFill>
                <a:effectLst>
                  <a:outerShdw blurRad="25400" algn="tl" rotWithShape="0">
                    <a:srgbClr val="000000">
                      <a:alpha val="43000"/>
                    </a:srgbClr>
                  </a:outerShdw>
                </a:effectLst>
                <a:latin typeface="Arial" charset="0"/>
                <a:cs typeface="Arial" charset="0"/>
              </a:rPr>
              <a:t>3</a:t>
            </a:r>
          </a:p>
        </p:txBody>
      </p:sp>
      <p:sp>
        <p:nvSpPr>
          <p:cNvPr id="22" name="Прямоугольник 21"/>
          <p:cNvSpPr/>
          <p:nvPr/>
        </p:nvSpPr>
        <p:spPr>
          <a:xfrm rot="14803849">
            <a:off x="1676518" y="4561953"/>
            <a:ext cx="2028737" cy="413572"/>
          </a:xfrm>
          <a:prstGeom prst="rect">
            <a:avLst/>
          </a:prstGeom>
          <a:noFill/>
        </p:spPr>
        <p:txBody>
          <a:bodyPr spcFirstLastPara="1" wrap="none">
            <a:prstTxWarp prst="textArchUp">
              <a:avLst/>
            </a:prstTxWarp>
            <a:spAutoFit/>
          </a:bodyPr>
          <a:lstStyle/>
          <a:p>
            <a:pPr algn="ctr">
              <a:defRPr/>
            </a:pPr>
            <a:r>
              <a:rPr lang="ru-RU" sz="2000" b="1" dirty="0">
                <a:ln w="1905"/>
                <a:solidFill>
                  <a:srgbClr val="C00000"/>
                </a:solidFill>
                <a:effectLst>
                  <a:innerShdw blurRad="69850" dist="43180" dir="5400000">
                    <a:srgbClr val="000000">
                      <a:alpha val="65000"/>
                    </a:srgbClr>
                  </a:innerShdw>
                </a:effectLst>
                <a:latin typeface="Arial" charset="0"/>
                <a:cs typeface="Arial" charset="0"/>
              </a:rPr>
              <a:t>ПЛАНИРОВАНИЕ</a:t>
            </a:r>
          </a:p>
        </p:txBody>
      </p:sp>
      <p:sp>
        <p:nvSpPr>
          <p:cNvPr id="24" name="Прямоугольник 23"/>
          <p:cNvSpPr/>
          <p:nvPr/>
        </p:nvSpPr>
        <p:spPr>
          <a:xfrm>
            <a:off x="3574081" y="1331530"/>
            <a:ext cx="2028737" cy="413572"/>
          </a:xfrm>
          <a:prstGeom prst="rect">
            <a:avLst/>
          </a:prstGeom>
          <a:noFill/>
        </p:spPr>
        <p:txBody>
          <a:bodyPr spcFirstLastPara="1" wrap="none">
            <a:prstTxWarp prst="textArchUp">
              <a:avLst/>
            </a:prstTxWarp>
            <a:spAutoFit/>
          </a:bodyPr>
          <a:lstStyle/>
          <a:p>
            <a:pPr algn="ctr">
              <a:defRPr/>
            </a:pPr>
            <a:r>
              <a:rPr lang="ru-RU" sz="2000" b="1" dirty="0">
                <a:ln w="1905"/>
                <a:solidFill>
                  <a:srgbClr val="00FF00"/>
                </a:solidFill>
                <a:effectLst>
                  <a:innerShdw blurRad="69850" dist="43180" dir="5400000">
                    <a:srgbClr val="000000">
                      <a:alpha val="65000"/>
                    </a:srgbClr>
                  </a:innerShdw>
                </a:effectLst>
                <a:latin typeface="Arial" charset="0"/>
                <a:cs typeface="Arial" charset="0"/>
              </a:rPr>
              <a:t>ИСПОЛНЕНИЕ</a:t>
            </a:r>
          </a:p>
        </p:txBody>
      </p:sp>
      <p:sp>
        <p:nvSpPr>
          <p:cNvPr id="25" name="Прямоугольник 24"/>
          <p:cNvSpPr/>
          <p:nvPr/>
        </p:nvSpPr>
        <p:spPr>
          <a:xfrm rot="6334430">
            <a:off x="5894963" y="4240574"/>
            <a:ext cx="2028737" cy="413572"/>
          </a:xfrm>
          <a:prstGeom prst="rect">
            <a:avLst/>
          </a:prstGeom>
          <a:noFill/>
        </p:spPr>
        <p:txBody>
          <a:bodyPr spcFirstLastPara="1" wrap="none">
            <a:prstTxWarp prst="textArchUp">
              <a:avLst/>
            </a:prstTxWarp>
            <a:spAutoFit/>
          </a:bodyPr>
          <a:lstStyle/>
          <a:p>
            <a:pPr algn="ctr">
              <a:defRPr/>
            </a:pPr>
            <a:r>
              <a:rPr lang="ru-RU" sz="2000" b="1" dirty="0">
                <a:ln w="1905"/>
                <a:solidFill>
                  <a:srgbClr val="0070C0"/>
                </a:solidFill>
                <a:effectLst>
                  <a:innerShdw blurRad="69850" dist="43180" dir="5400000">
                    <a:srgbClr val="000000">
                      <a:alpha val="65000"/>
                    </a:srgbClr>
                  </a:innerShdw>
                </a:effectLst>
                <a:latin typeface="Arial" charset="0"/>
                <a:cs typeface="Arial" charset="0"/>
              </a:rPr>
              <a:t>ОТЧЕТНОСТЬ</a:t>
            </a:r>
          </a:p>
        </p:txBody>
      </p:sp>
      <p:sp>
        <p:nvSpPr>
          <p:cNvPr id="26" name="Стрелка вправо 25"/>
          <p:cNvSpPr/>
          <p:nvPr/>
        </p:nvSpPr>
        <p:spPr>
          <a:xfrm>
            <a:off x="1863725" y="395288"/>
            <a:ext cx="1681163" cy="830262"/>
          </a:xfrm>
          <a:prstGeom prst="rightArrow">
            <a:avLst/>
          </a:prstGeom>
          <a:solidFill>
            <a:srgbClr val="92D050"/>
          </a:solidFill>
          <a:ln/>
        </p:spPr>
        <p:style>
          <a:lnRef idx="0">
            <a:schemeClr val="accent2"/>
          </a:lnRef>
          <a:fillRef idx="3">
            <a:schemeClr val="accent2"/>
          </a:fillRef>
          <a:effectRef idx="3">
            <a:schemeClr val="accent2"/>
          </a:effectRef>
          <a:fontRef idx="minor">
            <a:schemeClr val="lt1"/>
          </a:fontRef>
        </p:style>
        <p:txBody>
          <a:bodyPr wrap="none" anchor="ctr"/>
          <a:lstStyle/>
          <a:p>
            <a:pPr algn="ctr">
              <a:defRPr/>
            </a:pPr>
            <a:r>
              <a:rPr lang="ru-RU" sz="1400" dirty="0"/>
              <a:t>Оплата труда</a:t>
            </a:r>
          </a:p>
        </p:txBody>
      </p:sp>
      <p:sp>
        <p:nvSpPr>
          <p:cNvPr id="27" name="Стрелка вправо 26"/>
          <p:cNvSpPr/>
          <p:nvPr/>
        </p:nvSpPr>
        <p:spPr>
          <a:xfrm>
            <a:off x="1212850" y="908050"/>
            <a:ext cx="2216150" cy="1039813"/>
          </a:xfrm>
          <a:prstGeom prst="rightArrow">
            <a:avLst/>
          </a:prstGeom>
          <a:solidFill>
            <a:srgbClr val="92D050"/>
          </a:solidFill>
          <a:ln/>
        </p:spPr>
        <p:style>
          <a:lnRef idx="0">
            <a:schemeClr val="accent2"/>
          </a:lnRef>
          <a:fillRef idx="3">
            <a:schemeClr val="accent2"/>
          </a:fillRef>
          <a:effectRef idx="3">
            <a:schemeClr val="accent2"/>
          </a:effectRef>
          <a:fontRef idx="minor">
            <a:schemeClr val="lt1"/>
          </a:fontRef>
        </p:style>
        <p:txBody>
          <a:bodyPr anchor="ctr">
            <a:spAutoFit/>
          </a:bodyPr>
          <a:lstStyle/>
          <a:p>
            <a:pPr algn="ctr">
              <a:defRPr/>
            </a:pPr>
            <a:r>
              <a:rPr lang="ru-RU" sz="1400" dirty="0"/>
              <a:t>Социальные выплаты населению</a:t>
            </a:r>
          </a:p>
        </p:txBody>
      </p:sp>
      <p:sp>
        <p:nvSpPr>
          <p:cNvPr id="28" name="Стрелка вправо 27"/>
          <p:cNvSpPr/>
          <p:nvPr/>
        </p:nvSpPr>
        <p:spPr>
          <a:xfrm>
            <a:off x="787400" y="1628775"/>
            <a:ext cx="2438400" cy="1039813"/>
          </a:xfrm>
          <a:prstGeom prst="rightArrow">
            <a:avLst/>
          </a:prstGeom>
          <a:solidFill>
            <a:srgbClr val="92D050"/>
          </a:solidFill>
          <a:ln/>
        </p:spPr>
        <p:style>
          <a:lnRef idx="0">
            <a:schemeClr val="accent2"/>
          </a:lnRef>
          <a:fillRef idx="3">
            <a:schemeClr val="accent2"/>
          </a:fillRef>
          <a:effectRef idx="3">
            <a:schemeClr val="accent2"/>
          </a:effectRef>
          <a:fontRef idx="minor">
            <a:schemeClr val="lt1"/>
          </a:fontRef>
        </p:style>
        <p:txBody>
          <a:bodyPr anchor="ctr">
            <a:spAutoFit/>
          </a:bodyPr>
          <a:lstStyle/>
          <a:p>
            <a:pPr algn="ctr">
              <a:defRPr/>
            </a:pPr>
            <a:r>
              <a:rPr lang="ru-RU" sz="1400" dirty="0"/>
              <a:t>Заключение контрактов, договоров</a:t>
            </a:r>
          </a:p>
        </p:txBody>
      </p:sp>
      <p:sp>
        <p:nvSpPr>
          <p:cNvPr id="33" name="Стрелка влево 32"/>
          <p:cNvSpPr/>
          <p:nvPr/>
        </p:nvSpPr>
        <p:spPr>
          <a:xfrm>
            <a:off x="6084888" y="1025525"/>
            <a:ext cx="2159000" cy="611188"/>
          </a:xfrm>
          <a:prstGeom prst="leftArrow">
            <a:avLst/>
          </a:prstGeom>
          <a:solidFill>
            <a:srgbClr val="92D05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lang="ru-RU" sz="1400" dirty="0">
                <a:solidFill>
                  <a:schemeClr val="bg1">
                    <a:lumMod val="75000"/>
                  </a:schemeClr>
                </a:solidFill>
              </a:rPr>
              <a:t>Иные расходы</a:t>
            </a:r>
          </a:p>
        </p:txBody>
      </p:sp>
      <p:sp>
        <p:nvSpPr>
          <p:cNvPr id="34" name="Стрелка вправо 33"/>
          <p:cNvSpPr/>
          <p:nvPr/>
        </p:nvSpPr>
        <p:spPr>
          <a:xfrm>
            <a:off x="295275" y="2405063"/>
            <a:ext cx="2022475" cy="1196975"/>
          </a:xfrm>
          <a:prstGeom prst="rightArrow">
            <a:avLst/>
          </a:prstGeom>
          <a:solidFill>
            <a:srgbClr val="C00000"/>
          </a:solidFill>
          <a:ln/>
        </p:spPr>
        <p:style>
          <a:lnRef idx="0">
            <a:schemeClr val="accent2"/>
          </a:lnRef>
          <a:fillRef idx="3">
            <a:schemeClr val="accent2"/>
          </a:fillRef>
          <a:effectRef idx="3">
            <a:schemeClr val="accent2"/>
          </a:effectRef>
          <a:fontRef idx="minor">
            <a:schemeClr val="lt1"/>
          </a:fontRef>
        </p:style>
        <p:txBody>
          <a:bodyPr wrap="none" anchor="ctr"/>
          <a:lstStyle/>
          <a:p>
            <a:pPr algn="ctr">
              <a:defRPr/>
            </a:pPr>
            <a:r>
              <a:rPr lang="ru-RU" sz="1200" dirty="0"/>
              <a:t>Утверждение бюджета</a:t>
            </a:r>
          </a:p>
          <a:p>
            <a:pPr algn="ctr">
              <a:defRPr/>
            </a:pPr>
            <a:r>
              <a:rPr lang="ru-RU" sz="1200" dirty="0"/>
              <a:t> Советом депутатов</a:t>
            </a:r>
          </a:p>
        </p:txBody>
      </p:sp>
      <p:sp>
        <p:nvSpPr>
          <p:cNvPr id="35" name="Стрелка вправо 34"/>
          <p:cNvSpPr/>
          <p:nvPr/>
        </p:nvSpPr>
        <p:spPr>
          <a:xfrm>
            <a:off x="131763" y="3279775"/>
            <a:ext cx="1968500" cy="1457325"/>
          </a:xfrm>
          <a:prstGeom prst="rightArrow">
            <a:avLst/>
          </a:prstGeom>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lang="ru-RU" sz="1100" dirty="0"/>
              <a:t>Внесение проекта бюджета на рассмотрение в Совет депутатов</a:t>
            </a:r>
          </a:p>
        </p:txBody>
      </p:sp>
      <p:sp>
        <p:nvSpPr>
          <p:cNvPr id="36" name="Стрелка вправо 35"/>
          <p:cNvSpPr/>
          <p:nvPr/>
        </p:nvSpPr>
        <p:spPr>
          <a:xfrm>
            <a:off x="131763" y="4321175"/>
            <a:ext cx="2195512" cy="1098550"/>
          </a:xfrm>
          <a:prstGeom prst="rightArrow">
            <a:avLst/>
          </a:prstGeom>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lang="ru-RU" sz="1200" dirty="0"/>
              <a:t>Рассмотрение бюджета бюджетной комиссией</a:t>
            </a:r>
          </a:p>
        </p:txBody>
      </p:sp>
      <p:sp>
        <p:nvSpPr>
          <p:cNvPr id="37" name="Стрелка вправо 36"/>
          <p:cNvSpPr/>
          <p:nvPr/>
        </p:nvSpPr>
        <p:spPr>
          <a:xfrm>
            <a:off x="493713" y="5075238"/>
            <a:ext cx="2197100" cy="1100137"/>
          </a:xfrm>
          <a:prstGeom prst="rightArrow">
            <a:avLst/>
          </a:prstGeom>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lang="ru-RU" sz="1200" dirty="0"/>
              <a:t>Составление проекта бюджета</a:t>
            </a:r>
          </a:p>
        </p:txBody>
      </p:sp>
      <p:sp>
        <p:nvSpPr>
          <p:cNvPr id="38" name="Стрелка влево 37"/>
          <p:cNvSpPr/>
          <p:nvPr/>
        </p:nvSpPr>
        <p:spPr>
          <a:xfrm>
            <a:off x="6907213" y="2192338"/>
            <a:ext cx="1584325" cy="1050925"/>
          </a:xfrm>
          <a:prstGeom prst="leftArrow">
            <a:avLst/>
          </a:prstGeom>
          <a:solidFill>
            <a:srgbClr val="21D5FF"/>
          </a:solidFill>
          <a:ln/>
        </p:spPr>
        <p:style>
          <a:lnRef idx="0">
            <a:schemeClr val="accent3"/>
          </a:lnRef>
          <a:fillRef idx="3">
            <a:schemeClr val="accent3"/>
          </a:fillRef>
          <a:effectRef idx="3">
            <a:schemeClr val="accent3"/>
          </a:effectRef>
          <a:fontRef idx="minor">
            <a:schemeClr val="lt1"/>
          </a:fontRef>
        </p:style>
        <p:txBody>
          <a:bodyPr anchor="ctr"/>
          <a:lstStyle/>
          <a:p>
            <a:pPr algn="ctr">
              <a:defRPr/>
            </a:pPr>
            <a:r>
              <a:rPr lang="ru-RU" sz="1100" b="1" dirty="0">
                <a:solidFill>
                  <a:srgbClr val="C00000"/>
                </a:solidFill>
              </a:rPr>
              <a:t>Составление отчетности</a:t>
            </a:r>
          </a:p>
        </p:txBody>
      </p:sp>
      <p:sp>
        <p:nvSpPr>
          <p:cNvPr id="39" name="Стрелка влево 38"/>
          <p:cNvSpPr/>
          <p:nvPr/>
        </p:nvSpPr>
        <p:spPr>
          <a:xfrm>
            <a:off x="7308850" y="2871788"/>
            <a:ext cx="1727200" cy="1443037"/>
          </a:xfrm>
          <a:prstGeom prst="leftArrow">
            <a:avLst/>
          </a:prstGeom>
          <a:solidFill>
            <a:srgbClr val="21D5FF"/>
          </a:solidFill>
          <a:ln/>
        </p:spPr>
        <p:style>
          <a:lnRef idx="0">
            <a:schemeClr val="accent3"/>
          </a:lnRef>
          <a:fillRef idx="3">
            <a:schemeClr val="accent3"/>
          </a:fillRef>
          <a:effectRef idx="3">
            <a:schemeClr val="accent3"/>
          </a:effectRef>
          <a:fontRef idx="minor">
            <a:schemeClr val="lt1"/>
          </a:fontRef>
        </p:style>
        <p:txBody>
          <a:bodyPr anchor="ctr"/>
          <a:lstStyle/>
          <a:p>
            <a:pPr algn="ctr">
              <a:defRPr/>
            </a:pPr>
            <a:r>
              <a:rPr lang="ru-RU" sz="1100" b="1" dirty="0">
                <a:solidFill>
                  <a:srgbClr val="C00000"/>
                </a:solidFill>
              </a:rPr>
              <a:t>Формирование отчета об исполнении бюджета</a:t>
            </a:r>
          </a:p>
        </p:txBody>
      </p:sp>
      <p:sp>
        <p:nvSpPr>
          <p:cNvPr id="40" name="Стрелка влево 39"/>
          <p:cNvSpPr/>
          <p:nvPr/>
        </p:nvSpPr>
        <p:spPr>
          <a:xfrm>
            <a:off x="7286625" y="3886200"/>
            <a:ext cx="1728788" cy="1738313"/>
          </a:xfrm>
          <a:prstGeom prst="leftArrow">
            <a:avLst/>
          </a:prstGeom>
          <a:solidFill>
            <a:srgbClr val="21D5FF"/>
          </a:solidFill>
          <a:ln/>
        </p:spPr>
        <p:style>
          <a:lnRef idx="0">
            <a:schemeClr val="accent3"/>
          </a:lnRef>
          <a:fillRef idx="3">
            <a:schemeClr val="accent3"/>
          </a:fillRef>
          <a:effectRef idx="3">
            <a:schemeClr val="accent3"/>
          </a:effectRef>
          <a:fontRef idx="minor">
            <a:schemeClr val="lt1"/>
          </a:fontRef>
        </p:style>
        <p:txBody>
          <a:bodyPr anchor="ctr"/>
          <a:lstStyle/>
          <a:p>
            <a:pPr algn="ctr">
              <a:defRPr/>
            </a:pPr>
            <a:r>
              <a:rPr lang="ru-RU" sz="1000" b="1" dirty="0">
                <a:solidFill>
                  <a:srgbClr val="C00000"/>
                </a:solidFill>
              </a:rPr>
              <a:t>Рассмотрение и принятие отчета об исполнении Советом депутатов</a:t>
            </a:r>
          </a:p>
        </p:txBody>
      </p:sp>
      <p:sp>
        <p:nvSpPr>
          <p:cNvPr id="41" name="Стрелка влево 40"/>
          <p:cNvSpPr/>
          <p:nvPr/>
        </p:nvSpPr>
        <p:spPr>
          <a:xfrm>
            <a:off x="6638925" y="5060950"/>
            <a:ext cx="1728788" cy="1443038"/>
          </a:xfrm>
          <a:prstGeom prst="leftArrow">
            <a:avLst/>
          </a:prstGeom>
          <a:solidFill>
            <a:srgbClr val="21D5FF"/>
          </a:solidFill>
          <a:ln/>
        </p:spPr>
        <p:style>
          <a:lnRef idx="0">
            <a:schemeClr val="accent3"/>
          </a:lnRef>
          <a:fillRef idx="3">
            <a:schemeClr val="accent3"/>
          </a:fillRef>
          <a:effectRef idx="3">
            <a:schemeClr val="accent3"/>
          </a:effectRef>
          <a:fontRef idx="minor">
            <a:schemeClr val="lt1"/>
          </a:fontRef>
        </p:style>
        <p:txBody>
          <a:bodyPr anchor="ctr"/>
          <a:lstStyle/>
          <a:p>
            <a:pPr algn="ctr">
              <a:defRPr/>
            </a:pPr>
            <a:r>
              <a:rPr lang="ru-RU" sz="1000" b="1" dirty="0">
                <a:solidFill>
                  <a:srgbClr val="C00000"/>
                </a:solidFill>
              </a:rPr>
              <a:t>Утверждение отчета Решением Совета депутатов</a:t>
            </a:r>
          </a:p>
        </p:txBody>
      </p:sp>
      <p:sp>
        <p:nvSpPr>
          <p:cNvPr id="56" name="Стрелка вправо 55"/>
          <p:cNvSpPr/>
          <p:nvPr/>
        </p:nvSpPr>
        <p:spPr>
          <a:xfrm>
            <a:off x="1872192" y="420688"/>
            <a:ext cx="1681163" cy="830262"/>
          </a:xfrm>
          <a:prstGeom prst="rightArrow">
            <a:avLst/>
          </a:prstGeom>
          <a:solidFill>
            <a:srgbClr val="92D050"/>
          </a:solidFill>
          <a:ln/>
        </p:spPr>
        <p:style>
          <a:lnRef idx="0">
            <a:schemeClr val="accent2"/>
          </a:lnRef>
          <a:fillRef idx="3">
            <a:schemeClr val="accent2"/>
          </a:fillRef>
          <a:effectRef idx="3">
            <a:schemeClr val="accent2"/>
          </a:effectRef>
          <a:fontRef idx="minor">
            <a:schemeClr val="lt1"/>
          </a:fontRef>
        </p:style>
        <p:txBody>
          <a:bodyPr wrap="none" anchor="ctr"/>
          <a:lstStyle/>
          <a:p>
            <a:pPr algn="ctr">
              <a:defRPr/>
            </a:pPr>
            <a:r>
              <a:rPr lang="ru-RU" sz="1400" dirty="0"/>
              <a:t>Оплата труда</a:t>
            </a:r>
          </a:p>
        </p:txBody>
      </p:sp>
      <p:sp>
        <p:nvSpPr>
          <p:cNvPr id="57" name="Стрелка вправо 56"/>
          <p:cNvSpPr/>
          <p:nvPr/>
        </p:nvSpPr>
        <p:spPr>
          <a:xfrm>
            <a:off x="1221317" y="933450"/>
            <a:ext cx="2216150" cy="1039813"/>
          </a:xfrm>
          <a:prstGeom prst="rightArrow">
            <a:avLst/>
          </a:prstGeom>
          <a:solidFill>
            <a:srgbClr val="92D050"/>
          </a:solidFill>
          <a:ln/>
        </p:spPr>
        <p:style>
          <a:lnRef idx="0">
            <a:schemeClr val="accent2"/>
          </a:lnRef>
          <a:fillRef idx="3">
            <a:schemeClr val="accent2"/>
          </a:fillRef>
          <a:effectRef idx="3">
            <a:schemeClr val="accent2"/>
          </a:effectRef>
          <a:fontRef idx="minor">
            <a:schemeClr val="lt1"/>
          </a:fontRef>
        </p:style>
        <p:txBody>
          <a:bodyPr anchor="ctr">
            <a:spAutoFit/>
          </a:bodyPr>
          <a:lstStyle/>
          <a:p>
            <a:pPr algn="ctr">
              <a:defRPr/>
            </a:pPr>
            <a:r>
              <a:rPr lang="ru-RU" sz="1400" dirty="0"/>
              <a:t>Социальные выплаты населению</a:t>
            </a:r>
          </a:p>
        </p:txBody>
      </p:sp>
      <p:sp>
        <p:nvSpPr>
          <p:cNvPr id="58" name="Стрелка вправо 57"/>
          <p:cNvSpPr/>
          <p:nvPr/>
        </p:nvSpPr>
        <p:spPr>
          <a:xfrm>
            <a:off x="795867" y="1654175"/>
            <a:ext cx="2438400" cy="1039813"/>
          </a:xfrm>
          <a:prstGeom prst="rightArrow">
            <a:avLst/>
          </a:prstGeom>
          <a:solidFill>
            <a:srgbClr val="92D050"/>
          </a:solidFill>
          <a:ln/>
        </p:spPr>
        <p:style>
          <a:lnRef idx="0">
            <a:schemeClr val="accent2"/>
          </a:lnRef>
          <a:fillRef idx="3">
            <a:schemeClr val="accent2"/>
          </a:fillRef>
          <a:effectRef idx="3">
            <a:schemeClr val="accent2"/>
          </a:effectRef>
          <a:fontRef idx="minor">
            <a:schemeClr val="lt1"/>
          </a:fontRef>
        </p:style>
        <p:txBody>
          <a:bodyPr anchor="ctr">
            <a:spAutoFit/>
          </a:bodyPr>
          <a:lstStyle/>
          <a:p>
            <a:pPr algn="ctr">
              <a:defRPr/>
            </a:pPr>
            <a:r>
              <a:rPr lang="ru-RU" sz="1400" dirty="0"/>
              <a:t>Заключение контрактов, договоров</a:t>
            </a:r>
          </a:p>
        </p:txBody>
      </p:sp>
      <p:sp>
        <p:nvSpPr>
          <p:cNvPr id="59" name="Стрелка вправо 58"/>
          <p:cNvSpPr/>
          <p:nvPr/>
        </p:nvSpPr>
        <p:spPr>
          <a:xfrm>
            <a:off x="303742" y="2430463"/>
            <a:ext cx="2022475" cy="1196975"/>
          </a:xfrm>
          <a:prstGeom prst="rightArrow">
            <a:avLst/>
          </a:prstGeom>
          <a:solidFill>
            <a:srgbClr val="C00000"/>
          </a:solidFill>
          <a:ln/>
        </p:spPr>
        <p:style>
          <a:lnRef idx="0">
            <a:schemeClr val="accent2"/>
          </a:lnRef>
          <a:fillRef idx="3">
            <a:schemeClr val="accent2"/>
          </a:fillRef>
          <a:effectRef idx="3">
            <a:schemeClr val="accent2"/>
          </a:effectRef>
          <a:fontRef idx="minor">
            <a:schemeClr val="lt1"/>
          </a:fontRef>
        </p:style>
        <p:txBody>
          <a:bodyPr wrap="none" anchor="ctr"/>
          <a:lstStyle/>
          <a:p>
            <a:pPr algn="ctr">
              <a:defRPr/>
            </a:pPr>
            <a:r>
              <a:rPr lang="ru-RU" sz="1200" dirty="0"/>
              <a:t>Утверждение бюджета</a:t>
            </a:r>
          </a:p>
          <a:p>
            <a:pPr algn="ctr">
              <a:defRPr/>
            </a:pPr>
            <a:r>
              <a:rPr lang="ru-RU" sz="1200" dirty="0"/>
              <a:t> Советом депутатов</a:t>
            </a:r>
          </a:p>
        </p:txBody>
      </p:sp>
      <p:sp>
        <p:nvSpPr>
          <p:cNvPr id="60" name="Стрелка вправо 59"/>
          <p:cNvSpPr/>
          <p:nvPr/>
        </p:nvSpPr>
        <p:spPr>
          <a:xfrm>
            <a:off x="140230" y="3305175"/>
            <a:ext cx="1968500" cy="1457325"/>
          </a:xfrm>
          <a:prstGeom prst="rightArrow">
            <a:avLst/>
          </a:prstGeom>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lang="ru-RU" sz="1100" dirty="0"/>
              <a:t>Внесение проекта бюджета на рассмотрение в Совет депутатов</a:t>
            </a:r>
          </a:p>
        </p:txBody>
      </p:sp>
      <p:sp>
        <p:nvSpPr>
          <p:cNvPr id="61" name="Стрелка вправо 60"/>
          <p:cNvSpPr/>
          <p:nvPr/>
        </p:nvSpPr>
        <p:spPr>
          <a:xfrm>
            <a:off x="140230" y="4346575"/>
            <a:ext cx="2195512" cy="1098550"/>
          </a:xfrm>
          <a:prstGeom prst="rightArrow">
            <a:avLst/>
          </a:prstGeom>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lang="ru-RU" sz="1200" dirty="0"/>
              <a:t>Рассмотрение бюджета бюджетной комиссией</a:t>
            </a:r>
          </a:p>
        </p:txBody>
      </p:sp>
      <p:sp>
        <p:nvSpPr>
          <p:cNvPr id="62" name="Стрелка вправо 61"/>
          <p:cNvSpPr/>
          <p:nvPr/>
        </p:nvSpPr>
        <p:spPr>
          <a:xfrm>
            <a:off x="502180" y="5100638"/>
            <a:ext cx="2197100" cy="1100137"/>
          </a:xfrm>
          <a:prstGeom prst="rightArrow">
            <a:avLst/>
          </a:prstGeom>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lang="ru-RU" sz="1200" dirty="0"/>
              <a:t>Составление проекта бюджета</a:t>
            </a:r>
          </a:p>
        </p:txBody>
      </p:sp>
      <p:pic>
        <p:nvPicPr>
          <p:cNvPr id="63" name="Рисунок 62"/>
          <p:cNvPicPr>
            <a:picLocks noChangeAspect="1"/>
          </p:cNvPicPr>
          <p:nvPr/>
        </p:nvPicPr>
        <p:blipFill rotWithShape="1">
          <a:blip r:embed="rId6">
            <a:duotone>
              <a:prstClr val="black"/>
              <a:srgbClr val="B83B14">
                <a:tint val="45000"/>
                <a:satMod val="400000"/>
              </a:srgbClr>
            </a:duotone>
            <a:extLst>
              <a:ext uri="{28A0092B-C50C-407E-A947-70E740481C1C}">
                <a14:useLocalDpi xmlns:a14="http://schemas.microsoft.com/office/drawing/2010/main" val="0"/>
              </a:ext>
            </a:extLst>
          </a:blip>
          <a:srcRect b="46518"/>
          <a:stretch/>
        </p:blipFill>
        <p:spPr>
          <a:xfrm rot="14950598">
            <a:off x="1127566" y="4041033"/>
            <a:ext cx="3443719" cy="1061084"/>
          </a:xfrm>
          <a:prstGeom prst="rect">
            <a:avLst/>
          </a:prstGeom>
        </p:spPr>
      </p:pic>
      <p:pic>
        <p:nvPicPr>
          <p:cNvPr id="64" name="Рисунок 63"/>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0191467">
            <a:off x="3760436" y="5555981"/>
            <a:ext cx="1318782" cy="1318782"/>
          </a:xfrm>
          <a:prstGeom prst="rect">
            <a:avLst/>
          </a:prstGeom>
          <a:noFill/>
        </p:spPr>
      </p:pic>
      <p:sp>
        <p:nvSpPr>
          <p:cNvPr id="66" name="Прямоугольник 65"/>
          <p:cNvSpPr/>
          <p:nvPr/>
        </p:nvSpPr>
        <p:spPr>
          <a:xfrm rot="14803849">
            <a:off x="1701918" y="4561953"/>
            <a:ext cx="2028737" cy="413572"/>
          </a:xfrm>
          <a:prstGeom prst="rect">
            <a:avLst/>
          </a:prstGeom>
          <a:noFill/>
        </p:spPr>
        <p:txBody>
          <a:bodyPr spcFirstLastPara="1" wrap="none">
            <a:prstTxWarp prst="textArchUp">
              <a:avLst/>
            </a:prstTxWarp>
            <a:spAutoFit/>
          </a:bodyPr>
          <a:lstStyle/>
          <a:p>
            <a:pPr algn="ctr">
              <a:defRPr/>
            </a:pPr>
            <a:r>
              <a:rPr lang="ru-RU" sz="2000" b="1" dirty="0">
                <a:ln w="1905"/>
                <a:solidFill>
                  <a:srgbClr val="C00000"/>
                </a:solidFill>
                <a:effectLst>
                  <a:innerShdw blurRad="69850" dist="43180" dir="5400000">
                    <a:srgbClr val="000000">
                      <a:alpha val="65000"/>
                    </a:srgbClr>
                  </a:innerShdw>
                </a:effectLst>
                <a:latin typeface="Arial" charset="0"/>
                <a:cs typeface="Arial" charset="0"/>
              </a:rPr>
              <a:t>ПЛАНИРОВАНИЕ</a:t>
            </a:r>
          </a:p>
        </p:txBody>
      </p:sp>
      <p:sp>
        <p:nvSpPr>
          <p:cNvPr id="67" name="Стрелка вправо 66"/>
          <p:cNvSpPr/>
          <p:nvPr/>
        </p:nvSpPr>
        <p:spPr>
          <a:xfrm>
            <a:off x="1897592" y="420688"/>
            <a:ext cx="1681163" cy="830262"/>
          </a:xfrm>
          <a:prstGeom prst="rightArrow">
            <a:avLst/>
          </a:prstGeom>
          <a:solidFill>
            <a:srgbClr val="92D050"/>
          </a:solidFill>
          <a:ln/>
        </p:spPr>
        <p:style>
          <a:lnRef idx="0">
            <a:schemeClr val="accent2"/>
          </a:lnRef>
          <a:fillRef idx="3">
            <a:schemeClr val="accent2"/>
          </a:fillRef>
          <a:effectRef idx="3">
            <a:schemeClr val="accent2"/>
          </a:effectRef>
          <a:fontRef idx="minor">
            <a:schemeClr val="lt1"/>
          </a:fontRef>
        </p:style>
        <p:txBody>
          <a:bodyPr wrap="none" anchor="ctr"/>
          <a:lstStyle/>
          <a:p>
            <a:pPr algn="ctr">
              <a:defRPr/>
            </a:pPr>
            <a:r>
              <a:rPr lang="ru-RU" sz="1400" dirty="0">
                <a:solidFill>
                  <a:schemeClr val="bg1">
                    <a:lumMod val="75000"/>
                  </a:schemeClr>
                </a:solidFill>
              </a:rPr>
              <a:t>Оплата труда</a:t>
            </a:r>
          </a:p>
        </p:txBody>
      </p:sp>
      <p:sp>
        <p:nvSpPr>
          <p:cNvPr id="68" name="Стрелка вправо 67"/>
          <p:cNvSpPr/>
          <p:nvPr/>
        </p:nvSpPr>
        <p:spPr>
          <a:xfrm>
            <a:off x="1246717" y="933450"/>
            <a:ext cx="2216150" cy="1039813"/>
          </a:xfrm>
          <a:prstGeom prst="rightArrow">
            <a:avLst/>
          </a:prstGeom>
          <a:solidFill>
            <a:srgbClr val="92D050"/>
          </a:solidFill>
          <a:ln/>
        </p:spPr>
        <p:style>
          <a:lnRef idx="0">
            <a:schemeClr val="accent2"/>
          </a:lnRef>
          <a:fillRef idx="3">
            <a:schemeClr val="accent2"/>
          </a:fillRef>
          <a:effectRef idx="3">
            <a:schemeClr val="accent2"/>
          </a:effectRef>
          <a:fontRef idx="minor">
            <a:schemeClr val="lt1"/>
          </a:fontRef>
        </p:style>
        <p:txBody>
          <a:bodyPr anchor="ctr">
            <a:spAutoFit/>
          </a:bodyPr>
          <a:lstStyle/>
          <a:p>
            <a:pPr algn="ctr">
              <a:defRPr/>
            </a:pPr>
            <a:r>
              <a:rPr lang="ru-RU" sz="1400" dirty="0">
                <a:solidFill>
                  <a:schemeClr val="bg1">
                    <a:lumMod val="75000"/>
                  </a:schemeClr>
                </a:solidFill>
              </a:rPr>
              <a:t>Социальные выплаты населению</a:t>
            </a:r>
          </a:p>
        </p:txBody>
      </p:sp>
      <p:sp>
        <p:nvSpPr>
          <p:cNvPr id="69" name="Стрелка вправо 68"/>
          <p:cNvSpPr/>
          <p:nvPr/>
        </p:nvSpPr>
        <p:spPr>
          <a:xfrm>
            <a:off x="821267" y="1654175"/>
            <a:ext cx="2438400" cy="1039813"/>
          </a:xfrm>
          <a:prstGeom prst="rightArrow">
            <a:avLst/>
          </a:prstGeom>
          <a:solidFill>
            <a:srgbClr val="92D050"/>
          </a:solidFill>
          <a:ln/>
        </p:spPr>
        <p:style>
          <a:lnRef idx="0">
            <a:schemeClr val="accent2"/>
          </a:lnRef>
          <a:fillRef idx="3">
            <a:schemeClr val="accent2"/>
          </a:fillRef>
          <a:effectRef idx="3">
            <a:schemeClr val="accent2"/>
          </a:effectRef>
          <a:fontRef idx="minor">
            <a:schemeClr val="lt1"/>
          </a:fontRef>
        </p:style>
        <p:txBody>
          <a:bodyPr anchor="ctr">
            <a:spAutoFit/>
          </a:bodyPr>
          <a:lstStyle/>
          <a:p>
            <a:pPr algn="ctr">
              <a:defRPr/>
            </a:pPr>
            <a:r>
              <a:rPr lang="ru-RU" sz="1400" dirty="0">
                <a:solidFill>
                  <a:schemeClr val="bg1">
                    <a:lumMod val="75000"/>
                  </a:schemeClr>
                </a:solidFill>
              </a:rPr>
              <a:t>Заключение контрактов, договоров</a:t>
            </a:r>
          </a:p>
        </p:txBody>
      </p:sp>
      <p:sp>
        <p:nvSpPr>
          <p:cNvPr id="70" name="Стрелка вправо 69"/>
          <p:cNvSpPr/>
          <p:nvPr/>
        </p:nvSpPr>
        <p:spPr>
          <a:xfrm>
            <a:off x="329142" y="2430463"/>
            <a:ext cx="2022475" cy="1196975"/>
          </a:xfrm>
          <a:prstGeom prst="rightArrow">
            <a:avLst/>
          </a:prstGeom>
          <a:solidFill>
            <a:srgbClr val="C00000"/>
          </a:solidFill>
          <a:ln/>
        </p:spPr>
        <p:style>
          <a:lnRef idx="0">
            <a:schemeClr val="accent2"/>
          </a:lnRef>
          <a:fillRef idx="3">
            <a:schemeClr val="accent2"/>
          </a:fillRef>
          <a:effectRef idx="3">
            <a:schemeClr val="accent2"/>
          </a:effectRef>
          <a:fontRef idx="minor">
            <a:schemeClr val="lt1"/>
          </a:fontRef>
        </p:style>
        <p:txBody>
          <a:bodyPr wrap="none" anchor="ctr"/>
          <a:lstStyle/>
          <a:p>
            <a:pPr algn="ctr">
              <a:defRPr/>
            </a:pPr>
            <a:r>
              <a:rPr lang="ru-RU" sz="1200" dirty="0"/>
              <a:t>Утверждение бюджета</a:t>
            </a:r>
          </a:p>
          <a:p>
            <a:pPr algn="ctr">
              <a:defRPr/>
            </a:pPr>
            <a:r>
              <a:rPr lang="ru-RU" sz="1200" dirty="0"/>
              <a:t> Советом депутатов</a:t>
            </a:r>
          </a:p>
        </p:txBody>
      </p:sp>
      <p:sp>
        <p:nvSpPr>
          <p:cNvPr id="71" name="Стрелка вправо 70"/>
          <p:cNvSpPr/>
          <p:nvPr/>
        </p:nvSpPr>
        <p:spPr>
          <a:xfrm>
            <a:off x="165630" y="3305175"/>
            <a:ext cx="1968500" cy="1457325"/>
          </a:xfrm>
          <a:prstGeom prst="rightArrow">
            <a:avLst/>
          </a:prstGeom>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lang="ru-RU" sz="1100" dirty="0"/>
              <a:t>Внесение проекта бюджета на рассмотрение в Совет депутатов</a:t>
            </a:r>
          </a:p>
        </p:txBody>
      </p:sp>
      <p:sp>
        <p:nvSpPr>
          <p:cNvPr id="72" name="Стрелка вправо 71"/>
          <p:cNvSpPr/>
          <p:nvPr/>
        </p:nvSpPr>
        <p:spPr>
          <a:xfrm>
            <a:off x="165630" y="4346575"/>
            <a:ext cx="2195512" cy="1098550"/>
          </a:xfrm>
          <a:prstGeom prst="rightArrow">
            <a:avLst/>
          </a:prstGeom>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lang="ru-RU" sz="1200" dirty="0"/>
              <a:t>Рассмотрение бюджета бюджетной комиссией</a:t>
            </a:r>
          </a:p>
        </p:txBody>
      </p:sp>
      <p:sp>
        <p:nvSpPr>
          <p:cNvPr id="73" name="Стрелка вправо 72"/>
          <p:cNvSpPr/>
          <p:nvPr/>
        </p:nvSpPr>
        <p:spPr>
          <a:xfrm>
            <a:off x="527580" y="5100638"/>
            <a:ext cx="2197100" cy="1100137"/>
          </a:xfrm>
          <a:prstGeom prst="rightArrow">
            <a:avLst/>
          </a:prstGeom>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lang="ru-RU" sz="1200" dirty="0"/>
              <a:t>Составление проекта бюджета</a:t>
            </a:r>
          </a:p>
        </p:txBody>
      </p:sp>
      <p:pic>
        <p:nvPicPr>
          <p:cNvPr id="18" name="Рисунок 17"/>
          <p:cNvPicPr>
            <a:picLocks noChangeAspect="1"/>
          </p:cNvPicPr>
          <p:nvPr/>
        </p:nvPicPr>
        <p:blipFill>
          <a:blip r:embed="rId9"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a:off x="3367629" y="5300477"/>
            <a:ext cx="648071" cy="648071"/>
          </a:xfrm>
          <a:prstGeom prst="rect">
            <a:avLst/>
          </a:prstGeom>
        </p:spPr>
      </p:pic>
      <p:sp>
        <p:nvSpPr>
          <p:cNvPr id="65" name="Прямоугольник 64"/>
          <p:cNvSpPr/>
          <p:nvPr/>
        </p:nvSpPr>
        <p:spPr>
          <a:xfrm>
            <a:off x="3474738" y="5327540"/>
            <a:ext cx="440964" cy="646331"/>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a:defRPr/>
            </a:pPr>
            <a:r>
              <a:rPr lang="ru-RU" sz="3600" b="1" spc="150" dirty="0">
                <a:ln w="11430"/>
                <a:solidFill>
                  <a:srgbClr val="F8F8F8"/>
                </a:solidFill>
                <a:effectLst>
                  <a:outerShdw blurRad="25400" algn="tl" rotWithShape="0">
                    <a:srgbClr val="000000">
                      <a:alpha val="43000"/>
                    </a:srgbClr>
                  </a:outerShdw>
                </a:effectLst>
                <a:latin typeface="Arial" charset="0"/>
                <a:cs typeface="Arial" charset="0"/>
              </a:rPr>
              <a:t>1</a:t>
            </a:r>
          </a:p>
        </p:txBody>
      </p:sp>
    </p:spTree>
    <p:extLst>
      <p:ext uri="{BB962C8B-B14F-4D97-AF65-F5344CB8AC3E}">
        <p14:creationId xmlns:p14="http://schemas.microsoft.com/office/powerpoint/2010/main" val="28848305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User\Pictures\Ромашки\linii_fon_sploshnoy_svet_46640_1680x10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Диаграмма 2"/>
          <p:cNvGraphicFramePr/>
          <p:nvPr>
            <p:extLst>
              <p:ext uri="{D42A27DB-BD31-4B8C-83A1-F6EECF244321}">
                <p14:modId xmlns:p14="http://schemas.microsoft.com/office/powerpoint/2010/main" val="2007040357"/>
              </p:ext>
            </p:extLst>
          </p:nvPr>
        </p:nvGraphicFramePr>
        <p:xfrm>
          <a:off x="251520" y="1124744"/>
          <a:ext cx="8712968" cy="5295900"/>
        </p:xfrm>
        <a:graphic>
          <a:graphicData uri="http://schemas.openxmlformats.org/drawingml/2006/chart">
            <c:chart xmlns:c="http://schemas.openxmlformats.org/drawingml/2006/chart" xmlns:r="http://schemas.openxmlformats.org/officeDocument/2006/relationships" r:id="rId3"/>
          </a:graphicData>
        </a:graphic>
      </p:graphicFrame>
      <p:sp>
        <p:nvSpPr>
          <p:cNvPr id="4" name="Прямоугольник 3"/>
          <p:cNvSpPr/>
          <p:nvPr/>
        </p:nvSpPr>
        <p:spPr>
          <a:xfrm>
            <a:off x="467544" y="220796"/>
            <a:ext cx="8280920" cy="646331"/>
          </a:xfrm>
          <a:prstGeom prst="rect">
            <a:avLst/>
          </a:prstGeom>
        </p:spPr>
        <p:txBody>
          <a:bodyPr wrap="square">
            <a:spAutoFit/>
          </a:bodyPr>
          <a:lstStyle/>
          <a:p>
            <a:pPr algn="ctr"/>
            <a:r>
              <a:rPr lang="ru-RU"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ДИНАМИКА ИЗМЕНЕНИЯ ДОХОДОВ БЮДЖЕТА </a:t>
            </a:r>
          </a:p>
          <a:p>
            <a:pPr algn="ctr"/>
            <a:r>
              <a:rPr lang="ru-RU"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ГАВРИЛОВО-ПОСАДСКОГО МУНИЦИПАЛЬНОГО РАЙОНА</a:t>
            </a:r>
          </a:p>
        </p:txBody>
      </p:sp>
      <p:pic>
        <p:nvPicPr>
          <p:cNvPr id="5" name="Рисунок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1520" y="4284471"/>
            <a:ext cx="2348880" cy="2348880"/>
          </a:xfrm>
          <a:prstGeom prst="rect">
            <a:avLst/>
          </a:prstGeom>
        </p:spPr>
      </p:pic>
      <p:sp>
        <p:nvSpPr>
          <p:cNvPr id="6" name="Номер слайда 1"/>
          <p:cNvSpPr>
            <a:spLocks noGrp="1"/>
          </p:cNvSpPr>
          <p:nvPr>
            <p:ph type="sldNum" sz="quarter" idx="12"/>
          </p:nvPr>
        </p:nvSpPr>
        <p:spPr>
          <a:xfrm>
            <a:off x="8388424" y="6309320"/>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30</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
        <p:nvSpPr>
          <p:cNvPr id="2" name="Прямоугольник 1"/>
          <p:cNvSpPr/>
          <p:nvPr/>
        </p:nvSpPr>
        <p:spPr>
          <a:xfrm>
            <a:off x="7956376" y="980728"/>
            <a:ext cx="877163" cy="276999"/>
          </a:xfrm>
          <a:prstGeom prst="rect">
            <a:avLst/>
          </a:prstGeom>
        </p:spPr>
        <p:txBody>
          <a:bodyPr wrap="none">
            <a:spAutoFit/>
          </a:bodyPr>
          <a:lstStyle/>
          <a:p>
            <a:pPr lvl="0" algn="ctr"/>
            <a:r>
              <a:rPr lang="ru-RU" sz="11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ТЫС.РУБ</a:t>
            </a:r>
            <a:r>
              <a:rPr lang="ru-RU" sz="1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68213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539552" y="188640"/>
            <a:ext cx="8229600" cy="916682"/>
          </a:xfrm>
        </p:spPr>
        <p:txBody>
          <a:bodyPr>
            <a:noAutofit/>
          </a:bodyPr>
          <a:lstStyle/>
          <a:p>
            <a:pPr algn="ctr">
              <a:lnSpc>
                <a:spcPct val="100000"/>
              </a:lnSpc>
            </a:pPr>
            <a:r>
              <a:rPr lang="ru-RU" sz="1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СТАТИСТИЧЕСКОЕ СОПОСТАВЛЕНИЕ </a:t>
            </a:r>
            <a:br>
              <a:rPr lang="ru-RU" sz="1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1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 ДРУГИМИ МУНИЦИПАЛЬНЫМИ ОБРАЗОВАНИЯМИ </a:t>
            </a:r>
            <a:br>
              <a:rPr lang="ru-RU" sz="1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1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 ДОХОДАМ  </a:t>
            </a:r>
            <a:r>
              <a:rPr lang="ru-RU" sz="18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2022 </a:t>
            </a:r>
            <a:r>
              <a:rPr lang="ru-RU" sz="1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ГОДА</a:t>
            </a:r>
          </a:p>
        </p:txBody>
      </p:sp>
      <p:sp>
        <p:nvSpPr>
          <p:cNvPr id="7" name="Номер слайда 1"/>
          <p:cNvSpPr>
            <a:spLocks noGrp="1"/>
          </p:cNvSpPr>
          <p:nvPr>
            <p:ph type="sldNum" sz="quarter" idx="12"/>
          </p:nvPr>
        </p:nvSpPr>
        <p:spPr>
          <a:xfrm>
            <a:off x="8388424" y="6309320"/>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31</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graphicFrame>
        <p:nvGraphicFramePr>
          <p:cNvPr id="3" name="Диаграмма 2"/>
          <p:cNvGraphicFramePr/>
          <p:nvPr>
            <p:extLst>
              <p:ext uri="{D42A27DB-BD31-4B8C-83A1-F6EECF244321}">
                <p14:modId xmlns:p14="http://schemas.microsoft.com/office/powerpoint/2010/main" val="2097960603"/>
              </p:ext>
            </p:extLst>
          </p:nvPr>
        </p:nvGraphicFramePr>
        <p:xfrm>
          <a:off x="287524" y="1340768"/>
          <a:ext cx="8568952" cy="5184576"/>
        </p:xfrm>
        <a:graphic>
          <a:graphicData uri="http://schemas.openxmlformats.org/drawingml/2006/chart">
            <c:chart xmlns:c="http://schemas.openxmlformats.org/drawingml/2006/chart" xmlns:r="http://schemas.openxmlformats.org/officeDocument/2006/relationships" r:id="rId3"/>
          </a:graphicData>
        </a:graphic>
      </p:graphicFrame>
      <p:pic>
        <p:nvPicPr>
          <p:cNvPr id="6" name="Рисунок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39744" y="3933056"/>
            <a:ext cx="2304256" cy="2304256"/>
          </a:xfrm>
          <a:prstGeom prst="rect">
            <a:avLst/>
          </a:prstGeom>
        </p:spPr>
      </p:pic>
      <p:sp>
        <p:nvSpPr>
          <p:cNvPr id="8" name="Прямоугольник 7"/>
          <p:cNvSpPr/>
          <p:nvPr/>
        </p:nvSpPr>
        <p:spPr>
          <a:xfrm>
            <a:off x="7308304" y="1484784"/>
            <a:ext cx="877163" cy="276999"/>
          </a:xfrm>
          <a:prstGeom prst="rect">
            <a:avLst/>
          </a:prstGeom>
        </p:spPr>
        <p:txBody>
          <a:bodyPr wrap="none">
            <a:spAutoFit/>
          </a:bodyPr>
          <a:lstStyle/>
          <a:p>
            <a:pPr lvl="0" algn="ctr"/>
            <a:r>
              <a:rPr lang="ru-RU" sz="11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ТЫС.РУБ</a:t>
            </a:r>
            <a:r>
              <a:rPr lang="ru-RU" sz="1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594788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3" name="Заголовок 2"/>
          <p:cNvSpPr txBox="1">
            <a:spLocks/>
          </p:cNvSpPr>
          <p:nvPr/>
        </p:nvSpPr>
        <p:spPr>
          <a:xfrm>
            <a:off x="1979712" y="114432"/>
            <a:ext cx="5184576" cy="648073"/>
          </a:xfrm>
          <a:prstGeom prst="rect">
            <a:avLst/>
          </a:prstGeom>
          <a:noFill/>
          <a:ln w="6350" cap="rnd">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noAutofit/>
          </a:bodyPr>
          <a:lst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2800" b="1" cap="none"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РАСХОДЫ БЮДЖЕТА </a:t>
            </a:r>
            <a:endParaRPr lang="ru-RU" sz="2400" b="1" cap="none"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9988" y="69809"/>
            <a:ext cx="692696" cy="692696"/>
          </a:xfrm>
          <a:prstGeom prst="rect">
            <a:avLst/>
          </a:prstGeom>
        </p:spPr>
      </p:pic>
      <p:sp>
        <p:nvSpPr>
          <p:cNvPr id="5" name="Прямоугольник 4"/>
          <p:cNvSpPr/>
          <p:nvPr/>
        </p:nvSpPr>
        <p:spPr>
          <a:xfrm>
            <a:off x="179512" y="980728"/>
            <a:ext cx="8640960" cy="4247317"/>
          </a:xfrm>
          <a:prstGeom prst="rect">
            <a:avLst/>
          </a:prstGeom>
        </p:spPr>
        <p:txBody>
          <a:bodyPr wrap="square">
            <a:spAutoFit/>
          </a:bodyPr>
          <a:lstStyle/>
          <a:p>
            <a:pPr algn="just"/>
            <a:r>
              <a:rPr lang="ru-RU" b="1" dirty="0">
                <a:effectLst>
                  <a:outerShdw blurRad="38100" dist="38100" dir="2700000" algn="tl">
                    <a:srgbClr val="000000">
                      <a:alpha val="43137"/>
                    </a:srgbClr>
                  </a:outerShdw>
                </a:effectLst>
              </a:rPr>
              <a:t>Расходы бюджета </a:t>
            </a:r>
            <a:r>
              <a:rPr lang="ru-RU" dirty="0">
                <a:solidFill>
                  <a:schemeClr val="accent2">
                    <a:lumMod val="60000"/>
                    <a:lumOff val="40000"/>
                  </a:schemeClr>
                </a:solidFill>
                <a:effectLst>
                  <a:outerShdw blurRad="38100" dist="38100" dir="2700000" algn="tl">
                    <a:srgbClr val="000000">
                      <a:alpha val="43137"/>
                    </a:srgbClr>
                  </a:outerShdw>
                </a:effectLst>
              </a:rPr>
              <a:t>– выплачиваемые из бюджета  денежные средства.</a:t>
            </a:r>
          </a:p>
          <a:p>
            <a:pPr algn="just"/>
            <a:endParaRPr lang="ru-RU" b="1" dirty="0">
              <a:solidFill>
                <a:schemeClr val="accent2">
                  <a:lumMod val="60000"/>
                  <a:lumOff val="40000"/>
                </a:schemeClr>
              </a:solidFill>
              <a:effectLst>
                <a:outerShdw blurRad="38100" dist="38100" dir="2700000" algn="tl">
                  <a:srgbClr val="000000">
                    <a:alpha val="43137"/>
                  </a:srgbClr>
                </a:outerShdw>
              </a:effectLst>
            </a:endParaRPr>
          </a:p>
          <a:p>
            <a:pPr algn="just"/>
            <a:r>
              <a:rPr lang="ru-RU" b="1" dirty="0">
                <a:effectLst>
                  <a:outerShdw blurRad="38100" dist="38100" dir="2700000" algn="tl">
                    <a:srgbClr val="000000">
                      <a:alpha val="43137"/>
                    </a:srgbClr>
                  </a:outerShdw>
                </a:effectLst>
              </a:rPr>
              <a:t>Формирование расходов</a:t>
            </a:r>
            <a:r>
              <a:rPr lang="ru-RU" b="1" dirty="0">
                <a:solidFill>
                  <a:schemeClr val="accent5">
                    <a:lumMod val="60000"/>
                    <a:lumOff val="40000"/>
                  </a:schemeClr>
                </a:solidFill>
                <a:effectLst>
                  <a:outerShdw blurRad="38100" dist="38100" dir="2700000" algn="tl">
                    <a:srgbClr val="000000">
                      <a:alpha val="43137"/>
                    </a:srgbClr>
                  </a:outerShdw>
                </a:effectLst>
              </a:rPr>
              <a:t> </a:t>
            </a:r>
            <a:r>
              <a:rPr lang="ru-RU" dirty="0">
                <a:solidFill>
                  <a:schemeClr val="accent2">
                    <a:lumMod val="60000"/>
                    <a:lumOff val="40000"/>
                  </a:schemeClr>
                </a:solidFill>
                <a:effectLst>
                  <a:outerShdw blurRad="38100" dist="38100" dir="2700000" algn="tl">
                    <a:srgbClr val="000000">
                      <a:alpha val="43137"/>
                    </a:srgbClr>
                  </a:outerShdw>
                </a:effectLst>
              </a:rPr>
              <a:t>осуществляется в соответствии с расходными обязательствами, обусловленными установленным законодательством разграничением полномочий, исполнение которых должно происходить в очередном финансовом году за счет средств соответствующих бюджетов.</a:t>
            </a:r>
          </a:p>
          <a:p>
            <a:pPr algn="just"/>
            <a:endParaRPr lang="ru-RU" b="1" dirty="0">
              <a:solidFill>
                <a:schemeClr val="accent2">
                  <a:lumMod val="60000"/>
                  <a:lumOff val="40000"/>
                </a:schemeClr>
              </a:solidFill>
              <a:effectLst>
                <a:outerShdw blurRad="38100" dist="38100" dir="2700000" algn="tl">
                  <a:srgbClr val="000000">
                    <a:alpha val="43137"/>
                  </a:srgbClr>
                </a:outerShdw>
              </a:effectLst>
            </a:endParaRPr>
          </a:p>
          <a:p>
            <a:pPr algn="just"/>
            <a:r>
              <a:rPr lang="ru-RU" b="1" dirty="0">
                <a:effectLst>
                  <a:outerShdw blurRad="38100" dist="38100" dir="2700000" algn="tl">
                    <a:srgbClr val="000000">
                      <a:alpha val="43137"/>
                    </a:srgbClr>
                  </a:outerShdw>
                </a:effectLst>
              </a:rPr>
              <a:t>Принципы формирования расходов бюджета:</a:t>
            </a:r>
          </a:p>
          <a:p>
            <a:pPr algn="just"/>
            <a:endParaRPr lang="ru-RU" b="1" dirty="0">
              <a:solidFill>
                <a:schemeClr val="accent5">
                  <a:lumMod val="60000"/>
                  <a:lumOff val="40000"/>
                </a:schemeClr>
              </a:solidFill>
              <a:effectLst>
                <a:outerShdw blurRad="38100" dist="38100" dir="2700000" algn="tl">
                  <a:srgbClr val="000000">
                    <a:alpha val="43137"/>
                  </a:srgbClr>
                </a:outerShdw>
              </a:effectLst>
            </a:endParaRPr>
          </a:p>
          <a:p>
            <a:pPr algn="just"/>
            <a:r>
              <a:rPr lang="ru-RU" dirty="0">
                <a:solidFill>
                  <a:schemeClr val="accent2">
                    <a:lumMod val="60000"/>
                    <a:lumOff val="40000"/>
                  </a:schemeClr>
                </a:solidFill>
                <a:effectLst>
                  <a:outerShdw blurRad="38100" dist="38100" dir="2700000" algn="tl">
                    <a:srgbClr val="000000">
                      <a:alpha val="43137"/>
                    </a:srgbClr>
                  </a:outerShdw>
                </a:effectLst>
              </a:rPr>
              <a:t>           по разделам;</a:t>
            </a:r>
          </a:p>
          <a:p>
            <a:pPr algn="just"/>
            <a:endParaRPr lang="ru-RU" dirty="0">
              <a:solidFill>
                <a:schemeClr val="accent2">
                  <a:lumMod val="60000"/>
                  <a:lumOff val="40000"/>
                </a:schemeClr>
              </a:solidFill>
              <a:effectLst>
                <a:outerShdw blurRad="38100" dist="38100" dir="2700000" algn="tl">
                  <a:srgbClr val="000000">
                    <a:alpha val="43137"/>
                  </a:srgbClr>
                </a:outerShdw>
              </a:effectLst>
            </a:endParaRPr>
          </a:p>
          <a:p>
            <a:pPr algn="just"/>
            <a:r>
              <a:rPr lang="ru-RU" dirty="0">
                <a:solidFill>
                  <a:schemeClr val="accent2">
                    <a:lumMod val="60000"/>
                    <a:lumOff val="40000"/>
                  </a:schemeClr>
                </a:solidFill>
                <a:effectLst>
                  <a:outerShdw blurRad="38100" dist="38100" dir="2700000" algn="tl">
                    <a:srgbClr val="000000">
                      <a:alpha val="43137"/>
                    </a:srgbClr>
                  </a:outerShdw>
                </a:effectLst>
              </a:rPr>
              <a:t>           по ведомствам;</a:t>
            </a:r>
          </a:p>
          <a:p>
            <a:pPr algn="just"/>
            <a:endParaRPr lang="ru-RU" dirty="0">
              <a:solidFill>
                <a:schemeClr val="accent2">
                  <a:lumMod val="60000"/>
                  <a:lumOff val="40000"/>
                </a:schemeClr>
              </a:solidFill>
              <a:effectLst>
                <a:outerShdw blurRad="38100" dist="38100" dir="2700000" algn="tl">
                  <a:srgbClr val="000000">
                    <a:alpha val="43137"/>
                  </a:srgbClr>
                </a:outerShdw>
              </a:effectLst>
            </a:endParaRPr>
          </a:p>
          <a:p>
            <a:pPr algn="just"/>
            <a:r>
              <a:rPr lang="ru-RU" dirty="0">
                <a:solidFill>
                  <a:schemeClr val="accent2">
                    <a:lumMod val="60000"/>
                    <a:lumOff val="40000"/>
                  </a:schemeClr>
                </a:solidFill>
                <a:effectLst>
                  <a:outerShdw blurRad="38100" dist="38100" dir="2700000" algn="tl">
                    <a:srgbClr val="000000">
                      <a:alpha val="43137"/>
                    </a:srgbClr>
                  </a:outerShdw>
                </a:effectLst>
              </a:rPr>
              <a:t>            по муниципальным программам </a:t>
            </a:r>
          </a:p>
          <a:p>
            <a:pPr algn="just"/>
            <a:r>
              <a:rPr lang="ru-RU" dirty="0">
                <a:solidFill>
                  <a:schemeClr val="accent2">
                    <a:lumMod val="60000"/>
                    <a:lumOff val="40000"/>
                  </a:schemeClr>
                </a:solidFill>
                <a:effectLst>
                  <a:outerShdw blurRad="38100" dist="38100" dir="2700000" algn="tl">
                    <a:srgbClr val="000000">
                      <a:alpha val="43137"/>
                    </a:srgbClr>
                  </a:outerShdw>
                </a:effectLst>
              </a:rPr>
              <a:t>            Гаврилово-Посадского муниципального района.</a:t>
            </a:r>
          </a:p>
        </p:txBody>
      </p:sp>
      <p:pic>
        <p:nvPicPr>
          <p:cNvPr id="10" name="Рисунок 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50" y="3383136"/>
            <a:ext cx="549920" cy="549920"/>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319" y="3933056"/>
            <a:ext cx="545277" cy="545277"/>
          </a:xfrm>
          <a:prstGeom prst="rect">
            <a:avLst/>
          </a:prstGeom>
        </p:spPr>
      </p:pic>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319" y="4581128"/>
            <a:ext cx="565888" cy="565888"/>
          </a:xfrm>
          <a:prstGeom prst="rect">
            <a:avLst/>
          </a:prstGeom>
        </p:spPr>
      </p:pic>
      <p:pic>
        <p:nvPicPr>
          <p:cNvPr id="2" name="Рисунок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4088" y="2901868"/>
            <a:ext cx="4464496" cy="3585548"/>
          </a:xfrm>
          <a:prstGeom prst="rect">
            <a:avLst/>
          </a:prstGeom>
        </p:spPr>
      </p:pic>
      <p:sp>
        <p:nvSpPr>
          <p:cNvPr id="9" name="Номер слайда 1"/>
          <p:cNvSpPr>
            <a:spLocks noGrp="1"/>
          </p:cNvSpPr>
          <p:nvPr>
            <p:ph type="sldNum" sz="quarter" idx="12"/>
          </p:nvPr>
        </p:nvSpPr>
        <p:spPr>
          <a:xfrm>
            <a:off x="8388424" y="6309320"/>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32</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Tree>
    <p:extLst>
      <p:ext uri="{BB962C8B-B14F-4D97-AF65-F5344CB8AC3E}">
        <p14:creationId xmlns:p14="http://schemas.microsoft.com/office/powerpoint/2010/main" val="252662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Pictures\Ромашки\linii_fon_sploshnoy_svet_46640_1680x10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24" y="-1147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870273" y="174444"/>
            <a:ext cx="7677472" cy="400110"/>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ru-RU" sz="2000" b="1" cap="all" dirty="0">
                <a:ln w="0"/>
                <a:solidFill>
                  <a:srgbClr val="FFFF00"/>
                </a:solidFill>
                <a:effectLst>
                  <a:outerShdw blurRad="38100" dist="38100" dir="2700000" algn="tl">
                    <a:srgbClr val="000000">
                      <a:alpha val="43137"/>
                    </a:srgbClr>
                  </a:outerShdw>
                </a:effectLst>
              </a:rPr>
              <a:t>СТРУКТУРА РАСХОДОВ ПО ОСНОВНЫМ НАПРАВЛЕНИЯМ</a:t>
            </a:r>
          </a:p>
        </p:txBody>
      </p:sp>
      <p:graphicFrame>
        <p:nvGraphicFramePr>
          <p:cNvPr id="40" name="Схема 39"/>
          <p:cNvGraphicFramePr/>
          <p:nvPr>
            <p:extLst>
              <p:ext uri="{D42A27DB-BD31-4B8C-83A1-F6EECF244321}">
                <p14:modId xmlns:p14="http://schemas.microsoft.com/office/powerpoint/2010/main" val="3479374782"/>
              </p:ext>
            </p:extLst>
          </p:nvPr>
        </p:nvGraphicFramePr>
        <p:xfrm>
          <a:off x="669847" y="605496"/>
          <a:ext cx="7837293" cy="30371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2" name="Схема 41"/>
          <p:cNvGraphicFramePr/>
          <p:nvPr>
            <p:extLst>
              <p:ext uri="{D42A27DB-BD31-4B8C-83A1-F6EECF244321}">
                <p14:modId xmlns:p14="http://schemas.microsoft.com/office/powerpoint/2010/main" val="524183803"/>
              </p:ext>
            </p:extLst>
          </p:nvPr>
        </p:nvGraphicFramePr>
        <p:xfrm>
          <a:off x="669847" y="3642605"/>
          <a:ext cx="7837293" cy="303710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3" name="Рисунок 4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7544" y="908720"/>
            <a:ext cx="900150" cy="8786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4" name="Picture 3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51720" y="833065"/>
            <a:ext cx="875045" cy="8606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Рисунок 4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46294" y="782270"/>
            <a:ext cx="942199" cy="8001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6" name="Рисунок 45"/>
          <p:cNvPicPr>
            <a:picLocks noChangeAspect="1"/>
          </p:cNvPicPr>
          <p:nvPr/>
        </p:nvPicPr>
        <p:blipFill>
          <a:blip r:embed="rId16"/>
          <a:stretch>
            <a:fillRect/>
          </a:stretch>
        </p:blipFill>
        <p:spPr>
          <a:xfrm>
            <a:off x="5004048" y="763477"/>
            <a:ext cx="1091279" cy="999831"/>
          </a:xfrm>
          <a:prstGeom prst="rect">
            <a:avLst/>
          </a:prstGeom>
        </p:spPr>
      </p:pic>
      <p:pic>
        <p:nvPicPr>
          <p:cNvPr id="47"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67544" y="3993289"/>
            <a:ext cx="878947" cy="8312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Скругленный прямоугольник 47"/>
          <p:cNvSpPr/>
          <p:nvPr/>
        </p:nvSpPr>
        <p:spPr>
          <a:xfrm>
            <a:off x="2012468" y="3940894"/>
            <a:ext cx="953547" cy="935993"/>
          </a:xfrm>
          <a:prstGeom prst="roundRect">
            <a:avLst>
              <a:gd name="adj" fmla="val 10000"/>
            </a:avLst>
          </a:prstGeom>
          <a:blipFill rotWithShape="1">
            <a:blip r:embed="rId18"/>
            <a:stretch>
              <a:fillRect/>
            </a:stretch>
          </a:blipFill>
        </p:spPr>
        <p:style>
          <a:lnRef idx="0">
            <a:schemeClr val="lt1">
              <a:hueOff val="0"/>
              <a:satOff val="0"/>
              <a:lumOff val="0"/>
              <a:alphaOff val="0"/>
            </a:schemeClr>
          </a:lnRef>
          <a:fillRef idx="1">
            <a:scrgbClr r="0" g="0" b="0"/>
          </a:fillRef>
          <a:effectRef idx="3">
            <a:schemeClr val="accent2">
              <a:tint val="50000"/>
              <a:hueOff val="-576848"/>
              <a:satOff val="-27333"/>
              <a:lumOff val="-1691"/>
              <a:alphaOff val="0"/>
            </a:schemeClr>
          </a:effectRef>
          <a:fontRef idx="minor">
            <a:schemeClr val="lt1">
              <a:hueOff val="0"/>
              <a:satOff val="0"/>
              <a:lumOff val="0"/>
              <a:alphaOff val="0"/>
            </a:schemeClr>
          </a:fontRef>
        </p:style>
      </p:sp>
      <p:pic>
        <p:nvPicPr>
          <p:cNvPr id="49" name="Рисунок 4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619424" y="3986767"/>
            <a:ext cx="870830" cy="7556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0" name="Picture 6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144767" y="3977782"/>
            <a:ext cx="839964" cy="7736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Рисунок 52"/>
          <p:cNvPicPr>
            <a:picLocks noChangeAspect="1"/>
          </p:cNvPicPr>
          <p:nvPr/>
        </p:nvPicPr>
        <p:blipFill rotWithShape="1">
          <a:blip r:embed="rId21"/>
          <a:srcRect l="24529" t="5566" r="24902"/>
          <a:stretch/>
        </p:blipFill>
        <p:spPr>
          <a:xfrm>
            <a:off x="6563119" y="799279"/>
            <a:ext cx="939908" cy="9379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4" name="Рисунок 53"/>
          <p:cNvPicPr>
            <a:picLocks noChangeAspect="1"/>
          </p:cNvPicPr>
          <p:nvPr/>
        </p:nvPicPr>
        <p:blipFill rotWithShape="1">
          <a:blip r:embed="rId22"/>
          <a:srcRect l="7096" t="10919" r="21840" b="4061"/>
          <a:stretch/>
        </p:blipFill>
        <p:spPr>
          <a:xfrm>
            <a:off x="6444208" y="3957745"/>
            <a:ext cx="969285" cy="8185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6" name="Номер слайда 1"/>
          <p:cNvSpPr>
            <a:spLocks noGrp="1"/>
          </p:cNvSpPr>
          <p:nvPr>
            <p:ph type="sldNum" sz="quarter" idx="12"/>
          </p:nvPr>
        </p:nvSpPr>
        <p:spPr>
          <a:xfrm>
            <a:off x="8485453" y="6326323"/>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33</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Tree>
    <p:extLst>
      <p:ext uri="{BB962C8B-B14F-4D97-AF65-F5344CB8AC3E}">
        <p14:creationId xmlns:p14="http://schemas.microsoft.com/office/powerpoint/2010/main" val="41811698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03585" y="24048"/>
            <a:ext cx="8640960" cy="756320"/>
          </a:xfrm>
          <a:ln w="6350" cap="rnd">
            <a:noFill/>
          </a:ln>
        </p:spPr>
        <p:txBody>
          <a:bodyPr vert="horz" rtlCol="0" anchor="ctr" anchorCtr="1">
            <a:noAutofit/>
          </a:bodyPr>
          <a:lstStyle/>
          <a:p>
            <a:pPr algn="ctr" eaLnBrk="1" fontAlgn="auto" hangingPunct="1">
              <a:spcAft>
                <a:spcPts val="0"/>
              </a:spcAft>
            </a:pPr>
            <a:r>
              <a:rPr lang="ru-RU" sz="18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ИСПОЛНЕНИЕ РАСХОДНОЙ ЧАСТИ БЮДЖЕТА</a:t>
            </a:r>
            <a:br>
              <a:rPr lang="ru-RU" sz="18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br>
            <a:r>
              <a:rPr lang="ru-RU" sz="18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ПО РАЗДЕЛАМ</a:t>
            </a:r>
          </a:p>
        </p:txBody>
      </p:sp>
      <p:sp>
        <p:nvSpPr>
          <p:cNvPr id="4" name="Номер слайда 1"/>
          <p:cNvSpPr>
            <a:spLocks noGrp="1"/>
          </p:cNvSpPr>
          <p:nvPr>
            <p:ph type="sldNum" sz="quarter" idx="12"/>
          </p:nvPr>
        </p:nvSpPr>
        <p:spPr>
          <a:xfrm>
            <a:off x="8316416" y="6309320"/>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34</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grpSp>
        <p:nvGrpSpPr>
          <p:cNvPr id="5" name="Группа 4"/>
          <p:cNvGrpSpPr/>
          <p:nvPr/>
        </p:nvGrpSpPr>
        <p:grpSpPr>
          <a:xfrm>
            <a:off x="1470756" y="5775087"/>
            <a:ext cx="3651279" cy="1052736"/>
            <a:chOff x="1835696" y="5567952"/>
            <a:chExt cx="2496871" cy="1270221"/>
          </a:xfrm>
        </p:grpSpPr>
        <p:pic>
          <p:nvPicPr>
            <p:cNvPr id="6" name="Рисунок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35696" y="5567952"/>
              <a:ext cx="2016224" cy="1270221"/>
            </a:xfrm>
            <a:prstGeom prst="rect">
              <a:avLst/>
            </a:prstGeom>
          </p:spPr>
        </p:pic>
        <p:sp>
          <p:nvSpPr>
            <p:cNvPr id="7" name="Прямоугольник 6"/>
            <p:cNvSpPr/>
            <p:nvPr/>
          </p:nvSpPr>
          <p:spPr>
            <a:xfrm>
              <a:off x="1835696" y="5914757"/>
              <a:ext cx="2496871" cy="631312"/>
            </a:xfrm>
            <a:prstGeom prst="rect">
              <a:avLst/>
            </a:prstGeom>
          </p:spPr>
          <p:txBody>
            <a:bodyPr wrap="square">
              <a:spAutoFit/>
            </a:bodyPr>
            <a:lstStyle/>
            <a:p>
              <a:r>
                <a:rPr lang="ru-RU" sz="2800" b="1" dirty="0">
                  <a:solidFill>
                    <a:srgbClr val="007A37"/>
                  </a:solidFill>
                  <a:effectLst>
                    <a:outerShdw blurRad="38100" dist="38100" dir="2700000" algn="tl">
                      <a:srgbClr val="000000">
                        <a:alpha val="43137"/>
                      </a:srgbClr>
                    </a:outerShdw>
                  </a:effectLst>
                  <a:latin typeface="Times New Roman" pitchFamily="18" charset="0"/>
                  <a:cs typeface="Times New Roman" pitchFamily="18" charset="0"/>
                </a:rPr>
                <a:t>О   </a:t>
              </a:r>
              <a:r>
                <a:rPr lang="ru-RU" sz="1600" b="1" dirty="0">
                  <a:solidFill>
                    <a:srgbClr val="007A37"/>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800" b="1" dirty="0">
                  <a:solidFill>
                    <a:srgbClr val="007A37"/>
                  </a:solidFill>
                  <a:effectLst>
                    <a:outerShdw blurRad="38100" dist="38100" dir="2700000" algn="tl">
                      <a:srgbClr val="000000">
                        <a:alpha val="43137"/>
                      </a:srgbClr>
                    </a:outerShdw>
                  </a:effectLst>
                  <a:latin typeface="Times New Roman" pitchFamily="18" charset="0"/>
                  <a:cs typeface="Times New Roman" pitchFamily="18" charset="0"/>
                </a:rPr>
                <a:t>Б </a:t>
              </a:r>
              <a:r>
                <a:rPr lang="ru-RU" sz="1500" b="1" dirty="0">
                  <a:solidFill>
                    <a:srgbClr val="007A37"/>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800" b="1" dirty="0">
                  <a:solidFill>
                    <a:srgbClr val="007A37"/>
                  </a:solidFill>
                  <a:effectLst>
                    <a:outerShdw blurRad="38100" dist="38100" dir="2700000" algn="tl">
                      <a:srgbClr val="000000">
                        <a:alpha val="43137"/>
                      </a:srgbClr>
                    </a:outerShdw>
                  </a:effectLst>
                  <a:latin typeface="Times New Roman" pitchFamily="18" charset="0"/>
                  <a:cs typeface="Times New Roman" pitchFamily="18" charset="0"/>
                </a:rPr>
                <a:t>Ъ    Ё   М</a:t>
              </a:r>
              <a:endParaRPr lang="ru-RU" sz="2800" dirty="0">
                <a:solidFill>
                  <a:srgbClr val="007A37"/>
                </a:solidFill>
              </a:endParaRPr>
            </a:p>
          </p:txBody>
        </p:sp>
      </p:grpSp>
      <p:graphicFrame>
        <p:nvGraphicFramePr>
          <p:cNvPr id="12" name="Таблица 11"/>
          <p:cNvGraphicFramePr>
            <a:graphicFrameLocks noGrp="1"/>
          </p:cNvGraphicFramePr>
          <p:nvPr>
            <p:extLst>
              <p:ext uri="{D42A27DB-BD31-4B8C-83A1-F6EECF244321}">
                <p14:modId xmlns:p14="http://schemas.microsoft.com/office/powerpoint/2010/main" val="2403495759"/>
              </p:ext>
            </p:extLst>
          </p:nvPr>
        </p:nvGraphicFramePr>
        <p:xfrm>
          <a:off x="107505" y="980728"/>
          <a:ext cx="9001000" cy="5157979"/>
        </p:xfrm>
        <a:graphic>
          <a:graphicData uri="http://schemas.openxmlformats.org/drawingml/2006/table">
            <a:tbl>
              <a:tblPr firstRow="1" firstCol="1" bandRow="1">
                <a:tableStyleId>{BC89EF96-8CEA-46FF-86C4-4CE0E7609802}</a:tableStyleId>
              </a:tblPr>
              <a:tblGrid>
                <a:gridCol w="2661460">
                  <a:extLst>
                    <a:ext uri="{9D8B030D-6E8A-4147-A177-3AD203B41FA5}">
                      <a16:colId xmlns:a16="http://schemas.microsoft.com/office/drawing/2014/main" xmlns="" val="20000"/>
                    </a:ext>
                  </a:extLst>
                </a:gridCol>
                <a:gridCol w="1467095">
                  <a:extLst>
                    <a:ext uri="{9D8B030D-6E8A-4147-A177-3AD203B41FA5}">
                      <a16:colId xmlns:a16="http://schemas.microsoft.com/office/drawing/2014/main" xmlns="" val="20001"/>
                    </a:ext>
                  </a:extLst>
                </a:gridCol>
                <a:gridCol w="1199066">
                  <a:extLst>
                    <a:ext uri="{9D8B030D-6E8A-4147-A177-3AD203B41FA5}">
                      <a16:colId xmlns:a16="http://schemas.microsoft.com/office/drawing/2014/main" xmlns="" val="20002"/>
                    </a:ext>
                  </a:extLst>
                </a:gridCol>
                <a:gridCol w="1439821">
                  <a:extLst>
                    <a:ext uri="{9D8B030D-6E8A-4147-A177-3AD203B41FA5}">
                      <a16:colId xmlns:a16="http://schemas.microsoft.com/office/drawing/2014/main" xmlns="" val="20003"/>
                    </a:ext>
                  </a:extLst>
                </a:gridCol>
                <a:gridCol w="1093739">
                  <a:extLst>
                    <a:ext uri="{9D8B030D-6E8A-4147-A177-3AD203B41FA5}">
                      <a16:colId xmlns:a16="http://schemas.microsoft.com/office/drawing/2014/main" xmlns="" val="20004"/>
                    </a:ext>
                  </a:extLst>
                </a:gridCol>
                <a:gridCol w="1139819">
                  <a:extLst>
                    <a:ext uri="{9D8B030D-6E8A-4147-A177-3AD203B41FA5}">
                      <a16:colId xmlns:a16="http://schemas.microsoft.com/office/drawing/2014/main" xmlns="" val="20005"/>
                    </a:ext>
                  </a:extLst>
                </a:gridCol>
              </a:tblGrid>
              <a:tr h="720080">
                <a:tc>
                  <a:txBody>
                    <a:bodyPr/>
                    <a:lstStyle/>
                    <a:p>
                      <a:pPr algn="ctr">
                        <a:lnSpc>
                          <a:spcPct val="115000"/>
                        </a:lnSpc>
                        <a:spcAft>
                          <a:spcPts val="0"/>
                        </a:spcAft>
                      </a:pPr>
                      <a:r>
                        <a:rPr lang="ru-RU" sz="1100" dirty="0">
                          <a:effectLst/>
                        </a:rPr>
                        <a:t>Наименование раздела</a:t>
                      </a:r>
                      <a:endParaRPr lang="ru-RU" sz="1000" dirty="0">
                        <a:effectLst/>
                        <a:latin typeface="Calibri"/>
                        <a:ea typeface="Calibri"/>
                        <a:cs typeface="Times New Roman"/>
                      </a:endParaRPr>
                    </a:p>
                  </a:txBody>
                  <a:tcPr marL="64168" marR="64168" marT="0" marB="0"/>
                </a:tc>
                <a:tc>
                  <a:txBody>
                    <a:bodyPr/>
                    <a:lstStyle/>
                    <a:p>
                      <a:pPr algn="ctr">
                        <a:lnSpc>
                          <a:spcPct val="115000"/>
                        </a:lnSpc>
                        <a:spcAft>
                          <a:spcPts val="0"/>
                        </a:spcAft>
                      </a:pPr>
                      <a:r>
                        <a:rPr lang="ru-RU" sz="1100" dirty="0">
                          <a:effectLst/>
                        </a:rPr>
                        <a:t>Утверждено Решением</a:t>
                      </a:r>
                      <a:endParaRPr lang="ru-RU" sz="1000" dirty="0">
                        <a:effectLst/>
                      </a:endParaRPr>
                    </a:p>
                    <a:p>
                      <a:pPr algn="ctr">
                        <a:lnSpc>
                          <a:spcPct val="115000"/>
                        </a:lnSpc>
                        <a:spcAft>
                          <a:spcPts val="0"/>
                        </a:spcAft>
                      </a:pPr>
                      <a:r>
                        <a:rPr lang="ru-RU" sz="1100" dirty="0">
                          <a:effectLst/>
                        </a:rPr>
                        <a:t>от </a:t>
                      </a:r>
                      <a:r>
                        <a:rPr lang="ru-RU" sz="1100" dirty="0" smtClean="0">
                          <a:effectLst/>
                        </a:rPr>
                        <a:t>30.11.2021 </a:t>
                      </a:r>
                      <a:r>
                        <a:rPr lang="ru-RU" sz="1100" dirty="0">
                          <a:effectLst/>
                        </a:rPr>
                        <a:t>№ </a:t>
                      </a:r>
                      <a:r>
                        <a:rPr lang="ru-RU" sz="1100" dirty="0" smtClean="0">
                          <a:effectLst/>
                        </a:rPr>
                        <a:t>87</a:t>
                      </a:r>
                      <a:endParaRPr lang="ru-RU" sz="1100" dirty="0">
                        <a:effectLst/>
                      </a:endParaRPr>
                    </a:p>
                    <a:p>
                      <a:pPr marL="0" marR="0" indent="0" algn="ctr" defTabSz="914400" rtl="0" eaLnBrk="1" fontAlgn="auto" latinLnBrk="0" hangingPunct="1">
                        <a:lnSpc>
                          <a:spcPct val="115000"/>
                        </a:lnSpc>
                        <a:spcBef>
                          <a:spcPts val="0"/>
                        </a:spcBef>
                        <a:spcAft>
                          <a:spcPts val="0"/>
                        </a:spcAft>
                        <a:buClrTx/>
                        <a:buSzTx/>
                        <a:buFontTx/>
                        <a:buNone/>
                        <a:tabLst/>
                        <a:defRPr/>
                      </a:pPr>
                      <a:r>
                        <a:rPr lang="ru-RU" sz="1000" dirty="0">
                          <a:effectLst/>
                        </a:rPr>
                        <a:t>(тыс. руб.)</a:t>
                      </a:r>
                      <a:endParaRPr lang="ru-RU" sz="800" dirty="0">
                        <a:effectLst/>
                        <a:latin typeface="Calibri"/>
                        <a:ea typeface="Calibri"/>
                        <a:cs typeface="Times New Roman"/>
                      </a:endParaRPr>
                    </a:p>
                  </a:txBody>
                  <a:tcPr marL="64168" marR="64168" marT="0" marB="0"/>
                </a:tc>
                <a:tc>
                  <a:txBody>
                    <a:bodyPr/>
                    <a:lstStyle/>
                    <a:p>
                      <a:pPr indent="-13970" algn="ctr">
                        <a:lnSpc>
                          <a:spcPct val="115000"/>
                        </a:lnSpc>
                        <a:spcAft>
                          <a:spcPts val="0"/>
                        </a:spcAft>
                      </a:pPr>
                      <a:r>
                        <a:rPr lang="ru-RU" sz="1100" dirty="0">
                          <a:effectLst/>
                        </a:rPr>
                        <a:t>Факт за 20</a:t>
                      </a:r>
                      <a:r>
                        <a:rPr lang="en-US" sz="1100" dirty="0" smtClean="0">
                          <a:effectLst/>
                        </a:rPr>
                        <a:t>2</a:t>
                      </a:r>
                      <a:r>
                        <a:rPr lang="ru-RU" sz="1100" dirty="0" smtClean="0">
                          <a:effectLst/>
                        </a:rPr>
                        <a:t>2 </a:t>
                      </a:r>
                      <a:r>
                        <a:rPr lang="ru-RU" sz="1100" dirty="0">
                          <a:effectLst/>
                        </a:rPr>
                        <a:t>год</a:t>
                      </a:r>
                    </a:p>
                    <a:p>
                      <a:pPr indent="-13970" algn="ctr">
                        <a:lnSpc>
                          <a:spcPct val="115000"/>
                        </a:lnSpc>
                        <a:spcAft>
                          <a:spcPts val="0"/>
                        </a:spcAft>
                      </a:pPr>
                      <a:r>
                        <a:rPr lang="ru-RU" sz="1100" dirty="0">
                          <a:effectLst/>
                        </a:rPr>
                        <a:t>(тыс. руб.)</a:t>
                      </a:r>
                      <a:endParaRPr lang="ru-RU" sz="1000" dirty="0">
                        <a:effectLst/>
                        <a:latin typeface="Calibri"/>
                        <a:ea typeface="Calibri"/>
                        <a:cs typeface="Times New Roman"/>
                      </a:endParaRPr>
                    </a:p>
                  </a:txBody>
                  <a:tcPr marL="64168" marR="64168" marT="0" marB="0"/>
                </a:tc>
                <a:tc>
                  <a:txBody>
                    <a:bodyPr/>
                    <a:lstStyle/>
                    <a:p>
                      <a:pPr algn="ctr">
                        <a:lnSpc>
                          <a:spcPct val="115000"/>
                        </a:lnSpc>
                        <a:spcAft>
                          <a:spcPts val="0"/>
                        </a:spcAft>
                      </a:pPr>
                      <a:r>
                        <a:rPr lang="ru-RU" sz="1100" dirty="0"/>
                        <a:t>Отклонение</a:t>
                      </a:r>
                      <a:endParaRPr lang="ru-RU" sz="1000" dirty="0"/>
                    </a:p>
                    <a:p>
                      <a:pPr algn="ctr">
                        <a:lnSpc>
                          <a:spcPct val="115000"/>
                        </a:lnSpc>
                        <a:spcAft>
                          <a:spcPts val="0"/>
                        </a:spcAft>
                      </a:pPr>
                      <a:r>
                        <a:rPr lang="ru-RU" sz="1100" dirty="0"/>
                        <a:t>гр.3-гр.2,</a:t>
                      </a:r>
                    </a:p>
                    <a:p>
                      <a:pPr algn="ctr">
                        <a:lnSpc>
                          <a:spcPct val="115000"/>
                        </a:lnSpc>
                        <a:defRPr/>
                      </a:pPr>
                      <a:r>
                        <a:rPr lang="ru-RU" sz="1000" dirty="0"/>
                        <a:t>(тыс. руб.)</a:t>
                      </a:r>
                      <a:endParaRPr lang="ru-RU" sz="800" dirty="0">
                        <a:latin typeface="Calibri"/>
                        <a:ea typeface="Calibri"/>
                        <a:cs typeface="Times New Roman"/>
                      </a:endParaRPr>
                    </a:p>
                  </a:txBody>
                  <a:tcPr marL="64168" marR="64168" marT="0" marB="0"/>
                </a:tc>
                <a:tc>
                  <a:txBody>
                    <a:bodyPr/>
                    <a:lstStyle/>
                    <a:p>
                      <a:pPr algn="ctr">
                        <a:lnSpc>
                          <a:spcPct val="115000"/>
                        </a:lnSpc>
                        <a:spcAft>
                          <a:spcPts val="0"/>
                        </a:spcAft>
                      </a:pPr>
                      <a:r>
                        <a:rPr lang="ru-RU" sz="1100" dirty="0">
                          <a:effectLst/>
                        </a:rPr>
                        <a:t>% </a:t>
                      </a:r>
                      <a:r>
                        <a:rPr lang="ru-RU" sz="1100" dirty="0" err="1">
                          <a:effectLst/>
                        </a:rPr>
                        <a:t>испол</a:t>
                      </a:r>
                      <a:r>
                        <a:rPr lang="ru-RU" sz="1100" dirty="0">
                          <a:effectLst/>
                        </a:rPr>
                        <a:t>-нения</a:t>
                      </a:r>
                      <a:endParaRPr lang="ru-RU" sz="1000" dirty="0">
                        <a:effectLst/>
                        <a:latin typeface="Calibri"/>
                        <a:ea typeface="Calibri"/>
                        <a:cs typeface="Times New Roman"/>
                      </a:endParaRPr>
                    </a:p>
                  </a:txBody>
                  <a:tcPr marL="64168" marR="64168" marT="0" marB="0"/>
                </a:tc>
                <a:tc>
                  <a:txBody>
                    <a:bodyPr/>
                    <a:lstStyle/>
                    <a:p>
                      <a:pPr algn="ctr">
                        <a:lnSpc>
                          <a:spcPct val="115000"/>
                        </a:lnSpc>
                        <a:spcAft>
                          <a:spcPts val="0"/>
                        </a:spcAft>
                      </a:pPr>
                      <a:r>
                        <a:rPr lang="ru-RU" sz="1100" dirty="0">
                          <a:effectLst/>
                        </a:rPr>
                        <a:t>Доля расходов в общем объеме</a:t>
                      </a:r>
                      <a:endParaRPr lang="ru-RU" sz="1000" dirty="0">
                        <a:effectLst/>
                        <a:latin typeface="Calibri"/>
                        <a:ea typeface="Calibri"/>
                        <a:cs typeface="Times New Roman"/>
                      </a:endParaRPr>
                    </a:p>
                  </a:txBody>
                  <a:tcPr marL="64168" marR="64168" marT="0" marB="0"/>
                </a:tc>
                <a:extLst>
                  <a:ext uri="{0D108BD9-81ED-4DB2-BD59-A6C34878D82A}">
                    <a16:rowId xmlns:a16="http://schemas.microsoft.com/office/drawing/2014/main" xmlns="" val="10000"/>
                  </a:ext>
                </a:extLst>
              </a:tr>
              <a:tr h="214553">
                <a:tc>
                  <a:txBody>
                    <a:bodyPr/>
                    <a:lstStyle/>
                    <a:p>
                      <a:pPr algn="ctr">
                        <a:lnSpc>
                          <a:spcPct val="115000"/>
                        </a:lnSpc>
                        <a:spcAft>
                          <a:spcPts val="0"/>
                        </a:spcAft>
                      </a:pPr>
                      <a:r>
                        <a:rPr lang="ru-RU" sz="1100">
                          <a:effectLst/>
                        </a:rPr>
                        <a:t>1</a:t>
                      </a:r>
                      <a:endParaRPr lang="ru-RU" sz="1000">
                        <a:effectLst/>
                        <a:latin typeface="Calibri"/>
                        <a:ea typeface="Calibri"/>
                        <a:cs typeface="Times New Roman"/>
                      </a:endParaRPr>
                    </a:p>
                  </a:txBody>
                  <a:tcPr marL="64168" marR="64168" marT="0" marB="0"/>
                </a:tc>
                <a:tc>
                  <a:txBody>
                    <a:bodyPr/>
                    <a:lstStyle/>
                    <a:p>
                      <a:pPr algn="ctr">
                        <a:lnSpc>
                          <a:spcPct val="115000"/>
                        </a:lnSpc>
                        <a:spcAft>
                          <a:spcPts val="0"/>
                        </a:spcAft>
                      </a:pPr>
                      <a:r>
                        <a:rPr lang="ru-RU" sz="1100">
                          <a:effectLst/>
                        </a:rPr>
                        <a:t>2</a:t>
                      </a:r>
                      <a:endParaRPr lang="ru-RU" sz="1000">
                        <a:effectLst/>
                        <a:latin typeface="Calibri"/>
                        <a:ea typeface="Calibri"/>
                        <a:cs typeface="Times New Roman"/>
                      </a:endParaRPr>
                    </a:p>
                  </a:txBody>
                  <a:tcPr marL="64168" marR="64168" marT="0" marB="0"/>
                </a:tc>
                <a:tc>
                  <a:txBody>
                    <a:bodyPr/>
                    <a:lstStyle/>
                    <a:p>
                      <a:pPr indent="-13970" algn="ctr">
                        <a:lnSpc>
                          <a:spcPct val="115000"/>
                        </a:lnSpc>
                        <a:spcAft>
                          <a:spcPts val="0"/>
                        </a:spcAft>
                      </a:pPr>
                      <a:r>
                        <a:rPr lang="ru-RU" sz="1100">
                          <a:effectLst/>
                        </a:rPr>
                        <a:t>3</a:t>
                      </a:r>
                      <a:endParaRPr lang="ru-RU" sz="1000">
                        <a:effectLst/>
                        <a:latin typeface="Calibri"/>
                        <a:ea typeface="Calibri"/>
                        <a:cs typeface="Times New Roman"/>
                      </a:endParaRPr>
                    </a:p>
                  </a:txBody>
                  <a:tcPr marL="64168" marR="64168" marT="0" marB="0"/>
                </a:tc>
                <a:tc>
                  <a:txBody>
                    <a:bodyPr/>
                    <a:lstStyle/>
                    <a:p>
                      <a:pPr algn="ctr">
                        <a:lnSpc>
                          <a:spcPct val="115000"/>
                        </a:lnSpc>
                        <a:spcAft>
                          <a:spcPts val="0"/>
                        </a:spcAft>
                      </a:pPr>
                      <a:r>
                        <a:rPr lang="ru-RU" sz="1100">
                          <a:effectLst/>
                        </a:rPr>
                        <a:t>4</a:t>
                      </a:r>
                      <a:endParaRPr lang="ru-RU" sz="1000">
                        <a:effectLst/>
                        <a:latin typeface="Calibri"/>
                        <a:ea typeface="Calibri"/>
                        <a:cs typeface="Times New Roman"/>
                      </a:endParaRPr>
                    </a:p>
                  </a:txBody>
                  <a:tcPr marL="64168" marR="64168" marT="0" marB="0"/>
                </a:tc>
                <a:tc>
                  <a:txBody>
                    <a:bodyPr/>
                    <a:lstStyle/>
                    <a:p>
                      <a:pPr algn="ctr">
                        <a:lnSpc>
                          <a:spcPct val="115000"/>
                        </a:lnSpc>
                        <a:spcAft>
                          <a:spcPts val="0"/>
                        </a:spcAft>
                      </a:pPr>
                      <a:r>
                        <a:rPr lang="ru-RU" sz="1100">
                          <a:effectLst/>
                        </a:rPr>
                        <a:t>5</a:t>
                      </a:r>
                      <a:endParaRPr lang="ru-RU" sz="1000">
                        <a:effectLst/>
                        <a:latin typeface="Calibri"/>
                        <a:ea typeface="Calibri"/>
                        <a:cs typeface="Times New Roman"/>
                      </a:endParaRPr>
                    </a:p>
                  </a:txBody>
                  <a:tcPr marL="64168" marR="64168" marT="0" marB="0"/>
                </a:tc>
                <a:tc>
                  <a:txBody>
                    <a:bodyPr/>
                    <a:lstStyle/>
                    <a:p>
                      <a:pPr algn="ctr">
                        <a:lnSpc>
                          <a:spcPct val="115000"/>
                        </a:lnSpc>
                        <a:spcAft>
                          <a:spcPts val="0"/>
                        </a:spcAft>
                      </a:pPr>
                      <a:r>
                        <a:rPr lang="ru-RU" sz="1100">
                          <a:effectLst/>
                        </a:rPr>
                        <a:t>6</a:t>
                      </a:r>
                      <a:endParaRPr lang="ru-RU" sz="1000">
                        <a:effectLst/>
                        <a:latin typeface="Calibri"/>
                        <a:ea typeface="Calibri"/>
                        <a:cs typeface="Times New Roman"/>
                      </a:endParaRPr>
                    </a:p>
                  </a:txBody>
                  <a:tcPr marL="64168" marR="64168" marT="0" marB="0"/>
                </a:tc>
                <a:extLst>
                  <a:ext uri="{0D108BD9-81ED-4DB2-BD59-A6C34878D82A}">
                    <a16:rowId xmlns:a16="http://schemas.microsoft.com/office/drawing/2014/main" xmlns="" val="10001"/>
                  </a:ext>
                </a:extLst>
              </a:tr>
              <a:tr h="310447">
                <a:tc>
                  <a:txBody>
                    <a:bodyPr/>
                    <a:lstStyle/>
                    <a:p>
                      <a:pPr>
                        <a:lnSpc>
                          <a:spcPct val="115000"/>
                        </a:lnSpc>
                        <a:spcAft>
                          <a:spcPts val="0"/>
                        </a:spcAft>
                      </a:pPr>
                      <a:r>
                        <a:rPr lang="ru-RU" sz="1100" dirty="0">
                          <a:effectLst/>
                        </a:rPr>
                        <a:t>Общегосударственные вопросы</a:t>
                      </a:r>
                      <a:endParaRPr lang="ru-RU" sz="1000" dirty="0">
                        <a:effectLst/>
                        <a:latin typeface="Calibri"/>
                        <a:ea typeface="Calibri"/>
                        <a:cs typeface="Times New Roman"/>
                      </a:endParaRPr>
                    </a:p>
                  </a:txBody>
                  <a:tcPr marL="64168" marR="64168" marT="0" marB="0"/>
                </a:tc>
                <a:tc>
                  <a:txBody>
                    <a:bodyPr/>
                    <a:lstStyle/>
                    <a:p>
                      <a:pPr algn="ctr" fontAlgn="t"/>
                      <a:r>
                        <a:rPr lang="ru-RU" sz="1200" b="0" i="0" u="none" strike="noStrike" dirty="0" smtClean="0">
                          <a:solidFill>
                            <a:schemeClr val="tx1"/>
                          </a:solidFill>
                          <a:effectLst/>
                          <a:latin typeface="Times New Roman"/>
                        </a:rPr>
                        <a:t>68 093</a:t>
                      </a:r>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dirty="0" smtClean="0">
                          <a:solidFill>
                            <a:schemeClr val="tx1"/>
                          </a:solidFill>
                          <a:effectLst/>
                          <a:latin typeface="Times New Roman"/>
                        </a:rPr>
                        <a:t>67 934</a:t>
                      </a:r>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dirty="0" smtClean="0">
                          <a:solidFill>
                            <a:schemeClr val="tx1"/>
                          </a:solidFill>
                          <a:effectLst/>
                          <a:latin typeface="Times New Roman"/>
                        </a:rPr>
                        <a:t>-159</a:t>
                      </a:r>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dirty="0" smtClean="0">
                          <a:solidFill>
                            <a:schemeClr val="tx1"/>
                          </a:solidFill>
                          <a:effectLst/>
                          <a:latin typeface="Times New Roman"/>
                        </a:rPr>
                        <a:t>99,8</a:t>
                      </a:r>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dirty="0" smtClean="0">
                          <a:solidFill>
                            <a:schemeClr val="tx1"/>
                          </a:solidFill>
                          <a:effectLst/>
                          <a:latin typeface="Times New Roman"/>
                        </a:rPr>
                        <a:t>13</a:t>
                      </a:r>
                      <a:endParaRPr lang="ru-RU" sz="1200" b="0" i="0" u="none" strike="noStrike" dirty="0">
                        <a:solidFill>
                          <a:schemeClr val="tx1"/>
                        </a:solidFill>
                        <a:effectLst/>
                        <a:latin typeface="Times New Roman"/>
                      </a:endParaRPr>
                    </a:p>
                  </a:txBody>
                  <a:tcPr marL="9525" marR="9525" marT="9525" marB="0"/>
                </a:tc>
                <a:extLst>
                  <a:ext uri="{0D108BD9-81ED-4DB2-BD59-A6C34878D82A}">
                    <a16:rowId xmlns:a16="http://schemas.microsoft.com/office/drawing/2014/main" xmlns="" val="10002"/>
                  </a:ext>
                </a:extLst>
              </a:tr>
              <a:tr h="360040">
                <a:tc>
                  <a:txBody>
                    <a:bodyPr/>
                    <a:lstStyle/>
                    <a:p>
                      <a:pPr algn="just">
                        <a:lnSpc>
                          <a:spcPct val="115000"/>
                        </a:lnSpc>
                        <a:spcAft>
                          <a:spcPts val="0"/>
                        </a:spcAft>
                      </a:pPr>
                      <a:r>
                        <a:rPr lang="ru-RU" sz="1100" dirty="0">
                          <a:effectLst/>
                        </a:rPr>
                        <a:t>Национальная безопасность и правоохранительная деятельность</a:t>
                      </a:r>
                      <a:endParaRPr lang="ru-RU" sz="1000" dirty="0">
                        <a:effectLst/>
                        <a:latin typeface="Calibri"/>
                        <a:ea typeface="Calibri"/>
                        <a:cs typeface="Times New Roman"/>
                      </a:endParaRPr>
                    </a:p>
                  </a:txBody>
                  <a:tcPr marL="64168" marR="64168" marT="0" marB="0"/>
                </a:tc>
                <a:tc>
                  <a:txBody>
                    <a:bodyPr/>
                    <a:lstStyle/>
                    <a:p>
                      <a:pPr algn="ctr" fontAlgn="t"/>
                      <a:r>
                        <a:rPr lang="ru-RU" sz="1200" b="0" i="0" u="none" strike="noStrike" dirty="0" smtClean="0">
                          <a:solidFill>
                            <a:schemeClr val="tx1"/>
                          </a:solidFill>
                          <a:effectLst/>
                          <a:latin typeface="Times New Roman"/>
                        </a:rPr>
                        <a:t>143</a:t>
                      </a:r>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dirty="0" smtClean="0">
                          <a:solidFill>
                            <a:schemeClr val="tx1"/>
                          </a:solidFill>
                          <a:effectLst/>
                          <a:latin typeface="Times New Roman"/>
                        </a:rPr>
                        <a:t>1430</a:t>
                      </a:r>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a:solidFill>
                            <a:schemeClr val="tx1"/>
                          </a:solidFill>
                          <a:effectLst/>
                          <a:latin typeface="Times New Roman"/>
                        </a:rPr>
                        <a:t>0</a:t>
                      </a:r>
                    </a:p>
                  </a:txBody>
                  <a:tcPr marL="9525" marR="9525" marT="9525" marB="0"/>
                </a:tc>
                <a:tc>
                  <a:txBody>
                    <a:bodyPr/>
                    <a:lstStyle/>
                    <a:p>
                      <a:pPr algn="ctr" fontAlgn="t"/>
                      <a:r>
                        <a:rPr lang="ru-RU" sz="1200" b="0" i="0" u="none" strike="noStrike">
                          <a:solidFill>
                            <a:schemeClr val="tx1"/>
                          </a:solidFill>
                          <a:effectLst/>
                          <a:latin typeface="Times New Roman"/>
                        </a:rPr>
                        <a:t>100,0</a:t>
                      </a:r>
                    </a:p>
                  </a:txBody>
                  <a:tcPr marL="9525" marR="9525" marT="9525" marB="0"/>
                </a:tc>
                <a:tc>
                  <a:txBody>
                    <a:bodyPr/>
                    <a:lstStyle/>
                    <a:p>
                      <a:pPr algn="ctr" fontAlgn="t"/>
                      <a:r>
                        <a:rPr lang="ru-RU" sz="1200" b="0" i="0" u="none" strike="noStrike" dirty="0">
                          <a:solidFill>
                            <a:schemeClr val="tx1"/>
                          </a:solidFill>
                          <a:effectLst/>
                          <a:latin typeface="Times New Roman"/>
                        </a:rPr>
                        <a:t>0</a:t>
                      </a:r>
                    </a:p>
                  </a:txBody>
                  <a:tcPr marL="9525" marR="9525" marT="9525" marB="0"/>
                </a:tc>
                <a:extLst>
                  <a:ext uri="{0D108BD9-81ED-4DB2-BD59-A6C34878D82A}">
                    <a16:rowId xmlns:a16="http://schemas.microsoft.com/office/drawing/2014/main" xmlns="" val="10003"/>
                  </a:ext>
                </a:extLst>
              </a:tr>
              <a:tr h="214553">
                <a:tc>
                  <a:txBody>
                    <a:bodyPr/>
                    <a:lstStyle/>
                    <a:p>
                      <a:pPr algn="just">
                        <a:lnSpc>
                          <a:spcPct val="115000"/>
                        </a:lnSpc>
                        <a:spcAft>
                          <a:spcPts val="0"/>
                        </a:spcAft>
                      </a:pPr>
                      <a:r>
                        <a:rPr lang="ru-RU" sz="1100">
                          <a:effectLst/>
                        </a:rPr>
                        <a:t>Национальная экономика</a:t>
                      </a:r>
                      <a:endParaRPr lang="ru-RU" sz="1000">
                        <a:effectLst/>
                        <a:latin typeface="Calibri"/>
                        <a:ea typeface="Calibri"/>
                        <a:cs typeface="Times New Roman"/>
                      </a:endParaRPr>
                    </a:p>
                  </a:txBody>
                  <a:tcPr marL="64168" marR="64168" marT="0" marB="0"/>
                </a:tc>
                <a:tc>
                  <a:txBody>
                    <a:bodyPr/>
                    <a:lstStyle/>
                    <a:p>
                      <a:pPr algn="ctr" fontAlgn="t"/>
                      <a:r>
                        <a:rPr lang="ru-RU" sz="1200" b="0" i="0" u="none" strike="noStrike" dirty="0" smtClean="0">
                          <a:solidFill>
                            <a:schemeClr val="tx1"/>
                          </a:solidFill>
                          <a:effectLst/>
                          <a:latin typeface="Times New Roman"/>
                        </a:rPr>
                        <a:t>25 549</a:t>
                      </a:r>
                    </a:p>
                    <a:p>
                      <a:pPr algn="ctr" fontAlgn="t"/>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dirty="0" smtClean="0">
                          <a:solidFill>
                            <a:schemeClr val="tx1"/>
                          </a:solidFill>
                          <a:effectLst/>
                          <a:latin typeface="Times New Roman"/>
                        </a:rPr>
                        <a:t>25 239</a:t>
                      </a:r>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dirty="0" smtClean="0">
                          <a:solidFill>
                            <a:schemeClr val="tx1"/>
                          </a:solidFill>
                          <a:effectLst/>
                          <a:latin typeface="Times New Roman"/>
                        </a:rPr>
                        <a:t>-310</a:t>
                      </a:r>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dirty="0" smtClean="0">
                          <a:solidFill>
                            <a:schemeClr val="tx1"/>
                          </a:solidFill>
                          <a:effectLst/>
                          <a:latin typeface="Times New Roman"/>
                        </a:rPr>
                        <a:t>98,8</a:t>
                      </a:r>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dirty="0" smtClean="0">
                          <a:solidFill>
                            <a:schemeClr val="tx1"/>
                          </a:solidFill>
                          <a:effectLst/>
                          <a:latin typeface="Times New Roman"/>
                        </a:rPr>
                        <a:t>5</a:t>
                      </a:r>
                      <a:endParaRPr lang="ru-RU" sz="1200" b="0" i="0" u="none" strike="noStrike" dirty="0">
                        <a:solidFill>
                          <a:schemeClr val="tx1"/>
                        </a:solidFill>
                        <a:effectLst/>
                        <a:latin typeface="Times New Roman"/>
                      </a:endParaRPr>
                    </a:p>
                  </a:txBody>
                  <a:tcPr marL="9525" marR="9525" marT="9525" marB="0"/>
                </a:tc>
                <a:extLst>
                  <a:ext uri="{0D108BD9-81ED-4DB2-BD59-A6C34878D82A}">
                    <a16:rowId xmlns:a16="http://schemas.microsoft.com/office/drawing/2014/main" xmlns="" val="10004"/>
                  </a:ext>
                </a:extLst>
              </a:tr>
              <a:tr h="429106">
                <a:tc>
                  <a:txBody>
                    <a:bodyPr/>
                    <a:lstStyle/>
                    <a:p>
                      <a:pPr algn="just">
                        <a:lnSpc>
                          <a:spcPct val="115000"/>
                        </a:lnSpc>
                        <a:spcAft>
                          <a:spcPts val="0"/>
                        </a:spcAft>
                      </a:pPr>
                      <a:r>
                        <a:rPr lang="ru-RU" sz="1100">
                          <a:effectLst/>
                        </a:rPr>
                        <a:t>Жилищно-коммунальное хозяйство</a:t>
                      </a:r>
                      <a:endParaRPr lang="ru-RU" sz="1000">
                        <a:effectLst/>
                        <a:latin typeface="Calibri"/>
                        <a:ea typeface="Calibri"/>
                        <a:cs typeface="Times New Roman"/>
                      </a:endParaRPr>
                    </a:p>
                  </a:txBody>
                  <a:tcPr marL="64168" marR="64168" marT="0" marB="0"/>
                </a:tc>
                <a:tc>
                  <a:txBody>
                    <a:bodyPr/>
                    <a:lstStyle/>
                    <a:p>
                      <a:pPr algn="ctr" fontAlgn="t"/>
                      <a:r>
                        <a:rPr lang="ru-RU" sz="1200" b="0" i="0" u="none" strike="noStrike" dirty="0" smtClean="0">
                          <a:solidFill>
                            <a:schemeClr val="tx1"/>
                          </a:solidFill>
                          <a:effectLst/>
                          <a:latin typeface="Times New Roman"/>
                        </a:rPr>
                        <a:t>80 550</a:t>
                      </a:r>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dirty="0" smtClean="0">
                          <a:solidFill>
                            <a:schemeClr val="tx1"/>
                          </a:solidFill>
                          <a:effectLst/>
                          <a:latin typeface="Times New Roman"/>
                        </a:rPr>
                        <a:t>80 025</a:t>
                      </a:r>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dirty="0" smtClean="0">
                          <a:solidFill>
                            <a:schemeClr val="tx1"/>
                          </a:solidFill>
                          <a:effectLst/>
                          <a:latin typeface="Times New Roman"/>
                        </a:rPr>
                        <a:t>-525</a:t>
                      </a:r>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dirty="0" smtClean="0">
                          <a:solidFill>
                            <a:schemeClr val="tx1"/>
                          </a:solidFill>
                          <a:effectLst/>
                          <a:latin typeface="Times New Roman"/>
                        </a:rPr>
                        <a:t>99,3</a:t>
                      </a:r>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dirty="0" smtClean="0">
                          <a:solidFill>
                            <a:schemeClr val="tx1"/>
                          </a:solidFill>
                          <a:effectLst/>
                          <a:latin typeface="Times New Roman"/>
                        </a:rPr>
                        <a:t>15</a:t>
                      </a:r>
                      <a:endParaRPr lang="ru-RU" sz="1200" b="0" i="0" u="none" strike="noStrike" dirty="0">
                        <a:solidFill>
                          <a:schemeClr val="tx1"/>
                        </a:solidFill>
                        <a:effectLst/>
                        <a:latin typeface="Times New Roman"/>
                      </a:endParaRPr>
                    </a:p>
                  </a:txBody>
                  <a:tcPr marL="9525" marR="9525" marT="9525" marB="0"/>
                </a:tc>
                <a:extLst>
                  <a:ext uri="{0D108BD9-81ED-4DB2-BD59-A6C34878D82A}">
                    <a16:rowId xmlns:a16="http://schemas.microsoft.com/office/drawing/2014/main" xmlns="" val="10005"/>
                  </a:ext>
                </a:extLst>
              </a:tr>
              <a:tr h="429106">
                <a:tc>
                  <a:txBody>
                    <a:bodyPr/>
                    <a:lstStyle/>
                    <a:p>
                      <a:pPr algn="just">
                        <a:lnSpc>
                          <a:spcPct val="115000"/>
                        </a:lnSpc>
                        <a:spcAft>
                          <a:spcPts val="0"/>
                        </a:spcAft>
                      </a:pPr>
                      <a:r>
                        <a:rPr lang="ru-RU" sz="1100">
                          <a:effectLst/>
                        </a:rPr>
                        <a:t>Охрана окружающей среды</a:t>
                      </a:r>
                      <a:endParaRPr lang="ru-RU" sz="1000">
                        <a:effectLst/>
                        <a:latin typeface="Calibri"/>
                        <a:ea typeface="Calibri"/>
                        <a:cs typeface="Times New Roman"/>
                      </a:endParaRPr>
                    </a:p>
                  </a:txBody>
                  <a:tcPr marL="64168" marR="64168" marT="0" marB="0"/>
                </a:tc>
                <a:tc>
                  <a:txBody>
                    <a:bodyPr/>
                    <a:lstStyle/>
                    <a:p>
                      <a:pPr algn="ctr" fontAlgn="t"/>
                      <a:r>
                        <a:rPr lang="ru-RU" sz="1200" b="0" i="0" u="none" strike="noStrike" dirty="0" smtClean="0">
                          <a:solidFill>
                            <a:schemeClr val="tx1"/>
                          </a:solidFill>
                          <a:effectLst/>
                          <a:latin typeface="Times New Roman"/>
                        </a:rPr>
                        <a:t>326</a:t>
                      </a:r>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dirty="0" smtClean="0">
                          <a:solidFill>
                            <a:schemeClr val="tx1"/>
                          </a:solidFill>
                          <a:effectLst/>
                          <a:latin typeface="Times New Roman"/>
                        </a:rPr>
                        <a:t>326</a:t>
                      </a:r>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a:solidFill>
                            <a:schemeClr val="tx1"/>
                          </a:solidFill>
                          <a:effectLst/>
                          <a:latin typeface="Times New Roman"/>
                        </a:rPr>
                        <a:t>0</a:t>
                      </a:r>
                    </a:p>
                  </a:txBody>
                  <a:tcPr marL="9525" marR="9525" marT="9525" marB="0"/>
                </a:tc>
                <a:tc>
                  <a:txBody>
                    <a:bodyPr/>
                    <a:lstStyle/>
                    <a:p>
                      <a:pPr algn="ctr" fontAlgn="t"/>
                      <a:r>
                        <a:rPr lang="ru-RU" sz="1200" b="0" i="0" u="none" strike="noStrike">
                          <a:solidFill>
                            <a:schemeClr val="tx1"/>
                          </a:solidFill>
                          <a:effectLst/>
                          <a:latin typeface="Times New Roman"/>
                        </a:rPr>
                        <a:t>100,0</a:t>
                      </a:r>
                    </a:p>
                  </a:txBody>
                  <a:tcPr marL="9525" marR="9525" marT="9525" marB="0"/>
                </a:tc>
                <a:tc>
                  <a:txBody>
                    <a:bodyPr/>
                    <a:lstStyle/>
                    <a:p>
                      <a:pPr algn="ctr" fontAlgn="t"/>
                      <a:r>
                        <a:rPr lang="ru-RU" sz="1200" b="0" i="0" u="none" strike="noStrike" dirty="0">
                          <a:solidFill>
                            <a:schemeClr val="tx1"/>
                          </a:solidFill>
                          <a:effectLst/>
                          <a:latin typeface="Times New Roman"/>
                        </a:rPr>
                        <a:t>0</a:t>
                      </a:r>
                    </a:p>
                  </a:txBody>
                  <a:tcPr marL="9525" marR="9525" marT="9525" marB="0"/>
                </a:tc>
                <a:extLst>
                  <a:ext uri="{0D108BD9-81ED-4DB2-BD59-A6C34878D82A}">
                    <a16:rowId xmlns:a16="http://schemas.microsoft.com/office/drawing/2014/main" xmlns="" val="10006"/>
                  </a:ext>
                </a:extLst>
              </a:tr>
              <a:tr h="214553">
                <a:tc>
                  <a:txBody>
                    <a:bodyPr/>
                    <a:lstStyle/>
                    <a:p>
                      <a:pPr algn="just">
                        <a:lnSpc>
                          <a:spcPct val="115000"/>
                        </a:lnSpc>
                        <a:spcAft>
                          <a:spcPts val="0"/>
                        </a:spcAft>
                      </a:pPr>
                      <a:r>
                        <a:rPr lang="ru-RU" sz="1100">
                          <a:effectLst/>
                        </a:rPr>
                        <a:t>Образование</a:t>
                      </a:r>
                      <a:endParaRPr lang="ru-RU" sz="1000">
                        <a:effectLst/>
                        <a:latin typeface="Calibri"/>
                        <a:ea typeface="Calibri"/>
                        <a:cs typeface="Times New Roman"/>
                      </a:endParaRPr>
                    </a:p>
                  </a:txBody>
                  <a:tcPr marL="64168" marR="64168" marT="0" marB="0"/>
                </a:tc>
                <a:tc>
                  <a:txBody>
                    <a:bodyPr/>
                    <a:lstStyle/>
                    <a:p>
                      <a:pPr algn="ctr" fontAlgn="t"/>
                      <a:r>
                        <a:rPr lang="ru-RU" sz="1200" b="0" i="0" u="none" strike="noStrike" dirty="0" smtClean="0">
                          <a:solidFill>
                            <a:schemeClr val="tx1"/>
                          </a:solidFill>
                          <a:effectLst/>
                          <a:latin typeface="Times New Roman"/>
                        </a:rPr>
                        <a:t>233 150</a:t>
                      </a:r>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dirty="0" smtClean="0">
                          <a:solidFill>
                            <a:schemeClr val="tx1"/>
                          </a:solidFill>
                          <a:effectLst/>
                          <a:latin typeface="Times New Roman"/>
                        </a:rPr>
                        <a:t>226 499</a:t>
                      </a:r>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dirty="0" smtClean="0">
                          <a:solidFill>
                            <a:schemeClr val="tx1"/>
                          </a:solidFill>
                          <a:effectLst/>
                          <a:latin typeface="Times New Roman"/>
                        </a:rPr>
                        <a:t>-6 651</a:t>
                      </a:r>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dirty="0" smtClean="0">
                          <a:solidFill>
                            <a:schemeClr val="tx1"/>
                          </a:solidFill>
                          <a:effectLst/>
                          <a:latin typeface="Times New Roman"/>
                        </a:rPr>
                        <a:t>97,1</a:t>
                      </a:r>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dirty="0" smtClean="0">
                          <a:solidFill>
                            <a:schemeClr val="tx1"/>
                          </a:solidFill>
                          <a:effectLst/>
                          <a:latin typeface="Times New Roman"/>
                        </a:rPr>
                        <a:t>42</a:t>
                      </a:r>
                      <a:endParaRPr lang="ru-RU" sz="1200" b="0" i="0" u="none" strike="noStrike" dirty="0">
                        <a:solidFill>
                          <a:schemeClr val="tx1"/>
                        </a:solidFill>
                        <a:effectLst/>
                        <a:latin typeface="Times New Roman"/>
                      </a:endParaRPr>
                    </a:p>
                  </a:txBody>
                  <a:tcPr marL="9525" marR="9525" marT="9525" marB="0"/>
                </a:tc>
                <a:extLst>
                  <a:ext uri="{0D108BD9-81ED-4DB2-BD59-A6C34878D82A}">
                    <a16:rowId xmlns:a16="http://schemas.microsoft.com/office/drawing/2014/main" xmlns="" val="10007"/>
                  </a:ext>
                </a:extLst>
              </a:tr>
              <a:tr h="429106">
                <a:tc>
                  <a:txBody>
                    <a:bodyPr/>
                    <a:lstStyle/>
                    <a:p>
                      <a:pPr algn="just">
                        <a:lnSpc>
                          <a:spcPct val="115000"/>
                        </a:lnSpc>
                        <a:spcAft>
                          <a:spcPts val="0"/>
                        </a:spcAft>
                      </a:pPr>
                      <a:r>
                        <a:rPr lang="ru-RU" sz="1100" dirty="0">
                          <a:effectLst/>
                        </a:rPr>
                        <a:t>Культура, кинематография</a:t>
                      </a:r>
                      <a:endParaRPr lang="ru-RU" sz="1000" dirty="0">
                        <a:effectLst/>
                        <a:latin typeface="Calibri"/>
                        <a:ea typeface="Calibri"/>
                        <a:cs typeface="Times New Roman"/>
                      </a:endParaRPr>
                    </a:p>
                  </a:txBody>
                  <a:tcPr marL="64168" marR="64168" marT="0" marB="0"/>
                </a:tc>
                <a:tc>
                  <a:txBody>
                    <a:bodyPr/>
                    <a:lstStyle/>
                    <a:p>
                      <a:pPr algn="ctr" fontAlgn="t"/>
                      <a:r>
                        <a:rPr lang="ru-RU" sz="1200" b="0" i="0" u="none" strike="noStrike" dirty="0" smtClean="0">
                          <a:solidFill>
                            <a:schemeClr val="tx1"/>
                          </a:solidFill>
                          <a:effectLst/>
                          <a:latin typeface="Times New Roman"/>
                        </a:rPr>
                        <a:t>65 317</a:t>
                      </a:r>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dirty="0" smtClean="0">
                          <a:solidFill>
                            <a:schemeClr val="tx1"/>
                          </a:solidFill>
                          <a:effectLst/>
                          <a:latin typeface="Times New Roman"/>
                        </a:rPr>
                        <a:t>64 942</a:t>
                      </a:r>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dirty="0" smtClean="0">
                          <a:solidFill>
                            <a:schemeClr val="tx1"/>
                          </a:solidFill>
                          <a:effectLst/>
                          <a:latin typeface="Times New Roman"/>
                        </a:rPr>
                        <a:t>-375</a:t>
                      </a:r>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dirty="0" smtClean="0">
                          <a:solidFill>
                            <a:schemeClr val="tx1"/>
                          </a:solidFill>
                          <a:effectLst/>
                          <a:latin typeface="Times New Roman"/>
                        </a:rPr>
                        <a:t>99,4</a:t>
                      </a:r>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dirty="0" smtClean="0">
                          <a:solidFill>
                            <a:schemeClr val="tx1"/>
                          </a:solidFill>
                          <a:effectLst/>
                          <a:latin typeface="Times New Roman"/>
                        </a:rPr>
                        <a:t>12</a:t>
                      </a:r>
                      <a:endParaRPr lang="ru-RU" sz="1200" b="0" i="0" u="none" strike="noStrike" dirty="0">
                        <a:solidFill>
                          <a:schemeClr val="tx1"/>
                        </a:solidFill>
                        <a:effectLst/>
                        <a:latin typeface="Times New Roman"/>
                      </a:endParaRPr>
                    </a:p>
                  </a:txBody>
                  <a:tcPr marL="9525" marR="9525" marT="9525" marB="0"/>
                </a:tc>
                <a:extLst>
                  <a:ext uri="{0D108BD9-81ED-4DB2-BD59-A6C34878D82A}">
                    <a16:rowId xmlns:a16="http://schemas.microsoft.com/office/drawing/2014/main" xmlns="" val="10008"/>
                  </a:ext>
                </a:extLst>
              </a:tr>
              <a:tr h="214553">
                <a:tc>
                  <a:txBody>
                    <a:bodyPr/>
                    <a:lstStyle/>
                    <a:p>
                      <a:pPr algn="just">
                        <a:lnSpc>
                          <a:spcPct val="115000"/>
                        </a:lnSpc>
                        <a:spcAft>
                          <a:spcPts val="0"/>
                        </a:spcAft>
                      </a:pPr>
                      <a:r>
                        <a:rPr lang="ru-RU" sz="1100">
                          <a:effectLst/>
                        </a:rPr>
                        <a:t>Социальная политика</a:t>
                      </a:r>
                      <a:endParaRPr lang="ru-RU" sz="1000">
                        <a:effectLst/>
                        <a:latin typeface="Calibri"/>
                        <a:ea typeface="Calibri"/>
                        <a:cs typeface="Times New Roman"/>
                      </a:endParaRPr>
                    </a:p>
                  </a:txBody>
                  <a:tcPr marL="64168" marR="64168" marT="0" marB="0"/>
                </a:tc>
                <a:tc>
                  <a:txBody>
                    <a:bodyPr/>
                    <a:lstStyle/>
                    <a:p>
                      <a:pPr algn="ctr" fontAlgn="t"/>
                      <a:r>
                        <a:rPr lang="ru-RU" sz="1200" b="0" i="0" u="none" strike="noStrike" dirty="0" smtClean="0">
                          <a:solidFill>
                            <a:schemeClr val="tx1"/>
                          </a:solidFill>
                          <a:effectLst/>
                          <a:latin typeface="Times New Roman"/>
                        </a:rPr>
                        <a:t>6 454</a:t>
                      </a:r>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dirty="0" smtClean="0">
                          <a:solidFill>
                            <a:schemeClr val="tx1"/>
                          </a:solidFill>
                          <a:effectLst/>
                          <a:latin typeface="Times New Roman"/>
                        </a:rPr>
                        <a:t>3 151</a:t>
                      </a:r>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dirty="0" smtClean="0">
                          <a:solidFill>
                            <a:schemeClr val="tx1"/>
                          </a:solidFill>
                          <a:effectLst/>
                          <a:latin typeface="Times New Roman"/>
                        </a:rPr>
                        <a:t>-3 303</a:t>
                      </a:r>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dirty="0" smtClean="0">
                          <a:solidFill>
                            <a:schemeClr val="tx1"/>
                          </a:solidFill>
                          <a:effectLst/>
                          <a:latin typeface="Times New Roman"/>
                        </a:rPr>
                        <a:t>48 ,8</a:t>
                      </a:r>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dirty="0">
                          <a:solidFill>
                            <a:schemeClr val="tx1"/>
                          </a:solidFill>
                          <a:effectLst/>
                          <a:latin typeface="Times New Roman"/>
                        </a:rPr>
                        <a:t>1</a:t>
                      </a:r>
                    </a:p>
                  </a:txBody>
                  <a:tcPr marL="9525" marR="9525" marT="9525" marB="0"/>
                </a:tc>
                <a:extLst>
                  <a:ext uri="{0D108BD9-81ED-4DB2-BD59-A6C34878D82A}">
                    <a16:rowId xmlns:a16="http://schemas.microsoft.com/office/drawing/2014/main" xmlns="" val="10009"/>
                  </a:ext>
                </a:extLst>
              </a:tr>
              <a:tr h="271405">
                <a:tc>
                  <a:txBody>
                    <a:bodyPr/>
                    <a:lstStyle/>
                    <a:p>
                      <a:pPr algn="just">
                        <a:lnSpc>
                          <a:spcPct val="115000"/>
                        </a:lnSpc>
                        <a:spcAft>
                          <a:spcPts val="0"/>
                        </a:spcAft>
                      </a:pPr>
                      <a:r>
                        <a:rPr lang="ru-RU" sz="1100" dirty="0">
                          <a:effectLst/>
                        </a:rPr>
                        <a:t>Физическая </a:t>
                      </a:r>
                      <a:r>
                        <a:rPr lang="ru-RU" sz="1100" dirty="0" smtClean="0">
                          <a:effectLst/>
                        </a:rPr>
                        <a:t>культура</a:t>
                      </a:r>
                    </a:p>
                    <a:p>
                      <a:pPr algn="just">
                        <a:lnSpc>
                          <a:spcPct val="115000"/>
                        </a:lnSpc>
                        <a:spcAft>
                          <a:spcPts val="0"/>
                        </a:spcAft>
                      </a:pPr>
                      <a:endParaRPr lang="ru-RU" sz="1000" dirty="0">
                        <a:effectLst/>
                        <a:latin typeface="Calibri"/>
                        <a:ea typeface="Calibri"/>
                        <a:cs typeface="Times New Roman"/>
                      </a:endParaRPr>
                    </a:p>
                  </a:txBody>
                  <a:tcPr marL="64168" marR="64168" marT="0" marB="0"/>
                </a:tc>
                <a:tc>
                  <a:txBody>
                    <a:bodyPr/>
                    <a:lstStyle/>
                    <a:p>
                      <a:pPr algn="ctr" fontAlgn="t"/>
                      <a:r>
                        <a:rPr lang="ru-RU" sz="1200" b="0" i="0" u="none" strike="noStrike" dirty="0" smtClean="0">
                          <a:solidFill>
                            <a:schemeClr val="tx1"/>
                          </a:solidFill>
                          <a:effectLst/>
                          <a:latin typeface="Times New Roman"/>
                        </a:rPr>
                        <a:t>68 910</a:t>
                      </a:r>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dirty="0" smtClean="0">
                          <a:solidFill>
                            <a:schemeClr val="tx1"/>
                          </a:solidFill>
                          <a:effectLst/>
                          <a:latin typeface="Times New Roman"/>
                        </a:rPr>
                        <a:t>68 853</a:t>
                      </a:r>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dirty="0" smtClean="0">
                          <a:solidFill>
                            <a:schemeClr val="tx1"/>
                          </a:solidFill>
                          <a:effectLst/>
                          <a:latin typeface="Times New Roman"/>
                        </a:rPr>
                        <a:t>-57</a:t>
                      </a:r>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dirty="0" smtClean="0">
                          <a:solidFill>
                            <a:schemeClr val="tx1"/>
                          </a:solidFill>
                          <a:effectLst/>
                          <a:latin typeface="Times New Roman"/>
                        </a:rPr>
                        <a:t>99,9</a:t>
                      </a:r>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dirty="0" smtClean="0">
                          <a:solidFill>
                            <a:schemeClr val="tx1"/>
                          </a:solidFill>
                          <a:effectLst/>
                          <a:latin typeface="Times New Roman"/>
                        </a:rPr>
                        <a:t>13</a:t>
                      </a:r>
                      <a:endParaRPr lang="ru-RU" sz="1200" b="0" i="0" u="none" strike="noStrike" dirty="0">
                        <a:solidFill>
                          <a:schemeClr val="tx1"/>
                        </a:solidFill>
                        <a:effectLst/>
                        <a:latin typeface="Times New Roman"/>
                      </a:endParaRPr>
                    </a:p>
                  </a:txBody>
                  <a:tcPr marL="9525" marR="9525" marT="9525" marB="0"/>
                </a:tc>
                <a:extLst>
                  <a:ext uri="{0D108BD9-81ED-4DB2-BD59-A6C34878D82A}">
                    <a16:rowId xmlns:a16="http://schemas.microsoft.com/office/drawing/2014/main" xmlns="" val="10010"/>
                  </a:ext>
                </a:extLst>
              </a:tr>
              <a:tr h="0">
                <a:tc>
                  <a:txBody>
                    <a:bodyPr/>
                    <a:lstStyle/>
                    <a:p>
                      <a:pPr algn="just">
                        <a:lnSpc>
                          <a:spcPct val="115000"/>
                        </a:lnSpc>
                        <a:spcAft>
                          <a:spcPts val="0"/>
                        </a:spcAft>
                      </a:pPr>
                      <a:r>
                        <a:rPr lang="ru-RU" sz="1100" dirty="0" smtClean="0">
                          <a:effectLst/>
                          <a:latin typeface="Arial (Основной текст)"/>
                          <a:ea typeface="Calibri"/>
                          <a:cs typeface="Times New Roman"/>
                        </a:rPr>
                        <a:t>Обслуживание государственного и</a:t>
                      </a:r>
                      <a:r>
                        <a:rPr lang="ru-RU" sz="1100" baseline="0" dirty="0" smtClean="0">
                          <a:effectLst/>
                          <a:latin typeface="Arial (Основной текст)"/>
                          <a:ea typeface="Calibri"/>
                          <a:cs typeface="Times New Roman"/>
                        </a:rPr>
                        <a:t> муниципального долга</a:t>
                      </a:r>
                      <a:endParaRPr lang="ru-RU" sz="1100" dirty="0">
                        <a:effectLst/>
                        <a:latin typeface="Arial (Основной текст)"/>
                        <a:ea typeface="Calibri"/>
                        <a:cs typeface="Times New Roman"/>
                      </a:endParaRPr>
                    </a:p>
                  </a:txBody>
                  <a:tcPr marL="64168" marR="64168" marT="0" marB="0"/>
                </a:tc>
                <a:tc>
                  <a:txBody>
                    <a:bodyPr/>
                    <a:lstStyle/>
                    <a:p>
                      <a:pPr algn="ctr" fontAlgn="t"/>
                      <a:r>
                        <a:rPr lang="ru-RU" sz="1200" b="0" i="0" u="none" strike="noStrike" dirty="0" smtClean="0">
                          <a:solidFill>
                            <a:schemeClr val="tx1"/>
                          </a:solidFill>
                          <a:effectLst/>
                          <a:latin typeface="Times New Roman"/>
                        </a:rPr>
                        <a:t>70</a:t>
                      </a:r>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dirty="0" smtClean="0">
                          <a:solidFill>
                            <a:schemeClr val="tx1"/>
                          </a:solidFill>
                          <a:effectLst/>
                          <a:latin typeface="Times New Roman"/>
                        </a:rPr>
                        <a:t>70</a:t>
                      </a:r>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dirty="0" smtClean="0">
                          <a:solidFill>
                            <a:schemeClr val="tx1"/>
                          </a:solidFill>
                          <a:effectLst/>
                          <a:latin typeface="Times New Roman"/>
                        </a:rPr>
                        <a:t>0</a:t>
                      </a:r>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dirty="0" smtClean="0">
                          <a:solidFill>
                            <a:schemeClr val="tx1"/>
                          </a:solidFill>
                          <a:effectLst/>
                          <a:latin typeface="Times New Roman"/>
                        </a:rPr>
                        <a:t>100</a:t>
                      </a:r>
                      <a:endParaRPr lang="ru-RU" sz="1200" b="0" i="0" u="none" strike="noStrike" dirty="0">
                        <a:solidFill>
                          <a:schemeClr val="tx1"/>
                        </a:solidFill>
                        <a:effectLst/>
                        <a:latin typeface="Times New Roman"/>
                      </a:endParaRPr>
                    </a:p>
                  </a:txBody>
                  <a:tcPr marL="9525" marR="9525" marT="9525" marB="0"/>
                </a:tc>
                <a:tc>
                  <a:txBody>
                    <a:bodyPr/>
                    <a:lstStyle/>
                    <a:p>
                      <a:pPr algn="ctr" fontAlgn="t"/>
                      <a:r>
                        <a:rPr lang="ru-RU" sz="1200" b="0" i="0" u="none" strike="noStrike" dirty="0" smtClean="0">
                          <a:solidFill>
                            <a:schemeClr val="tx1"/>
                          </a:solidFill>
                          <a:effectLst/>
                          <a:latin typeface="Times New Roman"/>
                        </a:rPr>
                        <a:t>0</a:t>
                      </a:r>
                      <a:endParaRPr lang="ru-RU" sz="1200" b="0" i="0" u="none" strike="noStrike" dirty="0">
                        <a:solidFill>
                          <a:schemeClr val="tx1"/>
                        </a:solidFill>
                        <a:effectLst/>
                        <a:latin typeface="Times New Roman"/>
                      </a:endParaRPr>
                    </a:p>
                  </a:txBody>
                  <a:tcPr marL="9525" marR="9525" marT="9525" marB="0"/>
                </a:tc>
              </a:tr>
              <a:tr h="214553">
                <a:tc>
                  <a:txBody>
                    <a:bodyPr/>
                    <a:lstStyle/>
                    <a:p>
                      <a:pPr algn="just">
                        <a:lnSpc>
                          <a:spcPct val="115000"/>
                        </a:lnSpc>
                        <a:spcAft>
                          <a:spcPts val="0"/>
                        </a:spcAft>
                      </a:pPr>
                      <a:r>
                        <a:rPr lang="ru-RU" sz="1400" dirty="0">
                          <a:effectLst/>
                        </a:rPr>
                        <a:t>Всего расходов</a:t>
                      </a:r>
                      <a:endParaRPr lang="ru-RU" sz="1100" dirty="0">
                        <a:effectLst/>
                        <a:latin typeface="Calibri"/>
                        <a:ea typeface="Calibri"/>
                        <a:cs typeface="Times New Roman"/>
                      </a:endParaRPr>
                    </a:p>
                  </a:txBody>
                  <a:tcPr marL="64168" marR="64168" marT="0" marB="0"/>
                </a:tc>
                <a:tc>
                  <a:txBody>
                    <a:bodyPr/>
                    <a:lstStyle/>
                    <a:p>
                      <a:pPr algn="ctr" fontAlgn="t"/>
                      <a:r>
                        <a:rPr lang="ru-RU" sz="1200" b="1" i="0" u="none" strike="noStrike" dirty="0" smtClean="0">
                          <a:solidFill>
                            <a:schemeClr val="tx1"/>
                          </a:solidFill>
                          <a:effectLst/>
                          <a:latin typeface="Times New Roman"/>
                        </a:rPr>
                        <a:t>548</a:t>
                      </a:r>
                      <a:r>
                        <a:rPr lang="ru-RU" sz="1200" b="1" i="0" u="none" strike="noStrike" baseline="0" dirty="0" smtClean="0">
                          <a:solidFill>
                            <a:schemeClr val="tx1"/>
                          </a:solidFill>
                          <a:effectLst/>
                          <a:latin typeface="Times New Roman"/>
                        </a:rPr>
                        <a:t> 562</a:t>
                      </a:r>
                      <a:endParaRPr lang="ru-RU" sz="1200" b="1" i="0" u="none" strike="noStrike" dirty="0">
                        <a:solidFill>
                          <a:schemeClr val="tx1"/>
                        </a:solidFill>
                        <a:effectLst/>
                        <a:latin typeface="Times New Roman"/>
                      </a:endParaRPr>
                    </a:p>
                  </a:txBody>
                  <a:tcPr marL="9525" marR="9525" marT="9525" marB="0"/>
                </a:tc>
                <a:tc>
                  <a:txBody>
                    <a:bodyPr/>
                    <a:lstStyle/>
                    <a:p>
                      <a:pPr algn="ctr" fontAlgn="t"/>
                      <a:r>
                        <a:rPr lang="ru-RU" sz="1200" b="1" i="0" u="none" strike="noStrike" dirty="0" smtClean="0">
                          <a:solidFill>
                            <a:schemeClr val="tx1"/>
                          </a:solidFill>
                          <a:effectLst/>
                          <a:latin typeface="Times New Roman"/>
                        </a:rPr>
                        <a:t>537 182</a:t>
                      </a:r>
                      <a:endParaRPr lang="ru-RU" sz="1200" b="1" i="0" u="none" strike="noStrike" dirty="0">
                        <a:solidFill>
                          <a:schemeClr val="tx1"/>
                        </a:solidFill>
                        <a:effectLst/>
                        <a:latin typeface="Times New Roman"/>
                      </a:endParaRPr>
                    </a:p>
                  </a:txBody>
                  <a:tcPr marL="9525" marR="9525" marT="9525" marB="0"/>
                </a:tc>
                <a:tc>
                  <a:txBody>
                    <a:bodyPr/>
                    <a:lstStyle/>
                    <a:p>
                      <a:pPr algn="ctr" fontAlgn="t"/>
                      <a:r>
                        <a:rPr lang="ru-RU" sz="1200" b="1" i="0" u="none" strike="noStrike" dirty="0" smtClean="0">
                          <a:solidFill>
                            <a:schemeClr val="tx1"/>
                          </a:solidFill>
                          <a:effectLst/>
                          <a:latin typeface="Times New Roman"/>
                        </a:rPr>
                        <a:t>-11 380</a:t>
                      </a:r>
                      <a:endParaRPr lang="ru-RU" sz="1200" b="1" i="0" u="none" strike="noStrike" dirty="0">
                        <a:solidFill>
                          <a:schemeClr val="tx1"/>
                        </a:solidFill>
                        <a:effectLst/>
                        <a:latin typeface="Times New Roman"/>
                      </a:endParaRPr>
                    </a:p>
                  </a:txBody>
                  <a:tcPr marL="9525" marR="9525" marT="9525" marB="0"/>
                </a:tc>
                <a:tc>
                  <a:txBody>
                    <a:bodyPr/>
                    <a:lstStyle/>
                    <a:p>
                      <a:pPr algn="ctr" fontAlgn="t"/>
                      <a:r>
                        <a:rPr lang="ru-RU" sz="1200" b="1" i="0" u="none" strike="noStrike" dirty="0">
                          <a:solidFill>
                            <a:schemeClr val="tx1"/>
                          </a:solidFill>
                          <a:effectLst/>
                          <a:latin typeface="Times New Roman"/>
                        </a:rPr>
                        <a:t>97,9</a:t>
                      </a:r>
                    </a:p>
                  </a:txBody>
                  <a:tcPr marL="9525" marR="9525" marT="9525" marB="0"/>
                </a:tc>
                <a:tc>
                  <a:txBody>
                    <a:bodyPr/>
                    <a:lstStyle/>
                    <a:p>
                      <a:pPr algn="ctr" fontAlgn="t"/>
                      <a:r>
                        <a:rPr lang="ru-RU" sz="1200" b="1" i="0" u="none" strike="noStrike" dirty="0">
                          <a:solidFill>
                            <a:schemeClr val="tx1"/>
                          </a:solidFill>
                          <a:effectLst/>
                          <a:latin typeface="Times New Roman"/>
                        </a:rPr>
                        <a:t> </a:t>
                      </a:r>
                      <a:r>
                        <a:rPr lang="ru-RU" sz="1200" b="1" i="0" u="none" strike="noStrike" dirty="0" smtClean="0">
                          <a:solidFill>
                            <a:schemeClr val="tx1"/>
                          </a:solidFill>
                          <a:effectLst/>
                          <a:latin typeface="Times New Roman"/>
                        </a:rPr>
                        <a:t>0</a:t>
                      </a:r>
                      <a:endParaRPr lang="ru-RU" sz="1200" b="1" i="0" u="none" strike="noStrike" dirty="0">
                        <a:solidFill>
                          <a:schemeClr val="tx1"/>
                        </a:solidFill>
                        <a:effectLst/>
                        <a:latin typeface="Times New Roman"/>
                      </a:endParaRPr>
                    </a:p>
                  </a:txBody>
                  <a:tcPr marL="9525" marR="9525" marT="9525" marB="0"/>
                </a:tc>
                <a:extLst>
                  <a:ext uri="{0D108BD9-81ED-4DB2-BD59-A6C34878D82A}">
                    <a16:rowId xmlns:a16="http://schemas.microsoft.com/office/drawing/2014/main" xmlns="" val="10011"/>
                  </a:ext>
                </a:extLst>
              </a:tr>
              <a:tr h="214553">
                <a:tc>
                  <a:txBody>
                    <a:bodyPr/>
                    <a:lstStyle/>
                    <a:p>
                      <a:pPr algn="just">
                        <a:lnSpc>
                          <a:spcPct val="115000"/>
                        </a:lnSpc>
                        <a:spcAft>
                          <a:spcPts val="0"/>
                        </a:spcAft>
                      </a:pPr>
                      <a:r>
                        <a:rPr lang="ru-RU" sz="1100" dirty="0">
                          <a:effectLst/>
                          <a:latin typeface="Arial (Основной текст)"/>
                          <a:ea typeface="Calibri"/>
                          <a:cs typeface="Times New Roman"/>
                        </a:rPr>
                        <a:t>Результат исполнения бюджета (дефицит / профицит)</a:t>
                      </a:r>
                    </a:p>
                  </a:txBody>
                  <a:tcPr marL="64168" marR="64168" marT="0" marB="0"/>
                </a:tc>
                <a:tc>
                  <a:txBody>
                    <a:bodyPr/>
                    <a:lstStyle/>
                    <a:p>
                      <a:pPr algn="ctr" fontAlgn="t"/>
                      <a:r>
                        <a:rPr lang="ru-RU" sz="1200" b="0" i="0" u="none" strike="noStrike" dirty="0" smtClean="0">
                          <a:solidFill>
                            <a:schemeClr val="tx1"/>
                          </a:solidFill>
                          <a:effectLst/>
                          <a:latin typeface="Times New Roman"/>
                        </a:rPr>
                        <a:t>-2 280</a:t>
                      </a:r>
                      <a:endParaRPr lang="ru-RU" sz="1200" b="0" i="0" u="none" strike="noStrike" dirty="0">
                        <a:solidFill>
                          <a:schemeClr val="tx1"/>
                        </a:solidFill>
                        <a:effectLst/>
                        <a:latin typeface="Times New Roman"/>
                      </a:endParaRPr>
                    </a:p>
                  </a:txBody>
                  <a:tcPr marL="9525" marR="9525" marT="9525" marB="0" anchor="ctr"/>
                </a:tc>
                <a:tc>
                  <a:txBody>
                    <a:bodyPr/>
                    <a:lstStyle/>
                    <a:p>
                      <a:pPr algn="ctr" fontAlgn="t"/>
                      <a:r>
                        <a:rPr lang="ru-RU" sz="1200" b="0" i="0" u="none" strike="noStrike" dirty="0" smtClean="0">
                          <a:solidFill>
                            <a:schemeClr val="tx1"/>
                          </a:solidFill>
                          <a:effectLst/>
                          <a:latin typeface="Times New Roman"/>
                        </a:rPr>
                        <a:t>-4 956</a:t>
                      </a:r>
                      <a:endParaRPr lang="ru-RU" sz="1200" b="0" i="0" u="none" strike="noStrike" dirty="0">
                        <a:solidFill>
                          <a:schemeClr val="tx1"/>
                        </a:solidFill>
                        <a:effectLst/>
                        <a:latin typeface="Times New Roman"/>
                      </a:endParaRPr>
                    </a:p>
                  </a:txBody>
                  <a:tcPr marL="9525" marR="9525" marT="9525" marB="0" anchor="ctr"/>
                </a:tc>
                <a:tc>
                  <a:txBody>
                    <a:bodyPr/>
                    <a:lstStyle/>
                    <a:p>
                      <a:pPr algn="ctr" fontAlgn="t"/>
                      <a:r>
                        <a:rPr lang="ru-RU" sz="1200" b="0" i="0" u="none" strike="noStrike" dirty="0">
                          <a:solidFill>
                            <a:schemeClr val="tx1"/>
                          </a:solidFill>
                          <a:effectLst/>
                          <a:latin typeface="Times New Roman"/>
                        </a:rPr>
                        <a:t>0</a:t>
                      </a:r>
                    </a:p>
                  </a:txBody>
                  <a:tcPr marL="9525" marR="9525" marT="9525" marB="0" anchor="ctr"/>
                </a:tc>
                <a:tc>
                  <a:txBody>
                    <a:bodyPr/>
                    <a:lstStyle/>
                    <a:p>
                      <a:pPr algn="ctr" fontAlgn="t"/>
                      <a:r>
                        <a:rPr lang="ru-RU" sz="1200" b="0" i="0" u="none" strike="noStrike" dirty="0">
                          <a:solidFill>
                            <a:schemeClr val="tx1"/>
                          </a:solidFill>
                          <a:effectLst/>
                          <a:latin typeface="Times New Roman"/>
                        </a:rPr>
                        <a:t>0</a:t>
                      </a:r>
                    </a:p>
                  </a:txBody>
                  <a:tcPr marL="9525" marR="9525" marT="9525" marB="0" anchor="ctr"/>
                </a:tc>
                <a:tc>
                  <a:txBody>
                    <a:bodyPr/>
                    <a:lstStyle/>
                    <a:p>
                      <a:pPr algn="ctr" fontAlgn="t"/>
                      <a:r>
                        <a:rPr lang="ru-RU" sz="1200" b="0" i="0" u="none" strike="noStrike" dirty="0">
                          <a:solidFill>
                            <a:schemeClr val="tx1"/>
                          </a:solidFill>
                          <a:effectLst/>
                          <a:latin typeface="Times New Roman"/>
                        </a:rPr>
                        <a:t>0</a:t>
                      </a:r>
                    </a:p>
                  </a:txBody>
                  <a:tcPr marL="9525" marR="9525" marT="9525" marB="0" anchor="ctr"/>
                </a:tc>
                <a:extLst>
                  <a:ext uri="{0D108BD9-81ED-4DB2-BD59-A6C34878D82A}">
                    <a16:rowId xmlns:a16="http://schemas.microsoft.com/office/drawing/2014/main" xmlns="" val="10012"/>
                  </a:ext>
                </a:extLst>
              </a:tr>
            </a:tbl>
          </a:graphicData>
        </a:graphic>
      </p:graphicFrame>
      <p:grpSp>
        <p:nvGrpSpPr>
          <p:cNvPr id="19" name="Группа 18"/>
          <p:cNvGrpSpPr/>
          <p:nvPr/>
        </p:nvGrpSpPr>
        <p:grpSpPr>
          <a:xfrm>
            <a:off x="5126935" y="5878052"/>
            <a:ext cx="1817626" cy="949771"/>
            <a:chOff x="8748464" y="4419090"/>
            <a:chExt cx="2699792" cy="1799862"/>
          </a:xfrm>
        </p:grpSpPr>
        <p:pic>
          <p:nvPicPr>
            <p:cNvPr id="20" name="Рисунок 1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48464" y="4419090"/>
              <a:ext cx="2699792" cy="1799862"/>
            </a:xfrm>
            <a:prstGeom prst="rect">
              <a:avLst/>
            </a:prstGeom>
          </p:spPr>
        </p:pic>
        <p:sp>
          <p:nvSpPr>
            <p:cNvPr id="21" name="Прямоугольник 20"/>
            <p:cNvSpPr/>
            <p:nvPr/>
          </p:nvSpPr>
          <p:spPr>
            <a:xfrm rot="319496">
              <a:off x="10009577" y="4631019"/>
              <a:ext cx="923651" cy="261610"/>
            </a:xfrm>
            <a:prstGeom prst="rect">
              <a:avLst/>
            </a:prstGeom>
          </p:spPr>
          <p:txBody>
            <a:bodyPr wrap="none">
              <a:spAutoFit/>
            </a:bodyPr>
            <a:lstStyle/>
            <a:p>
              <a:r>
                <a:rPr lang="ru-RU" sz="11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РАСХОДЫ</a:t>
              </a:r>
              <a:endParaRPr lang="ru-RU" sz="1100" dirty="0">
                <a:solidFill>
                  <a:srgbClr val="FF0000"/>
                </a:solidFill>
              </a:endParaRPr>
            </a:p>
          </p:txBody>
        </p:sp>
      </p:grpSp>
    </p:spTree>
    <p:extLst>
      <p:ext uri="{BB962C8B-B14F-4D97-AF65-F5344CB8AC3E}">
        <p14:creationId xmlns:p14="http://schemas.microsoft.com/office/powerpoint/2010/main" val="4745044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9" name="Picture 2" descr="C:\Users\User\Pictures\Ромашки\kletka-3d-rel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bwMode="auto">
          <a:xfrm>
            <a:off x="507989" y="15032"/>
            <a:ext cx="7776864"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ru-RU" sz="1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РАСХОДЫ  БЮДЖЕТА  ПО РАЗДЕЛАМ </a:t>
            </a:r>
            <a:r>
              <a:rPr lang="en-US" sz="1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1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1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КЛАССИФИКАЦИИ  РАСХОДОВ  БЮДЖЕТОВ </a:t>
            </a:r>
          </a:p>
        </p:txBody>
      </p:sp>
      <p:graphicFrame>
        <p:nvGraphicFramePr>
          <p:cNvPr id="4" name="Диаграмма 3"/>
          <p:cNvGraphicFramePr/>
          <p:nvPr>
            <p:extLst>
              <p:ext uri="{D42A27DB-BD31-4B8C-83A1-F6EECF244321}">
                <p14:modId xmlns:p14="http://schemas.microsoft.com/office/powerpoint/2010/main" val="2742508038"/>
              </p:ext>
            </p:extLst>
          </p:nvPr>
        </p:nvGraphicFramePr>
        <p:xfrm>
          <a:off x="0" y="692696"/>
          <a:ext cx="9144000" cy="6048672"/>
        </p:xfrm>
        <a:graphic>
          <a:graphicData uri="http://schemas.openxmlformats.org/drawingml/2006/chart">
            <c:chart xmlns:c="http://schemas.openxmlformats.org/drawingml/2006/chart" xmlns:r="http://schemas.openxmlformats.org/officeDocument/2006/relationships" r:id="rId4"/>
          </a:graphicData>
        </a:graphic>
      </p:graphicFrame>
      <p:sp>
        <p:nvSpPr>
          <p:cNvPr id="3" name="Прямоугольник 2"/>
          <p:cNvSpPr/>
          <p:nvPr/>
        </p:nvSpPr>
        <p:spPr>
          <a:xfrm>
            <a:off x="7948698" y="779736"/>
            <a:ext cx="977705" cy="276999"/>
          </a:xfrm>
          <a:prstGeom prst="rect">
            <a:avLst/>
          </a:prstGeom>
        </p:spPr>
        <p:txBody>
          <a:bodyPr wrap="none">
            <a:spAutoFit/>
          </a:bodyPr>
          <a:lstStyle/>
          <a:p>
            <a:pPr lvl="0" algn="ctr"/>
            <a:r>
              <a:rPr lang="ru-RU" sz="1200" b="1" cap="all" dirty="0">
                <a:ln w="0"/>
                <a:effectLst>
                  <a:outerShdw blurRad="38100" dist="38100" dir="2700000" algn="tl">
                    <a:srgbClr val="000000">
                      <a:alpha val="43137"/>
                    </a:srgbClr>
                  </a:outerShdw>
                </a:effectLst>
              </a:rPr>
              <a:t>тыс. руб.</a:t>
            </a:r>
          </a:p>
        </p:txBody>
      </p:sp>
      <p:grpSp>
        <p:nvGrpSpPr>
          <p:cNvPr id="5" name="Группа 4"/>
          <p:cNvGrpSpPr/>
          <p:nvPr/>
        </p:nvGrpSpPr>
        <p:grpSpPr>
          <a:xfrm rot="20293321">
            <a:off x="6633073" y="3685535"/>
            <a:ext cx="2631250" cy="2453650"/>
            <a:chOff x="5379042" y="3789040"/>
            <a:chExt cx="3248062" cy="2713698"/>
          </a:xfrm>
        </p:grpSpPr>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9042" y="3789040"/>
              <a:ext cx="3248062" cy="2713698"/>
            </a:xfrm>
            <a:prstGeom prst="rect">
              <a:avLst/>
            </a:prstGeom>
          </p:spPr>
        </p:pic>
        <p:sp>
          <p:nvSpPr>
            <p:cNvPr id="11" name="Заголовок 1"/>
            <p:cNvSpPr txBox="1">
              <a:spLocks/>
            </p:cNvSpPr>
            <p:nvPr/>
          </p:nvSpPr>
          <p:spPr bwMode="auto">
            <a:xfrm rot="2854131">
              <a:off x="6188641" y="4774643"/>
              <a:ext cx="1455728" cy="606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endParaRPr lang="ru-RU" sz="1050" b="1" dirty="0">
                <a:solidFill>
                  <a:srgbClr val="A23600"/>
                </a:solidFill>
                <a:effectLst>
                  <a:outerShdw blurRad="38100" dist="38100" dir="2700000" algn="tl">
                    <a:srgbClr val="000000">
                      <a:alpha val="43137"/>
                    </a:srgbClr>
                  </a:outerShdw>
                </a:effectLst>
                <a:latin typeface="Segoe Script" pitchFamily="34" charset="0"/>
                <a:cs typeface="Times New Roman" panose="02020603050405020304" pitchFamily="18" charset="0"/>
              </a:endParaRPr>
            </a:p>
            <a:p>
              <a:pPr>
                <a:defRPr/>
              </a:pPr>
              <a:r>
                <a:rPr lang="ru-RU" sz="1200" b="1" dirty="0">
                  <a:solidFill>
                    <a:srgbClr val="A23600"/>
                  </a:solidFill>
                  <a:effectLst>
                    <a:outerShdw blurRad="38100" dist="38100" dir="2700000" algn="tl">
                      <a:srgbClr val="000000">
                        <a:alpha val="43137"/>
                      </a:srgbClr>
                    </a:outerShdw>
                  </a:effectLst>
                  <a:latin typeface="Segoe Script" pitchFamily="34" charset="0"/>
                  <a:cs typeface="Times New Roman" panose="02020603050405020304" pitchFamily="18" charset="0"/>
                </a:rPr>
                <a:t>ВСЕГО</a:t>
              </a:r>
              <a:endParaRPr lang="ru-RU" sz="1400" b="1" dirty="0">
                <a:solidFill>
                  <a:srgbClr val="A23600"/>
                </a:solidFill>
                <a:effectLst>
                  <a:outerShdw blurRad="38100" dist="38100" dir="2700000" algn="tl">
                    <a:srgbClr val="000000">
                      <a:alpha val="43137"/>
                    </a:srgbClr>
                  </a:outerShdw>
                </a:effectLst>
                <a:latin typeface="Segoe Script" pitchFamily="34" charset="0"/>
                <a:cs typeface="Times New Roman" panose="02020603050405020304" pitchFamily="18" charset="0"/>
              </a:endParaRPr>
            </a:p>
            <a:p>
              <a:pPr>
                <a:defRPr/>
              </a:pPr>
              <a:r>
                <a:rPr lang="ru-RU" sz="1050" b="1" dirty="0">
                  <a:solidFill>
                    <a:srgbClr val="A23600"/>
                  </a:solidFill>
                  <a:effectLst>
                    <a:outerShdw blurRad="38100" dist="38100" dir="2700000" algn="tl">
                      <a:srgbClr val="000000">
                        <a:alpha val="43137"/>
                      </a:srgbClr>
                    </a:outerShdw>
                  </a:effectLst>
                  <a:latin typeface="Segoe Script" pitchFamily="34" charset="0"/>
                  <a:cs typeface="Times New Roman" panose="02020603050405020304" pitchFamily="18" charset="0"/>
                </a:rPr>
                <a:t> </a:t>
              </a:r>
            </a:p>
            <a:p>
              <a:pPr>
                <a:defRPr/>
              </a:pPr>
              <a:endParaRPr lang="ru-RU" sz="200" b="1" dirty="0">
                <a:solidFill>
                  <a:srgbClr val="A23600"/>
                </a:solidFill>
                <a:effectLst>
                  <a:outerShdw blurRad="38100" dist="38100" dir="2700000" algn="tl">
                    <a:srgbClr val="000000">
                      <a:alpha val="43137"/>
                    </a:srgbClr>
                  </a:outerShdw>
                </a:effectLst>
                <a:latin typeface="Segoe Script" pitchFamily="34" charset="0"/>
                <a:cs typeface="Times New Roman" panose="02020603050405020304" pitchFamily="18" charset="0"/>
              </a:endParaRPr>
            </a:p>
            <a:p>
              <a:pPr>
                <a:defRPr/>
              </a:pPr>
              <a:r>
                <a:rPr lang="ru-RU" sz="1050" b="1" dirty="0">
                  <a:solidFill>
                    <a:srgbClr val="A23600"/>
                  </a:solidFill>
                  <a:effectLst>
                    <a:outerShdw blurRad="38100" dist="38100" dir="2700000" algn="tl">
                      <a:srgbClr val="000000">
                        <a:alpha val="43137"/>
                      </a:srgbClr>
                    </a:outerShdw>
                  </a:effectLst>
                  <a:latin typeface="Segoe Script" pitchFamily="34" charset="0"/>
                  <a:cs typeface="Times New Roman" panose="02020603050405020304" pitchFamily="18" charset="0"/>
                </a:rPr>
                <a:t>РАСХОДЫ </a:t>
              </a:r>
            </a:p>
            <a:p>
              <a:pPr>
                <a:defRPr/>
              </a:pPr>
              <a:endParaRPr lang="ru-RU" sz="1050" b="1" dirty="0">
                <a:solidFill>
                  <a:srgbClr val="A23600"/>
                </a:solidFill>
                <a:effectLst>
                  <a:outerShdw blurRad="38100" dist="38100" dir="2700000" algn="tl">
                    <a:srgbClr val="000000">
                      <a:alpha val="43137"/>
                    </a:srgbClr>
                  </a:outerShdw>
                </a:effectLst>
                <a:latin typeface="Segoe Script" pitchFamily="34" charset="0"/>
                <a:cs typeface="Times New Roman" panose="02020603050405020304" pitchFamily="18" charset="0"/>
              </a:endParaRPr>
            </a:p>
            <a:p>
              <a:pPr>
                <a:defRPr/>
              </a:pPr>
              <a:r>
                <a:rPr lang="ru-RU" sz="1050" b="1" dirty="0">
                  <a:solidFill>
                    <a:srgbClr val="A23600"/>
                  </a:solidFill>
                  <a:effectLst>
                    <a:outerShdw blurRad="38100" dist="38100" dir="2700000" algn="tl">
                      <a:srgbClr val="000000">
                        <a:alpha val="43137"/>
                      </a:srgbClr>
                    </a:outerShdw>
                  </a:effectLst>
                  <a:latin typeface="Segoe Script" pitchFamily="34" charset="0"/>
                  <a:cs typeface="Times New Roman" panose="02020603050405020304" pitchFamily="18" charset="0"/>
                </a:rPr>
                <a:t> БЮДЖЕТА</a:t>
              </a:r>
            </a:p>
            <a:p>
              <a:pPr>
                <a:defRPr/>
              </a:pPr>
              <a:r>
                <a:rPr lang="ru-RU" sz="1050" b="1" dirty="0">
                  <a:solidFill>
                    <a:srgbClr val="A23600"/>
                  </a:solidFill>
                  <a:effectLst>
                    <a:outerShdw blurRad="38100" dist="38100" dir="2700000" algn="tl">
                      <a:srgbClr val="000000">
                        <a:alpha val="43137"/>
                      </a:srgbClr>
                    </a:outerShdw>
                  </a:effectLst>
                  <a:latin typeface="Segoe Script" pitchFamily="34" charset="0"/>
                  <a:cs typeface="Times New Roman" panose="02020603050405020304" pitchFamily="18" charset="0"/>
                </a:rPr>
                <a:t> </a:t>
              </a:r>
            </a:p>
            <a:p>
              <a:pPr>
                <a:defRPr/>
              </a:pPr>
              <a:r>
                <a:rPr lang="ru-RU" sz="1050" b="1" dirty="0">
                  <a:solidFill>
                    <a:srgbClr val="A23600"/>
                  </a:solidFill>
                  <a:effectLst>
                    <a:outerShdw blurRad="38100" dist="38100" dir="2700000" algn="tl">
                      <a:srgbClr val="000000">
                        <a:alpha val="43137"/>
                      </a:srgbClr>
                    </a:outerShdw>
                  </a:effectLst>
                  <a:latin typeface="Segoe Script" pitchFamily="34" charset="0"/>
                  <a:cs typeface="Times New Roman" panose="02020603050405020304" pitchFamily="18" charset="0"/>
                </a:rPr>
                <a:t>СОСТАВИЛИ </a:t>
              </a:r>
            </a:p>
            <a:p>
              <a:pPr>
                <a:defRPr/>
              </a:pPr>
              <a:r>
                <a:rPr lang="ru-RU" sz="1050" b="1" dirty="0">
                  <a:solidFill>
                    <a:srgbClr val="A23600"/>
                  </a:solidFill>
                  <a:effectLst>
                    <a:outerShdw blurRad="38100" dist="38100" dir="2700000" algn="tl">
                      <a:srgbClr val="000000">
                        <a:alpha val="43137"/>
                      </a:srgbClr>
                    </a:outerShdw>
                  </a:effectLst>
                  <a:latin typeface="Segoe Script" pitchFamily="34" charset="0"/>
                  <a:cs typeface="Times New Roman" panose="02020603050405020304" pitchFamily="18" charset="0"/>
                </a:rPr>
                <a:t> </a:t>
              </a:r>
            </a:p>
            <a:p>
              <a:pPr>
                <a:defRPr/>
              </a:pPr>
              <a:r>
                <a:rPr lang="ru-RU" sz="1200" b="1" dirty="0">
                  <a:solidFill>
                    <a:srgbClr val="A23600"/>
                  </a:solidFill>
                  <a:effectLst>
                    <a:outerShdw blurRad="38100" dist="38100" dir="2700000" algn="tl">
                      <a:srgbClr val="000000">
                        <a:alpha val="43137"/>
                      </a:srgbClr>
                    </a:outerShdw>
                  </a:effectLst>
                  <a:latin typeface="Segoe Script" pitchFamily="34" charset="0"/>
                  <a:cs typeface="Times New Roman" panose="02020603050405020304" pitchFamily="18" charset="0"/>
                </a:rPr>
                <a:t> </a:t>
              </a:r>
              <a:r>
                <a:rPr lang="ru-RU" sz="1400" b="1" dirty="0" smtClean="0">
                  <a:solidFill>
                    <a:srgbClr val="C00000"/>
                  </a:solidFill>
                  <a:effectLst>
                    <a:outerShdw blurRad="38100" dist="38100" dir="2700000" algn="tl">
                      <a:srgbClr val="000000">
                        <a:alpha val="43137"/>
                      </a:srgbClr>
                    </a:outerShdw>
                  </a:effectLst>
                  <a:latin typeface="Segoe Script" pitchFamily="34" charset="0"/>
                  <a:cs typeface="Times New Roman" panose="02020603050405020304" pitchFamily="18" charset="0"/>
                </a:rPr>
                <a:t>537182 </a:t>
              </a:r>
              <a:r>
                <a:rPr lang="ru-RU" sz="1100" b="1" dirty="0" smtClean="0">
                  <a:solidFill>
                    <a:srgbClr val="C00000"/>
                  </a:solidFill>
                  <a:effectLst>
                    <a:outerShdw blurRad="38100" dist="38100" dir="2700000" algn="tl">
                      <a:srgbClr val="000000">
                        <a:alpha val="43137"/>
                      </a:srgbClr>
                    </a:outerShdw>
                  </a:effectLst>
                  <a:latin typeface="Segoe Script" pitchFamily="34" charset="0"/>
                  <a:cs typeface="Times New Roman" panose="02020603050405020304" pitchFamily="18" charset="0"/>
                </a:rPr>
                <a:t>   </a:t>
              </a:r>
              <a:r>
                <a:rPr lang="ru-RU" sz="700" b="1" dirty="0">
                  <a:solidFill>
                    <a:srgbClr val="A23600"/>
                  </a:solidFill>
                  <a:effectLst>
                    <a:outerShdw blurRad="38100" dist="38100" dir="2700000" algn="tl">
                      <a:srgbClr val="000000">
                        <a:alpha val="43137"/>
                      </a:srgbClr>
                    </a:outerShdw>
                  </a:effectLst>
                  <a:latin typeface="Segoe Script" pitchFamily="34" charset="0"/>
                  <a:cs typeface="Times New Roman" panose="02020603050405020304" pitchFamily="18" charset="0"/>
                </a:rPr>
                <a:t>ТЫС.РУБ.</a:t>
              </a:r>
            </a:p>
          </p:txBody>
        </p:sp>
      </p:grpSp>
      <p:sp>
        <p:nvSpPr>
          <p:cNvPr id="12" name="Номер слайда 1"/>
          <p:cNvSpPr>
            <a:spLocks noGrp="1"/>
          </p:cNvSpPr>
          <p:nvPr>
            <p:ph type="sldNum" sz="quarter" idx="12"/>
          </p:nvPr>
        </p:nvSpPr>
        <p:spPr>
          <a:xfrm>
            <a:off x="8460432" y="6439764"/>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35</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Tree>
    <p:extLst>
      <p:ext uri="{BB962C8B-B14F-4D97-AF65-F5344CB8AC3E}">
        <p14:creationId xmlns:p14="http://schemas.microsoft.com/office/powerpoint/2010/main" val="5763805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1"/>
          <p:cNvSpPr txBox="1">
            <a:spLocks/>
          </p:cNvSpPr>
          <p:nvPr/>
        </p:nvSpPr>
        <p:spPr>
          <a:xfrm>
            <a:off x="-163009" y="40519"/>
            <a:ext cx="9144000" cy="857256"/>
          </a:xfrm>
          <a:prstGeom prst="rect">
            <a:avLst/>
          </a:prstGeom>
          <a:effectLst/>
        </p:spPr>
        <p:txBody>
          <a:bodyPr/>
          <a:lstStyle/>
          <a:p>
            <a:pPr marL="319088" indent="-319088" algn="ctr" eaLnBrk="0" hangingPunct="0">
              <a:buClr>
                <a:srgbClr val="C3260C"/>
              </a:buClr>
              <a:buSzPct val="128000"/>
              <a:buFont typeface="Georgia" pitchFamily="18" charset="0"/>
              <a:buNone/>
              <a:defRPr/>
            </a:pPr>
            <a:r>
              <a:rPr lang="ru-RU" b="1" dirty="0">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СТРУКТУРА И ДИНАМИКА РАСХОДОВ БЮДЖЕТА </a:t>
            </a:r>
          </a:p>
          <a:p>
            <a:pPr marL="319088" indent="-319088" algn="ctr" eaLnBrk="0" hangingPunct="0">
              <a:buClr>
                <a:srgbClr val="C3260C"/>
              </a:buClr>
              <a:buSzPct val="128000"/>
              <a:buFont typeface="Georgia" pitchFamily="18" charset="0"/>
              <a:buNone/>
              <a:defRPr/>
            </a:pPr>
            <a:r>
              <a:rPr lang="ru-RU" b="1" dirty="0">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ГАВРИЛОВО-ПОСАДСКОГО МУНИЦИПАЛЬНОГО РАЙОНА </a:t>
            </a:r>
          </a:p>
        </p:txBody>
      </p:sp>
      <p:graphicFrame>
        <p:nvGraphicFramePr>
          <p:cNvPr id="5" name="Содержимое 3"/>
          <p:cNvGraphicFramePr>
            <a:graphicFrameLocks/>
          </p:cNvGraphicFramePr>
          <p:nvPr>
            <p:extLst>
              <p:ext uri="{D42A27DB-BD31-4B8C-83A1-F6EECF244321}">
                <p14:modId xmlns:p14="http://schemas.microsoft.com/office/powerpoint/2010/main" val="3521283282"/>
              </p:ext>
            </p:extLst>
          </p:nvPr>
        </p:nvGraphicFramePr>
        <p:xfrm>
          <a:off x="3707904" y="836712"/>
          <a:ext cx="5273087" cy="42484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Содержимое 3"/>
          <p:cNvGraphicFramePr>
            <a:graphicFrameLocks/>
          </p:cNvGraphicFramePr>
          <p:nvPr>
            <p:extLst>
              <p:ext uri="{D42A27DB-BD31-4B8C-83A1-F6EECF244321}">
                <p14:modId xmlns:p14="http://schemas.microsoft.com/office/powerpoint/2010/main" val="1376524197"/>
              </p:ext>
            </p:extLst>
          </p:nvPr>
        </p:nvGraphicFramePr>
        <p:xfrm>
          <a:off x="3635896" y="3621744"/>
          <a:ext cx="4824536" cy="34796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Содержимое 3"/>
          <p:cNvGraphicFramePr>
            <a:graphicFrameLocks/>
          </p:cNvGraphicFramePr>
          <p:nvPr>
            <p:extLst>
              <p:ext uri="{D42A27DB-BD31-4B8C-83A1-F6EECF244321}">
                <p14:modId xmlns:p14="http://schemas.microsoft.com/office/powerpoint/2010/main" val="3202733403"/>
              </p:ext>
            </p:extLst>
          </p:nvPr>
        </p:nvGraphicFramePr>
        <p:xfrm>
          <a:off x="121632" y="3310145"/>
          <a:ext cx="3816424" cy="2448272"/>
        </p:xfrm>
        <a:graphic>
          <a:graphicData uri="http://schemas.openxmlformats.org/drawingml/2006/chart">
            <c:chart xmlns:c="http://schemas.openxmlformats.org/drawingml/2006/chart" xmlns:r="http://schemas.openxmlformats.org/officeDocument/2006/relationships" r:id="rId5"/>
          </a:graphicData>
        </a:graphic>
      </p:graphicFrame>
      <p:sp>
        <p:nvSpPr>
          <p:cNvPr id="8" name="Номер слайда 1"/>
          <p:cNvSpPr>
            <a:spLocks noGrp="1"/>
          </p:cNvSpPr>
          <p:nvPr>
            <p:ph type="sldNum" sz="quarter" idx="12"/>
          </p:nvPr>
        </p:nvSpPr>
        <p:spPr>
          <a:xfrm>
            <a:off x="8388424" y="6309320"/>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36</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
        <p:nvSpPr>
          <p:cNvPr id="10" name="TextBox 8"/>
          <p:cNvSpPr txBox="1">
            <a:spLocks noChangeArrowheads="1"/>
          </p:cNvSpPr>
          <p:nvPr/>
        </p:nvSpPr>
        <p:spPr bwMode="auto">
          <a:xfrm>
            <a:off x="179512" y="3068960"/>
            <a:ext cx="13094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SzPct val="160000"/>
              <a:buFont typeface="Wingdings" pitchFamily="2" charset="2"/>
              <a:buChar char=""/>
              <a:defRPr sz="2800">
                <a:solidFill>
                  <a:schemeClr val="tx1"/>
                </a:solidFill>
                <a:latin typeface="Rockwell" pitchFamily="18" charset="0"/>
              </a:defRPr>
            </a:lvl1pPr>
            <a:lvl2pPr marL="742950" indent="-285750" eaLnBrk="0" hangingPunct="0">
              <a:spcBef>
                <a:spcPct val="20000"/>
              </a:spcBef>
              <a:spcAft>
                <a:spcPts val="600"/>
              </a:spcAft>
              <a:buSzPct val="160000"/>
              <a:buFont typeface="Wingdings" pitchFamily="2" charset="2"/>
              <a:buChar char=""/>
              <a:defRPr sz="2400">
                <a:solidFill>
                  <a:schemeClr val="tx1"/>
                </a:solidFill>
                <a:latin typeface="Rockwell" pitchFamily="18" charset="0"/>
              </a:defRPr>
            </a:lvl2pPr>
            <a:lvl3pPr marL="1143000" indent="-228600" eaLnBrk="0" hangingPunct="0">
              <a:spcBef>
                <a:spcPct val="20000"/>
              </a:spcBef>
              <a:spcAft>
                <a:spcPts val="600"/>
              </a:spcAft>
              <a:buSzPct val="160000"/>
              <a:buFont typeface="Wingdings" pitchFamily="2" charset="2"/>
              <a:buChar char=""/>
              <a:defRPr sz="2000">
                <a:solidFill>
                  <a:schemeClr val="tx1"/>
                </a:solidFill>
                <a:latin typeface="Rockwell" pitchFamily="18" charset="0"/>
              </a:defRPr>
            </a:lvl3pPr>
            <a:lvl4pPr marL="1600200" indent="-228600" eaLnBrk="0" hangingPunct="0">
              <a:spcBef>
                <a:spcPct val="20000"/>
              </a:spcBef>
              <a:spcAft>
                <a:spcPts val="600"/>
              </a:spcAft>
              <a:buSzPct val="160000"/>
              <a:buFont typeface="Wingdings" pitchFamily="2" charset="2"/>
              <a:buChar char=""/>
              <a:defRPr>
                <a:solidFill>
                  <a:schemeClr val="tx1"/>
                </a:solidFill>
                <a:latin typeface="Rockwell" pitchFamily="18" charset="0"/>
              </a:defRPr>
            </a:lvl4pPr>
            <a:lvl5pPr marL="2057400" indent="-228600" eaLnBrk="0" hangingPunct="0">
              <a:spcBef>
                <a:spcPct val="20000"/>
              </a:spcBef>
              <a:spcAft>
                <a:spcPts val="600"/>
              </a:spcAft>
              <a:buSzPct val="160000"/>
              <a:buFont typeface="Wingdings" pitchFamily="2" charset="2"/>
              <a:buChar char=""/>
              <a:defRPr>
                <a:solidFill>
                  <a:schemeClr val="tx1"/>
                </a:solidFill>
                <a:latin typeface="Rockwell" pitchFamily="18" charset="0"/>
              </a:defRPr>
            </a:lvl5pPr>
            <a:lvl6pPr marL="2514600" indent="-228600" eaLnBrk="0" fontAlgn="base" hangingPunct="0">
              <a:spcBef>
                <a:spcPct val="20000"/>
              </a:spcBef>
              <a:spcAft>
                <a:spcPts val="600"/>
              </a:spcAft>
              <a:buSzPct val="160000"/>
              <a:buFont typeface="Wingdings" pitchFamily="2" charset="2"/>
              <a:buChar char=""/>
              <a:defRPr>
                <a:solidFill>
                  <a:schemeClr val="tx1"/>
                </a:solidFill>
                <a:latin typeface="Rockwell" pitchFamily="18" charset="0"/>
              </a:defRPr>
            </a:lvl6pPr>
            <a:lvl7pPr marL="2971800" indent="-228600" eaLnBrk="0" fontAlgn="base" hangingPunct="0">
              <a:spcBef>
                <a:spcPct val="20000"/>
              </a:spcBef>
              <a:spcAft>
                <a:spcPts val="600"/>
              </a:spcAft>
              <a:buSzPct val="160000"/>
              <a:buFont typeface="Wingdings" pitchFamily="2" charset="2"/>
              <a:buChar char=""/>
              <a:defRPr>
                <a:solidFill>
                  <a:schemeClr val="tx1"/>
                </a:solidFill>
                <a:latin typeface="Rockwell" pitchFamily="18" charset="0"/>
              </a:defRPr>
            </a:lvl7pPr>
            <a:lvl8pPr marL="3429000" indent="-228600" eaLnBrk="0" fontAlgn="base" hangingPunct="0">
              <a:spcBef>
                <a:spcPct val="20000"/>
              </a:spcBef>
              <a:spcAft>
                <a:spcPts val="600"/>
              </a:spcAft>
              <a:buSzPct val="160000"/>
              <a:buFont typeface="Wingdings" pitchFamily="2" charset="2"/>
              <a:buChar char=""/>
              <a:defRPr>
                <a:solidFill>
                  <a:schemeClr val="tx1"/>
                </a:solidFill>
                <a:latin typeface="Rockwell" pitchFamily="18" charset="0"/>
              </a:defRPr>
            </a:lvl8pPr>
            <a:lvl9pPr marL="3886200" indent="-228600" eaLnBrk="0" fontAlgn="base" hangingPunct="0">
              <a:spcBef>
                <a:spcPct val="20000"/>
              </a:spcBef>
              <a:spcAft>
                <a:spcPts val="600"/>
              </a:spcAft>
              <a:buSzPct val="160000"/>
              <a:buFont typeface="Wingdings" pitchFamily="2" charset="2"/>
              <a:buChar char=""/>
              <a:defRPr>
                <a:solidFill>
                  <a:schemeClr val="tx1"/>
                </a:solidFill>
                <a:latin typeface="Rockwell" pitchFamily="18" charset="0"/>
              </a:defRPr>
            </a:lvl9pPr>
          </a:lstStyle>
          <a:p>
            <a:pPr eaLnBrk="1" hangingPunct="1">
              <a:spcBef>
                <a:spcPct val="0"/>
              </a:spcBef>
              <a:spcAft>
                <a:spcPct val="0"/>
              </a:spcAft>
              <a:buSzTx/>
              <a:buFontTx/>
              <a:buNone/>
            </a:pPr>
            <a:r>
              <a:rPr lang="ru-RU" altLang="ru-RU" sz="2400" b="1" u="sng" dirty="0" smtClean="0">
                <a:solidFill>
                  <a:srgbClr val="00FF00"/>
                </a:solidFill>
                <a:latin typeface="Times New Roman" pitchFamily="18" charset="0"/>
              </a:rPr>
              <a:t>2022 </a:t>
            </a:r>
            <a:r>
              <a:rPr lang="ru-RU" altLang="ru-RU" sz="2400" b="1" u="sng" dirty="0">
                <a:solidFill>
                  <a:srgbClr val="00FF00"/>
                </a:solidFill>
                <a:latin typeface="Times New Roman" pitchFamily="18" charset="0"/>
              </a:rPr>
              <a:t>год</a:t>
            </a:r>
          </a:p>
        </p:txBody>
      </p:sp>
      <p:sp>
        <p:nvSpPr>
          <p:cNvPr id="11" name="TextBox 8"/>
          <p:cNvSpPr txBox="1">
            <a:spLocks noChangeArrowheads="1"/>
          </p:cNvSpPr>
          <p:nvPr/>
        </p:nvSpPr>
        <p:spPr bwMode="auto">
          <a:xfrm>
            <a:off x="4575944" y="4493880"/>
            <a:ext cx="13094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SzPct val="160000"/>
              <a:buFont typeface="Wingdings" pitchFamily="2" charset="2"/>
              <a:buChar char=""/>
              <a:defRPr sz="2800">
                <a:solidFill>
                  <a:schemeClr val="tx1"/>
                </a:solidFill>
                <a:latin typeface="Rockwell" pitchFamily="18" charset="0"/>
              </a:defRPr>
            </a:lvl1pPr>
            <a:lvl2pPr marL="742950" indent="-285750" eaLnBrk="0" hangingPunct="0">
              <a:spcBef>
                <a:spcPct val="20000"/>
              </a:spcBef>
              <a:spcAft>
                <a:spcPts val="600"/>
              </a:spcAft>
              <a:buSzPct val="160000"/>
              <a:buFont typeface="Wingdings" pitchFamily="2" charset="2"/>
              <a:buChar char=""/>
              <a:defRPr sz="2400">
                <a:solidFill>
                  <a:schemeClr val="tx1"/>
                </a:solidFill>
                <a:latin typeface="Rockwell" pitchFamily="18" charset="0"/>
              </a:defRPr>
            </a:lvl2pPr>
            <a:lvl3pPr marL="1143000" indent="-228600" eaLnBrk="0" hangingPunct="0">
              <a:spcBef>
                <a:spcPct val="20000"/>
              </a:spcBef>
              <a:spcAft>
                <a:spcPts val="600"/>
              </a:spcAft>
              <a:buSzPct val="160000"/>
              <a:buFont typeface="Wingdings" pitchFamily="2" charset="2"/>
              <a:buChar char=""/>
              <a:defRPr sz="2000">
                <a:solidFill>
                  <a:schemeClr val="tx1"/>
                </a:solidFill>
                <a:latin typeface="Rockwell" pitchFamily="18" charset="0"/>
              </a:defRPr>
            </a:lvl3pPr>
            <a:lvl4pPr marL="1600200" indent="-228600" eaLnBrk="0" hangingPunct="0">
              <a:spcBef>
                <a:spcPct val="20000"/>
              </a:spcBef>
              <a:spcAft>
                <a:spcPts val="600"/>
              </a:spcAft>
              <a:buSzPct val="160000"/>
              <a:buFont typeface="Wingdings" pitchFamily="2" charset="2"/>
              <a:buChar char=""/>
              <a:defRPr>
                <a:solidFill>
                  <a:schemeClr val="tx1"/>
                </a:solidFill>
                <a:latin typeface="Rockwell" pitchFamily="18" charset="0"/>
              </a:defRPr>
            </a:lvl4pPr>
            <a:lvl5pPr marL="2057400" indent="-228600" eaLnBrk="0" hangingPunct="0">
              <a:spcBef>
                <a:spcPct val="20000"/>
              </a:spcBef>
              <a:spcAft>
                <a:spcPts val="600"/>
              </a:spcAft>
              <a:buSzPct val="160000"/>
              <a:buFont typeface="Wingdings" pitchFamily="2" charset="2"/>
              <a:buChar char=""/>
              <a:defRPr>
                <a:solidFill>
                  <a:schemeClr val="tx1"/>
                </a:solidFill>
                <a:latin typeface="Rockwell" pitchFamily="18" charset="0"/>
              </a:defRPr>
            </a:lvl5pPr>
            <a:lvl6pPr marL="2514600" indent="-228600" eaLnBrk="0" fontAlgn="base" hangingPunct="0">
              <a:spcBef>
                <a:spcPct val="20000"/>
              </a:spcBef>
              <a:spcAft>
                <a:spcPts val="600"/>
              </a:spcAft>
              <a:buSzPct val="160000"/>
              <a:buFont typeface="Wingdings" pitchFamily="2" charset="2"/>
              <a:buChar char=""/>
              <a:defRPr>
                <a:solidFill>
                  <a:schemeClr val="tx1"/>
                </a:solidFill>
                <a:latin typeface="Rockwell" pitchFamily="18" charset="0"/>
              </a:defRPr>
            </a:lvl6pPr>
            <a:lvl7pPr marL="2971800" indent="-228600" eaLnBrk="0" fontAlgn="base" hangingPunct="0">
              <a:spcBef>
                <a:spcPct val="20000"/>
              </a:spcBef>
              <a:spcAft>
                <a:spcPts val="600"/>
              </a:spcAft>
              <a:buSzPct val="160000"/>
              <a:buFont typeface="Wingdings" pitchFamily="2" charset="2"/>
              <a:buChar char=""/>
              <a:defRPr>
                <a:solidFill>
                  <a:schemeClr val="tx1"/>
                </a:solidFill>
                <a:latin typeface="Rockwell" pitchFamily="18" charset="0"/>
              </a:defRPr>
            </a:lvl7pPr>
            <a:lvl8pPr marL="3429000" indent="-228600" eaLnBrk="0" fontAlgn="base" hangingPunct="0">
              <a:spcBef>
                <a:spcPct val="20000"/>
              </a:spcBef>
              <a:spcAft>
                <a:spcPts val="600"/>
              </a:spcAft>
              <a:buSzPct val="160000"/>
              <a:buFont typeface="Wingdings" pitchFamily="2" charset="2"/>
              <a:buChar char=""/>
              <a:defRPr>
                <a:solidFill>
                  <a:schemeClr val="tx1"/>
                </a:solidFill>
                <a:latin typeface="Rockwell" pitchFamily="18" charset="0"/>
              </a:defRPr>
            </a:lvl8pPr>
            <a:lvl9pPr marL="3886200" indent="-228600" eaLnBrk="0" fontAlgn="base" hangingPunct="0">
              <a:spcBef>
                <a:spcPct val="20000"/>
              </a:spcBef>
              <a:spcAft>
                <a:spcPts val="600"/>
              </a:spcAft>
              <a:buSzPct val="160000"/>
              <a:buFont typeface="Wingdings" pitchFamily="2" charset="2"/>
              <a:buChar char=""/>
              <a:defRPr>
                <a:solidFill>
                  <a:schemeClr val="tx1"/>
                </a:solidFill>
                <a:latin typeface="Rockwell" pitchFamily="18" charset="0"/>
              </a:defRPr>
            </a:lvl9pPr>
          </a:lstStyle>
          <a:p>
            <a:pPr eaLnBrk="1" hangingPunct="1">
              <a:spcBef>
                <a:spcPct val="0"/>
              </a:spcBef>
              <a:spcAft>
                <a:spcPct val="0"/>
              </a:spcAft>
              <a:buSzTx/>
              <a:buFontTx/>
              <a:buNone/>
            </a:pPr>
            <a:r>
              <a:rPr lang="ru-RU" altLang="ru-RU" sz="2400" b="1" u="sng" dirty="0" smtClean="0">
                <a:solidFill>
                  <a:srgbClr val="00FF00"/>
                </a:solidFill>
                <a:latin typeface="Times New Roman" pitchFamily="18" charset="0"/>
              </a:rPr>
              <a:t>2020 </a:t>
            </a:r>
            <a:r>
              <a:rPr lang="ru-RU" altLang="ru-RU" sz="2400" b="1" u="sng" dirty="0">
                <a:solidFill>
                  <a:srgbClr val="00FF00"/>
                </a:solidFill>
                <a:latin typeface="Times New Roman" pitchFamily="18" charset="0"/>
              </a:rPr>
              <a:t>год</a:t>
            </a:r>
          </a:p>
        </p:txBody>
      </p:sp>
      <p:graphicFrame>
        <p:nvGraphicFramePr>
          <p:cNvPr id="13" name="Диаграмма 12"/>
          <p:cNvGraphicFramePr/>
          <p:nvPr>
            <p:extLst>
              <p:ext uri="{D42A27DB-BD31-4B8C-83A1-F6EECF244321}">
                <p14:modId xmlns:p14="http://schemas.microsoft.com/office/powerpoint/2010/main" val="3052977704"/>
              </p:ext>
            </p:extLst>
          </p:nvPr>
        </p:nvGraphicFramePr>
        <p:xfrm>
          <a:off x="-396552" y="836712"/>
          <a:ext cx="5362515" cy="198883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3866242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1"/>
          <p:cNvSpPr txBox="1">
            <a:spLocks/>
          </p:cNvSpPr>
          <p:nvPr/>
        </p:nvSpPr>
        <p:spPr>
          <a:xfrm>
            <a:off x="-488044" y="6234"/>
            <a:ext cx="9144000" cy="648072"/>
          </a:xfrm>
          <a:prstGeom prst="rect">
            <a:avLst/>
          </a:prstGeom>
          <a:effectLst/>
        </p:spPr>
        <p:txBody>
          <a:bodyPr/>
          <a:lstStyle/>
          <a:p>
            <a:pPr indent="449580" algn="ctr">
              <a:spcAft>
                <a:spcPts val="0"/>
              </a:spcAft>
            </a:pPr>
            <a:r>
              <a:rPr lang="ru-RU" sz="1400" b="1" dirty="0">
                <a:solidFill>
                  <a:srgbClr val="FFFF00"/>
                </a:solidFill>
                <a:effectLst>
                  <a:outerShdw blurRad="38100" dist="38100" dir="2700000" algn="tl">
                    <a:srgbClr val="000000">
                      <a:alpha val="43137"/>
                    </a:srgbClr>
                  </a:outerShdw>
                </a:effectLst>
                <a:latin typeface="Times New Roman"/>
                <a:ea typeface="Times New Roman"/>
              </a:rPr>
              <a:t>ИСПОЛНЕНИЕ ПО ПРЕДОСТАВЛЕНИЮ МЕЖБЮДЖЕТНЫХ ТРАНСФЕРТОВ </a:t>
            </a:r>
          </a:p>
          <a:p>
            <a:pPr indent="449580" algn="ctr">
              <a:spcAft>
                <a:spcPts val="0"/>
              </a:spcAft>
            </a:pPr>
            <a:r>
              <a:rPr lang="ru-RU" sz="1400" b="1" dirty="0">
                <a:solidFill>
                  <a:srgbClr val="FFFF00"/>
                </a:solidFill>
                <a:effectLst>
                  <a:outerShdw blurRad="38100" dist="38100" dir="2700000" algn="tl">
                    <a:srgbClr val="000000">
                      <a:alpha val="43137"/>
                    </a:srgbClr>
                  </a:outerShdw>
                </a:effectLst>
                <a:latin typeface="Times New Roman"/>
                <a:ea typeface="Times New Roman"/>
              </a:rPr>
              <a:t>БЮДЖЕТАМ СЕЛЬСКИХ ПОСЕЛЕНИЙ </a:t>
            </a:r>
          </a:p>
          <a:p>
            <a:pPr indent="449580" algn="ctr">
              <a:spcAft>
                <a:spcPts val="0"/>
              </a:spcAft>
            </a:pPr>
            <a:r>
              <a:rPr lang="ru-RU" sz="1400" b="1" dirty="0">
                <a:solidFill>
                  <a:srgbClr val="FFFF00"/>
                </a:solidFill>
                <a:effectLst>
                  <a:outerShdw blurRad="38100" dist="38100" dir="2700000" algn="tl">
                    <a:srgbClr val="000000">
                      <a:alpha val="43137"/>
                    </a:srgbClr>
                  </a:outerShdw>
                </a:effectLst>
                <a:latin typeface="Times New Roman"/>
                <a:ea typeface="Times New Roman"/>
              </a:rPr>
              <a:t>ГАВРИЛОВО-ПОСАДСКОГО МУНИЦИПАЛЬНОГО РАЙОНА</a:t>
            </a:r>
          </a:p>
        </p:txBody>
      </p:sp>
      <p:sp>
        <p:nvSpPr>
          <p:cNvPr id="12" name="TextBox 11"/>
          <p:cNvSpPr txBox="1"/>
          <p:nvPr/>
        </p:nvSpPr>
        <p:spPr>
          <a:xfrm>
            <a:off x="8188568" y="396502"/>
            <a:ext cx="799321" cy="276999"/>
          </a:xfrm>
          <a:prstGeom prst="rect">
            <a:avLst/>
          </a:prstGeom>
          <a:noFill/>
        </p:spPr>
        <p:txBody>
          <a:bodyPr wrap="none" rtlCol="0">
            <a:spAutoFit/>
          </a:bodyPr>
          <a:lstStyle/>
          <a:p>
            <a:r>
              <a:rPr lang="ru-RU" sz="1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тыс. руб.</a:t>
            </a:r>
          </a:p>
        </p:txBody>
      </p:sp>
      <p:sp>
        <p:nvSpPr>
          <p:cNvPr id="7" name="Номер слайда 1"/>
          <p:cNvSpPr>
            <a:spLocks noGrp="1"/>
          </p:cNvSpPr>
          <p:nvPr>
            <p:ph type="sldNum" sz="quarter" idx="12"/>
          </p:nvPr>
        </p:nvSpPr>
        <p:spPr>
          <a:xfrm>
            <a:off x="8588229" y="44624"/>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37</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924246440"/>
              </p:ext>
            </p:extLst>
          </p:nvPr>
        </p:nvGraphicFramePr>
        <p:xfrm>
          <a:off x="172304" y="692696"/>
          <a:ext cx="8864192" cy="6032701"/>
        </p:xfrm>
        <a:graphic>
          <a:graphicData uri="http://schemas.openxmlformats.org/drawingml/2006/table">
            <a:tbl>
              <a:tblPr firstRow="1" firstCol="1" bandRow="1">
                <a:tableStyleId>{5940675A-B579-460E-94D1-54222C63F5DA}</a:tableStyleId>
              </a:tblPr>
              <a:tblGrid>
                <a:gridCol w="4903752">
                  <a:extLst>
                    <a:ext uri="{9D8B030D-6E8A-4147-A177-3AD203B41FA5}">
                      <a16:colId xmlns:a16="http://schemas.microsoft.com/office/drawing/2014/main" xmlns="" xmlns:a14="http://schemas.microsoft.com/office/drawing/2010/main" xmlns:mc="http://schemas.openxmlformats.org/markup-compatibility/2006" val="20000"/>
                    </a:ext>
                  </a:extLst>
                </a:gridCol>
                <a:gridCol w="720080">
                  <a:extLst>
                    <a:ext uri="{9D8B030D-6E8A-4147-A177-3AD203B41FA5}">
                      <a16:colId xmlns:a16="http://schemas.microsoft.com/office/drawing/2014/main" xmlns="" xmlns:a14="http://schemas.microsoft.com/office/drawing/2010/main" xmlns:mc="http://schemas.openxmlformats.org/markup-compatibility/2006" val="20001"/>
                    </a:ext>
                  </a:extLst>
                </a:gridCol>
                <a:gridCol w="720080">
                  <a:extLst>
                    <a:ext uri="{9D8B030D-6E8A-4147-A177-3AD203B41FA5}">
                      <a16:colId xmlns:a16="http://schemas.microsoft.com/office/drawing/2014/main" xmlns="" xmlns:a14="http://schemas.microsoft.com/office/drawing/2010/main" xmlns:mc="http://schemas.openxmlformats.org/markup-compatibility/2006" val="20002"/>
                    </a:ext>
                  </a:extLst>
                </a:gridCol>
                <a:gridCol w="720080">
                  <a:extLst>
                    <a:ext uri="{9D8B030D-6E8A-4147-A177-3AD203B41FA5}">
                      <a16:colId xmlns:a16="http://schemas.microsoft.com/office/drawing/2014/main" xmlns="" xmlns:a14="http://schemas.microsoft.com/office/drawing/2010/main" xmlns:mc="http://schemas.openxmlformats.org/markup-compatibility/2006" val="20003"/>
                    </a:ext>
                  </a:extLst>
                </a:gridCol>
                <a:gridCol w="576064">
                  <a:extLst>
                    <a:ext uri="{9D8B030D-6E8A-4147-A177-3AD203B41FA5}">
                      <a16:colId xmlns:a16="http://schemas.microsoft.com/office/drawing/2014/main" xmlns="" xmlns:a14="http://schemas.microsoft.com/office/drawing/2010/main" xmlns:mc="http://schemas.openxmlformats.org/markup-compatibility/2006" val="20004"/>
                    </a:ext>
                  </a:extLst>
                </a:gridCol>
                <a:gridCol w="576064">
                  <a:extLst>
                    <a:ext uri="{9D8B030D-6E8A-4147-A177-3AD203B41FA5}">
                      <a16:colId xmlns:a16="http://schemas.microsoft.com/office/drawing/2014/main" xmlns="" xmlns:a14="http://schemas.microsoft.com/office/drawing/2010/main" xmlns:mc="http://schemas.openxmlformats.org/markup-compatibility/2006" val="20005"/>
                    </a:ext>
                  </a:extLst>
                </a:gridCol>
                <a:gridCol w="648072">
                  <a:extLst>
                    <a:ext uri="{9D8B030D-6E8A-4147-A177-3AD203B41FA5}">
                      <a16:colId xmlns:a16="http://schemas.microsoft.com/office/drawing/2014/main" xmlns="" xmlns:a14="http://schemas.microsoft.com/office/drawing/2010/main" xmlns:mc="http://schemas.openxmlformats.org/markup-compatibility/2006" val="20006"/>
                    </a:ext>
                  </a:extLst>
                </a:gridCol>
              </a:tblGrid>
              <a:tr h="648072">
                <a:tc>
                  <a:txBody>
                    <a:bodyPr/>
                    <a:lstStyle/>
                    <a:p>
                      <a:pPr algn="ctr">
                        <a:spcAft>
                          <a:spcPts val="0"/>
                        </a:spcAft>
                      </a:pPr>
                      <a:r>
                        <a:rPr lang="ru-RU" sz="1200" b="1" dirty="0">
                          <a:solidFill>
                            <a:schemeClr val="tx1"/>
                          </a:solidFill>
                          <a:effectLst/>
                        </a:rPr>
                        <a:t> </a:t>
                      </a:r>
                    </a:p>
                    <a:p>
                      <a:pPr algn="ctr">
                        <a:spcAft>
                          <a:spcPts val="0"/>
                        </a:spcAft>
                      </a:pPr>
                      <a:r>
                        <a:rPr lang="ru-RU" sz="1200" b="1" dirty="0">
                          <a:solidFill>
                            <a:schemeClr val="tx1"/>
                          </a:solidFill>
                          <a:effectLst/>
                        </a:rPr>
                        <a:t>Наименование межбюджетных трансфертов</a:t>
                      </a:r>
                      <a:endParaRPr lang="ru-RU" sz="1200" b="1"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1"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rPr>
                        <a:t>Новоселков</a:t>
                      </a:r>
                      <a:endParaRPr kumimoji="0" lang="ru-RU" sz="700" b="1"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1"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rPr>
                        <a:t>ское</a:t>
                      </a:r>
                      <a:r>
                        <a:rPr kumimoji="0" lang="ru-RU" sz="700" b="1"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a:t>
                      </a:r>
                      <a:r>
                        <a:rPr kumimoji="0" lang="ru-RU" sz="700" b="1" u="none" strike="noStrike" kern="1200" cap="none" spc="0" normalizeH="0" baseline="0" noProof="0" dirty="0">
                          <a:ln>
                            <a:noFill/>
                          </a:ln>
                          <a:solidFill>
                            <a:schemeClr val="tx1"/>
                          </a:solidFill>
                          <a:effectLst/>
                          <a:uLnTx/>
                          <a:uFillTx/>
                          <a:latin typeface="Times New Roman" pitchFamily="18" charset="0"/>
                          <a:cs typeface="Times New Roman" pitchFamily="18" charset="0"/>
                        </a:rPr>
                        <a:t>сельское поселение</a:t>
                      </a:r>
                      <a:endParaRPr kumimoji="0" lang="ru-RU" sz="700" b="1" i="0" u="none" strike="noStrike" kern="1200" cap="none" spc="0" normalizeH="0" baseline="0" noProof="0" dirty="0">
                        <a:ln>
                          <a:noFill/>
                        </a:ln>
                        <a:solidFill>
                          <a:schemeClr val="tx1"/>
                        </a:solidFill>
                        <a:effectLst/>
                        <a:uLnTx/>
                        <a:uFillTx/>
                        <a:latin typeface="Times New Roman" pitchFamily="18" charset="0"/>
                        <a:ea typeface="Times New Roman"/>
                        <a:cs typeface="Times New Roman"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1"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Осановецкое</a:t>
                      </a:r>
                      <a:r>
                        <a:rPr kumimoji="0" lang="ru-RU" sz="700" b="1" u="none" strike="noStrike" kern="1200" cap="none" spc="0" normalizeH="0" baseline="0" noProof="0" dirty="0">
                          <a:ln>
                            <a:noFill/>
                          </a:ln>
                          <a:solidFill>
                            <a:schemeClr val="tx1"/>
                          </a:solidFill>
                          <a:effectLst/>
                          <a:uLnTx/>
                          <a:uFillTx/>
                          <a:latin typeface="Times New Roman" pitchFamily="18" charset="0"/>
                          <a:cs typeface="Times New Roman" pitchFamily="18" charset="0"/>
                        </a:rPr>
                        <a:t> сельское поселение</a:t>
                      </a:r>
                      <a:endParaRPr kumimoji="0" lang="ru-RU" sz="700" b="1" i="0" u="none" strike="noStrike" kern="1200" cap="none" spc="0" normalizeH="0" baseline="0" noProof="0" dirty="0">
                        <a:ln>
                          <a:noFill/>
                        </a:ln>
                        <a:solidFill>
                          <a:schemeClr val="tx1"/>
                        </a:solidFill>
                        <a:effectLst/>
                        <a:uLnTx/>
                        <a:uFillTx/>
                        <a:latin typeface="Times New Roman" pitchFamily="18" charset="0"/>
                        <a:ea typeface="Times New Roman"/>
                        <a:cs typeface="Times New Roman"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1"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Шекшовское</a:t>
                      </a:r>
                      <a:r>
                        <a:rPr kumimoji="0" lang="ru-RU" sz="700" b="1" u="none" strike="noStrike" kern="1200" cap="none" spc="0" normalizeH="0" baseline="0" noProof="0" dirty="0">
                          <a:ln>
                            <a:noFill/>
                          </a:ln>
                          <a:solidFill>
                            <a:schemeClr val="tx1"/>
                          </a:solidFill>
                          <a:effectLst/>
                          <a:uLnTx/>
                          <a:uFillTx/>
                          <a:latin typeface="Times New Roman" pitchFamily="18" charset="0"/>
                          <a:cs typeface="Times New Roman" pitchFamily="18" charset="0"/>
                        </a:rPr>
                        <a:t> сельское поселение</a:t>
                      </a:r>
                      <a:endParaRPr kumimoji="0" lang="ru-RU" sz="700" b="1" i="0" u="none" strike="noStrike" kern="1200" cap="none" spc="0" normalizeH="0" baseline="0" noProof="0" dirty="0">
                        <a:ln>
                          <a:noFill/>
                        </a:ln>
                        <a:solidFill>
                          <a:schemeClr val="tx1"/>
                        </a:solidFill>
                        <a:effectLst/>
                        <a:uLnTx/>
                        <a:uFillTx/>
                        <a:latin typeface="Times New Roman" pitchFamily="18" charset="0"/>
                        <a:ea typeface="Times New Roman"/>
                        <a:cs typeface="Times New Roman"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1" i="0" u="none" strike="noStrike" kern="1200" cap="none" spc="0" normalizeH="0" baseline="0" noProof="0" dirty="0" smtClean="0">
                          <a:ln>
                            <a:noFill/>
                          </a:ln>
                          <a:solidFill>
                            <a:schemeClr val="tx1"/>
                          </a:solidFill>
                          <a:effectLst/>
                          <a:uLnTx/>
                          <a:uFillTx/>
                          <a:latin typeface="Times New Roman" pitchFamily="18" charset="0"/>
                          <a:ea typeface="Times New Roman"/>
                          <a:cs typeface="Times New Roman" pitchFamily="18" charset="0"/>
                        </a:rPr>
                        <a:t>Петров</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1" i="0" u="none" strike="noStrike" kern="1200" cap="none" spc="0" normalizeH="0" baseline="0" noProof="0" dirty="0" err="1" smtClean="0">
                          <a:ln>
                            <a:noFill/>
                          </a:ln>
                          <a:solidFill>
                            <a:schemeClr val="tx1"/>
                          </a:solidFill>
                          <a:effectLst/>
                          <a:uLnTx/>
                          <a:uFillTx/>
                          <a:latin typeface="Times New Roman" pitchFamily="18" charset="0"/>
                          <a:ea typeface="Times New Roman"/>
                          <a:cs typeface="Times New Roman" pitchFamily="18" charset="0"/>
                        </a:rPr>
                        <a:t>ское</a:t>
                      </a:r>
                      <a:endParaRPr kumimoji="0" lang="ru-RU" sz="700" b="1" i="0" u="none" strike="noStrike" kern="1200" cap="none" spc="0" normalizeH="0" baseline="0" noProof="0" dirty="0">
                        <a:ln>
                          <a:noFill/>
                        </a:ln>
                        <a:solidFill>
                          <a:schemeClr val="tx1"/>
                        </a:solidFill>
                        <a:effectLst/>
                        <a:uLnTx/>
                        <a:uFillTx/>
                        <a:latin typeface="Times New Roman" pitchFamily="18" charset="0"/>
                        <a:ea typeface="Times New Roman"/>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1" i="0" u="none" strike="noStrike" kern="1200" cap="none" spc="0" normalizeH="0" baseline="0" noProof="0" dirty="0">
                          <a:ln>
                            <a:noFill/>
                          </a:ln>
                          <a:solidFill>
                            <a:schemeClr val="tx1"/>
                          </a:solidFill>
                          <a:effectLst/>
                          <a:uLnTx/>
                          <a:uFillTx/>
                          <a:latin typeface="Times New Roman" pitchFamily="18" charset="0"/>
                          <a:ea typeface="Times New Roman"/>
                          <a:cs typeface="Times New Roman" pitchFamily="18" charset="0"/>
                        </a:rPr>
                        <a:t>городское поселение</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1" i="0" u="none" strike="noStrike" kern="1200" cap="none" spc="0" normalizeH="0" baseline="0" noProof="0" dirty="0">
                          <a:ln>
                            <a:noFill/>
                          </a:ln>
                          <a:solidFill>
                            <a:schemeClr val="tx1"/>
                          </a:solidFill>
                          <a:effectLst/>
                          <a:uLnTx/>
                          <a:uFillTx/>
                          <a:latin typeface="Times New Roman" pitchFamily="18" charset="0"/>
                          <a:ea typeface="Times New Roman"/>
                          <a:cs typeface="Times New Roman" pitchFamily="18" charset="0"/>
                        </a:rPr>
                        <a:t>Гаврилово-Посадское городское поселение</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800" b="1" i="0" u="none" strike="noStrike" kern="1200" cap="none" spc="0" normalizeH="0" baseline="0" noProof="0" dirty="0">
                          <a:ln>
                            <a:noFill/>
                          </a:ln>
                          <a:solidFill>
                            <a:schemeClr val="tx1"/>
                          </a:solidFill>
                          <a:effectLst/>
                          <a:uLnTx/>
                          <a:uFillTx/>
                          <a:latin typeface="Times New Roman"/>
                          <a:ea typeface="Times New Roman"/>
                          <a:cs typeface="+mn-cs"/>
                        </a:rPr>
                        <a:t>ИТОГО</a:t>
                      </a:r>
                    </a:p>
                  </a:txBody>
                  <a:tcPr marL="68580" marR="68580" marT="0" marB="0" anchor="ctr"/>
                </a:tc>
                <a:extLst>
                  <a:ext uri="{0D108BD9-81ED-4DB2-BD59-A6C34878D82A}">
                    <a16:rowId xmlns:a16="http://schemas.microsoft.com/office/drawing/2014/main" xmlns="" xmlns:a14="http://schemas.microsoft.com/office/drawing/2010/main" xmlns:mc="http://schemas.openxmlformats.org/markup-compatibility/2006" val="10000"/>
                  </a:ext>
                </a:extLst>
              </a:tr>
              <a:tr h="726949">
                <a:tc>
                  <a:txBody>
                    <a:bodyPr/>
                    <a:lstStyle/>
                    <a:p>
                      <a:pPr marL="0" indent="0" algn="l">
                        <a:spcAft>
                          <a:spcPts val="0"/>
                        </a:spcAft>
                      </a:pPr>
                      <a:r>
                        <a:rPr lang="ru-RU" sz="800" b="0" dirty="0">
                          <a:solidFill>
                            <a:schemeClr val="tx1"/>
                          </a:solidFill>
                          <a:effectLst/>
                          <a:latin typeface="Times New Roman" pitchFamily="18" charset="0"/>
                          <a:cs typeface="Times New Roman" pitchFamily="18" charset="0"/>
                        </a:rPr>
                        <a:t>по дорожной деятельности в отношении автомобильных дорог местного значения в границах населенных пунктов поселения и обеспечению безопасности дорожного движения на них, включая     создание и обеспечение функционирования парковок (парковочных мест),    муниципальному контролю за сохранностью автомобильных дорог местного значения в границах населенных пунктов поселения, и иным полномочиям в области использования автомобильных дорог и осуществлению дорожной деятельности в соответствии с законодательством Российской Федерации </a:t>
                      </a:r>
                      <a:endParaRPr lang="ru-RU" sz="800" b="0" dirty="0">
                        <a:solidFill>
                          <a:schemeClr val="tx1"/>
                        </a:solidFill>
                        <a:effectLst/>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200" b="1" u="none" dirty="0" smtClean="0">
                          <a:solidFill>
                            <a:schemeClr val="tx1"/>
                          </a:solidFill>
                          <a:effectLst/>
                          <a:latin typeface="+mn-lt"/>
                          <a:ea typeface="Times New Roman"/>
                          <a:cs typeface="Times New Roman" panose="02020603050405020304" pitchFamily="18" charset="0"/>
                        </a:rPr>
                        <a:t>1689,8</a:t>
                      </a:r>
                    </a:p>
                  </a:txBody>
                  <a:tcPr marL="68580" marR="68580" marT="0" marB="0" anchor="ctr"/>
                </a:tc>
                <a:tc>
                  <a:txBody>
                    <a:bodyPr/>
                    <a:lstStyle/>
                    <a:p>
                      <a:pPr algn="ctr"/>
                      <a:r>
                        <a:rPr lang="ru-RU" sz="1200" b="1" u="none" dirty="0" smtClean="0">
                          <a:solidFill>
                            <a:schemeClr val="tx1"/>
                          </a:solidFill>
                          <a:effectLst/>
                          <a:latin typeface="+mn-lt"/>
                          <a:cs typeface="Times New Roman" panose="02020603050405020304" pitchFamily="18" charset="0"/>
                        </a:rPr>
                        <a:t>1414,3</a:t>
                      </a:r>
                      <a:endParaRPr lang="ru-RU" sz="1200" b="1" u="none" dirty="0">
                        <a:solidFill>
                          <a:schemeClr val="tx1"/>
                        </a:solidFill>
                        <a:effectLst/>
                        <a:latin typeface="+mn-lt"/>
                        <a:cs typeface="Times New Roman" panose="02020603050405020304" pitchFamily="18" charset="0"/>
                      </a:endParaRPr>
                    </a:p>
                  </a:txBody>
                  <a:tcPr marL="68580" marR="68580" marT="0" marB="0" anchor="ctr"/>
                </a:tc>
                <a:tc>
                  <a:txBody>
                    <a:bodyPr/>
                    <a:lstStyle/>
                    <a:p>
                      <a:pPr algn="ctr"/>
                      <a:r>
                        <a:rPr lang="ru-RU" sz="1200" b="1" u="none" dirty="0" smtClean="0">
                          <a:solidFill>
                            <a:schemeClr val="tx1"/>
                          </a:solidFill>
                          <a:effectLst/>
                          <a:latin typeface="+mn-lt"/>
                          <a:cs typeface="Times New Roman" panose="02020603050405020304" pitchFamily="18" charset="0"/>
                        </a:rPr>
                        <a:t>1278,4</a:t>
                      </a:r>
                      <a:endParaRPr lang="ru-RU" sz="1200" b="1" u="none" dirty="0">
                        <a:solidFill>
                          <a:schemeClr val="tx1"/>
                        </a:solidFill>
                        <a:effectLst/>
                        <a:latin typeface="+mn-lt"/>
                        <a:cs typeface="Times New Roman" panose="02020603050405020304" pitchFamily="18" charset="0"/>
                      </a:endParaRPr>
                    </a:p>
                  </a:txBody>
                  <a:tcPr marL="68580" marR="68580" marT="0" marB="0" anchor="ctr"/>
                </a:tc>
                <a:tc>
                  <a:txBody>
                    <a:bodyPr/>
                    <a:lstStyle/>
                    <a:p>
                      <a:pPr algn="ctr"/>
                      <a:r>
                        <a:rPr lang="ru-RU" sz="1200" b="1" u="none" dirty="0">
                          <a:solidFill>
                            <a:schemeClr val="tx1"/>
                          </a:solidFill>
                          <a:effectLst/>
                          <a:latin typeface="+mn-lt"/>
                          <a:cs typeface="Times New Roman" panose="02020603050405020304" pitchFamily="18" charset="0"/>
                        </a:rPr>
                        <a:t>0</a:t>
                      </a:r>
                    </a:p>
                  </a:txBody>
                  <a:tcPr marL="68580" marR="68580" marT="0" marB="0" anchor="ctr"/>
                </a:tc>
                <a:tc>
                  <a:txBody>
                    <a:bodyPr/>
                    <a:lstStyle/>
                    <a:p>
                      <a:pPr algn="ctr"/>
                      <a:r>
                        <a:rPr lang="ru-RU" sz="1200" b="1" u="none" dirty="0">
                          <a:solidFill>
                            <a:schemeClr val="tx1"/>
                          </a:solidFill>
                          <a:effectLst/>
                          <a:latin typeface="+mn-lt"/>
                          <a:cs typeface="Times New Roman" panose="02020603050405020304" pitchFamily="18" charset="0"/>
                        </a:rPr>
                        <a:t>0</a:t>
                      </a:r>
                    </a:p>
                  </a:txBody>
                  <a:tcPr marL="68580" marR="68580" marT="0" marB="0" anchor="ctr"/>
                </a:tc>
                <a:tc>
                  <a:txBody>
                    <a:bodyPr/>
                    <a:lstStyle/>
                    <a:p>
                      <a:pPr algn="ctr"/>
                      <a:r>
                        <a:rPr lang="ru-RU" sz="1100" b="1" u="none" dirty="0" smtClean="0">
                          <a:solidFill>
                            <a:schemeClr val="tx1"/>
                          </a:solidFill>
                          <a:effectLst/>
                          <a:latin typeface="+mn-lt"/>
                          <a:cs typeface="Times New Roman" panose="02020603050405020304" pitchFamily="18" charset="0"/>
                        </a:rPr>
                        <a:t>4382,5</a:t>
                      </a:r>
                      <a:endParaRPr lang="ru-RU" sz="1100" b="1" u="none" dirty="0">
                        <a:solidFill>
                          <a:schemeClr val="tx1"/>
                        </a:solidFill>
                        <a:effectLst/>
                        <a:latin typeface="+mn-lt"/>
                        <a:cs typeface="Times New Roman" panose="02020603050405020304" pitchFamily="18" charset="0"/>
                      </a:endParaRPr>
                    </a:p>
                  </a:txBody>
                  <a:tcPr marL="68580" marR="68580" marT="0" marB="0" anchor="ctr"/>
                </a:tc>
                <a:extLst>
                  <a:ext uri="{0D108BD9-81ED-4DB2-BD59-A6C34878D82A}">
                    <a16:rowId xmlns:a16="http://schemas.microsoft.com/office/drawing/2014/main" xmlns="" xmlns:a14="http://schemas.microsoft.com/office/drawing/2010/main" xmlns:mc="http://schemas.openxmlformats.org/markup-compatibility/2006" val="10001"/>
                  </a:ext>
                </a:extLst>
              </a:tr>
              <a:tr h="492616">
                <a:tc>
                  <a:txBody>
                    <a:bodyPr/>
                    <a:lstStyle/>
                    <a:p>
                      <a:pPr marL="0" indent="0" algn="l">
                        <a:spcAft>
                          <a:spcPts val="0"/>
                        </a:spcAft>
                      </a:pPr>
                      <a:r>
                        <a:rPr lang="ru-RU" sz="800" b="0" dirty="0">
                          <a:solidFill>
                            <a:schemeClr val="tx1"/>
                          </a:solidFill>
                          <a:effectLst/>
                          <a:latin typeface="Times New Roman"/>
                          <a:ea typeface="Times New Roman"/>
                        </a:rPr>
                        <a:t>по дорожной деятельности в отношении автомобильных дорог местного значения вне границ населенных пунктов в границах муниципального района, организации дорожного движения и обеспечения безопасности дорожного движения на них, а также осуществлению иных полномочий в области использования автомобильных дорог и осуществления дорожной деятельности</a:t>
                      </a:r>
                    </a:p>
                  </a:txBody>
                  <a:tcPr marL="68580" marR="68580" marT="0" marB="0"/>
                </a:tc>
                <a:tc>
                  <a:txBody>
                    <a:bodyPr/>
                    <a:lstStyle/>
                    <a:p>
                      <a:pPr algn="ctr">
                        <a:spcAft>
                          <a:spcPts val="0"/>
                        </a:spcAft>
                      </a:pPr>
                      <a:r>
                        <a:rPr lang="ru-RU" sz="1200" b="1" u="none" dirty="0" smtClean="0">
                          <a:solidFill>
                            <a:schemeClr val="tx1"/>
                          </a:solidFill>
                          <a:effectLst/>
                          <a:latin typeface="+mn-lt"/>
                          <a:ea typeface="Times New Roman"/>
                          <a:cs typeface="Times New Roman" panose="02020603050405020304" pitchFamily="18" charset="0"/>
                        </a:rPr>
                        <a:t>3556,3</a:t>
                      </a:r>
                      <a:endParaRPr lang="ru-RU" sz="1200" b="1" u="none" dirty="0">
                        <a:solidFill>
                          <a:schemeClr val="tx1"/>
                        </a:solidFill>
                        <a:effectLst/>
                        <a:latin typeface="+mn-lt"/>
                        <a:ea typeface="Times New Roman"/>
                        <a:cs typeface="Times New Roman" panose="02020603050405020304" pitchFamily="18" charset="0"/>
                      </a:endParaRPr>
                    </a:p>
                  </a:txBody>
                  <a:tcPr marL="68580" marR="68580" marT="0" marB="0" anchor="ctr"/>
                </a:tc>
                <a:tc>
                  <a:txBody>
                    <a:bodyPr/>
                    <a:lstStyle/>
                    <a:p>
                      <a:pPr algn="ctr"/>
                      <a:r>
                        <a:rPr lang="ru-RU" sz="1200" b="1" u="none" dirty="0" smtClean="0">
                          <a:solidFill>
                            <a:schemeClr val="tx1"/>
                          </a:solidFill>
                          <a:effectLst/>
                          <a:latin typeface="+mn-lt"/>
                          <a:cs typeface="Times New Roman" panose="02020603050405020304" pitchFamily="18" charset="0"/>
                        </a:rPr>
                        <a:t>2271,8</a:t>
                      </a:r>
                      <a:endParaRPr lang="ru-RU" sz="1200" b="1" u="none" dirty="0">
                        <a:solidFill>
                          <a:schemeClr val="tx1"/>
                        </a:solidFill>
                        <a:effectLst/>
                        <a:latin typeface="+mn-lt"/>
                        <a:cs typeface="Times New Roman" panose="02020603050405020304" pitchFamily="18" charset="0"/>
                      </a:endParaRPr>
                    </a:p>
                  </a:txBody>
                  <a:tcPr marL="68580" marR="68580" marT="0" marB="0" anchor="ctr"/>
                </a:tc>
                <a:tc>
                  <a:txBody>
                    <a:bodyPr/>
                    <a:lstStyle/>
                    <a:p>
                      <a:pPr algn="ctr"/>
                      <a:r>
                        <a:rPr lang="ru-RU" sz="1200" b="1" u="none" dirty="0" smtClean="0">
                          <a:solidFill>
                            <a:schemeClr val="tx1"/>
                          </a:solidFill>
                          <a:effectLst/>
                          <a:latin typeface="+mn-lt"/>
                          <a:cs typeface="Times New Roman" panose="02020603050405020304" pitchFamily="18" charset="0"/>
                        </a:rPr>
                        <a:t>1976,8</a:t>
                      </a:r>
                      <a:endParaRPr lang="ru-RU" sz="1200" b="1" u="none" dirty="0">
                        <a:solidFill>
                          <a:schemeClr val="tx1"/>
                        </a:solidFill>
                        <a:effectLst/>
                        <a:latin typeface="+mn-lt"/>
                        <a:cs typeface="Times New Roman" panose="02020603050405020304" pitchFamily="18" charset="0"/>
                      </a:endParaRPr>
                    </a:p>
                  </a:txBody>
                  <a:tcPr marL="68580" marR="68580" marT="0" marB="0" anchor="ctr"/>
                </a:tc>
                <a:tc>
                  <a:txBody>
                    <a:bodyPr/>
                    <a:lstStyle/>
                    <a:p>
                      <a:pPr algn="ctr"/>
                      <a:r>
                        <a:rPr lang="ru-RU" sz="1200" b="1" u="none" dirty="0" smtClean="0">
                          <a:solidFill>
                            <a:schemeClr val="tx1"/>
                          </a:solidFill>
                          <a:effectLst/>
                          <a:latin typeface="+mn-lt"/>
                          <a:cs typeface="Times New Roman" panose="02020603050405020304" pitchFamily="18" charset="0"/>
                        </a:rPr>
                        <a:t>852,1</a:t>
                      </a:r>
                      <a:endParaRPr lang="ru-RU" sz="1200" b="1" u="none" dirty="0">
                        <a:solidFill>
                          <a:schemeClr val="tx1"/>
                        </a:solidFill>
                        <a:effectLst/>
                        <a:latin typeface="+mn-lt"/>
                        <a:cs typeface="Times New Roman" panose="02020603050405020304" pitchFamily="18" charset="0"/>
                      </a:endParaRPr>
                    </a:p>
                  </a:txBody>
                  <a:tcPr marL="68580" marR="68580" marT="0" marB="0" anchor="ctr"/>
                </a:tc>
                <a:tc>
                  <a:txBody>
                    <a:bodyPr/>
                    <a:lstStyle/>
                    <a:p>
                      <a:pPr algn="ctr"/>
                      <a:r>
                        <a:rPr lang="ru-RU" sz="1200" b="1" u="none" dirty="0" smtClean="0">
                          <a:solidFill>
                            <a:schemeClr val="tx1"/>
                          </a:solidFill>
                          <a:effectLst/>
                          <a:latin typeface="+mn-lt"/>
                          <a:cs typeface="Times New Roman" panose="02020603050405020304" pitchFamily="18" charset="0"/>
                        </a:rPr>
                        <a:t>7,5</a:t>
                      </a:r>
                      <a:endParaRPr lang="ru-RU" sz="1200" b="1" u="none" dirty="0">
                        <a:solidFill>
                          <a:schemeClr val="tx1"/>
                        </a:solidFill>
                        <a:effectLst/>
                        <a:latin typeface="+mn-lt"/>
                        <a:cs typeface="Times New Roman" panose="02020603050405020304" pitchFamily="18" charset="0"/>
                      </a:endParaRPr>
                    </a:p>
                  </a:txBody>
                  <a:tcPr marL="68580" marR="68580" marT="0" marB="0" anchor="ctr"/>
                </a:tc>
                <a:tc>
                  <a:txBody>
                    <a:bodyPr/>
                    <a:lstStyle/>
                    <a:p>
                      <a:pPr algn="ctr"/>
                      <a:r>
                        <a:rPr lang="ru-RU" sz="1100" b="1" u="none" dirty="0" smtClean="0">
                          <a:solidFill>
                            <a:schemeClr val="tx1"/>
                          </a:solidFill>
                          <a:effectLst/>
                          <a:latin typeface="+mn-lt"/>
                          <a:cs typeface="Times New Roman" panose="02020603050405020304" pitchFamily="18" charset="0"/>
                        </a:rPr>
                        <a:t>8664,5</a:t>
                      </a:r>
                      <a:endParaRPr lang="ru-RU" sz="1100" b="1" u="none" dirty="0">
                        <a:solidFill>
                          <a:schemeClr val="tx1"/>
                        </a:solidFill>
                        <a:effectLst/>
                        <a:latin typeface="+mn-lt"/>
                        <a:cs typeface="Times New Roman" panose="02020603050405020304" pitchFamily="18" charset="0"/>
                      </a:endParaRPr>
                    </a:p>
                  </a:txBody>
                  <a:tcPr marL="68580" marR="68580" marT="0" marB="0" anchor="ctr"/>
                </a:tc>
                <a:extLst>
                  <a:ext uri="{0D108BD9-81ED-4DB2-BD59-A6C34878D82A}">
                    <a16:rowId xmlns:a16="http://schemas.microsoft.com/office/drawing/2014/main" xmlns="" xmlns:a14="http://schemas.microsoft.com/office/drawing/2010/main" xmlns:mc="http://schemas.openxmlformats.org/markup-compatibility/2006" val="10002"/>
                  </a:ext>
                </a:extLst>
              </a:tr>
              <a:tr h="265936">
                <a:tc>
                  <a:txBody>
                    <a:bodyPr/>
                    <a:lstStyle/>
                    <a:p>
                      <a:pPr>
                        <a:spcAft>
                          <a:spcPts val="0"/>
                        </a:spcAft>
                      </a:pPr>
                      <a:r>
                        <a:rPr lang="ru-RU" sz="800" b="0" dirty="0">
                          <a:solidFill>
                            <a:schemeClr val="tx1"/>
                          </a:solidFill>
                          <a:effectLst/>
                          <a:latin typeface="Times New Roman" pitchFamily="18" charset="0"/>
                          <a:cs typeface="Times New Roman" pitchFamily="18" charset="0"/>
                        </a:rPr>
                        <a:t>по организации библиотечного обслуживания населения, комплектованию и обеспечению сохранности библиотечных фондов библиотек сельского поселения</a:t>
                      </a:r>
                      <a:endParaRPr lang="ru-RU" sz="800" b="0" dirty="0">
                        <a:solidFill>
                          <a:schemeClr val="tx1"/>
                        </a:solidFill>
                        <a:effectLst/>
                        <a:latin typeface="Times New Roman" pitchFamily="18" charset="0"/>
                        <a:ea typeface="Times New Roman"/>
                        <a:cs typeface="Times New Roman" pitchFamily="18" charset="0"/>
                      </a:endParaRPr>
                    </a:p>
                  </a:txBody>
                  <a:tcPr marL="68580" marR="68580" marT="0" marB="0"/>
                </a:tc>
                <a:tc>
                  <a:txBody>
                    <a:bodyPr/>
                    <a:lstStyle/>
                    <a:p>
                      <a:pPr algn="ctr">
                        <a:spcAft>
                          <a:spcPts val="0"/>
                        </a:spcAft>
                      </a:pPr>
                      <a:r>
                        <a:rPr lang="ru-RU" sz="1200" b="1" dirty="0" smtClean="0">
                          <a:solidFill>
                            <a:schemeClr val="tx1"/>
                          </a:solidFill>
                          <a:effectLst/>
                          <a:latin typeface="+mn-lt"/>
                          <a:ea typeface="Times New Roman"/>
                          <a:cs typeface="Times New Roman" panose="02020603050405020304" pitchFamily="18" charset="0"/>
                        </a:rPr>
                        <a:t>728,3</a:t>
                      </a:r>
                      <a:endParaRPr lang="ru-RU" sz="1200" b="1" dirty="0">
                        <a:solidFill>
                          <a:schemeClr val="tx1"/>
                        </a:solidFill>
                        <a:effectLst/>
                        <a:latin typeface="+mn-lt"/>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200" b="1" dirty="0" smtClean="0">
                          <a:solidFill>
                            <a:schemeClr val="tx1"/>
                          </a:solidFill>
                          <a:effectLst/>
                          <a:latin typeface="+mn-lt"/>
                          <a:ea typeface="Times New Roman"/>
                          <a:cs typeface="Times New Roman" panose="02020603050405020304" pitchFamily="18" charset="0"/>
                        </a:rPr>
                        <a:t>381,5</a:t>
                      </a:r>
                      <a:endParaRPr lang="ru-RU" sz="1200" b="1" dirty="0">
                        <a:solidFill>
                          <a:schemeClr val="tx1"/>
                        </a:solidFill>
                        <a:effectLst/>
                        <a:latin typeface="+mn-lt"/>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200" b="1" dirty="0" smtClean="0">
                          <a:solidFill>
                            <a:schemeClr val="tx1"/>
                          </a:solidFill>
                          <a:effectLst/>
                          <a:latin typeface="+mn-lt"/>
                          <a:ea typeface="Times New Roman"/>
                          <a:cs typeface="Times New Roman" panose="02020603050405020304" pitchFamily="18" charset="0"/>
                        </a:rPr>
                        <a:t>569,4</a:t>
                      </a:r>
                      <a:endParaRPr lang="ru-RU" sz="1200" b="1" dirty="0">
                        <a:solidFill>
                          <a:schemeClr val="tx1"/>
                        </a:solidFill>
                        <a:effectLst/>
                        <a:latin typeface="+mn-lt"/>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200" b="1" dirty="0">
                          <a:solidFill>
                            <a:schemeClr val="tx1"/>
                          </a:solidFill>
                          <a:effectLst/>
                          <a:latin typeface="+mn-lt"/>
                          <a:ea typeface="Times New Roman"/>
                          <a:cs typeface="Times New Roman" panose="02020603050405020304" pitchFamily="18" charset="0"/>
                        </a:rPr>
                        <a:t>0</a:t>
                      </a:r>
                    </a:p>
                  </a:txBody>
                  <a:tcPr marL="68580" marR="68580" marT="0" marB="0" anchor="ctr"/>
                </a:tc>
                <a:tc>
                  <a:txBody>
                    <a:bodyPr/>
                    <a:lstStyle/>
                    <a:p>
                      <a:pPr algn="ctr">
                        <a:spcAft>
                          <a:spcPts val="0"/>
                        </a:spcAft>
                      </a:pPr>
                      <a:r>
                        <a:rPr lang="ru-RU" sz="1200" b="1" dirty="0">
                          <a:solidFill>
                            <a:schemeClr val="tx1"/>
                          </a:solidFill>
                          <a:effectLst/>
                          <a:latin typeface="+mn-lt"/>
                          <a:ea typeface="Times New Roman"/>
                          <a:cs typeface="Times New Roman" panose="02020603050405020304" pitchFamily="18" charset="0"/>
                        </a:rPr>
                        <a:t>0</a:t>
                      </a:r>
                    </a:p>
                  </a:txBody>
                  <a:tcPr marL="68580" marR="68580" marT="0" marB="0" anchor="ctr"/>
                </a:tc>
                <a:tc>
                  <a:txBody>
                    <a:bodyPr/>
                    <a:lstStyle/>
                    <a:p>
                      <a:pPr algn="ctr">
                        <a:spcAft>
                          <a:spcPts val="0"/>
                        </a:spcAft>
                      </a:pPr>
                      <a:r>
                        <a:rPr lang="ru-RU" sz="1100" b="1" dirty="0" smtClean="0">
                          <a:solidFill>
                            <a:schemeClr val="tx1"/>
                          </a:solidFill>
                          <a:effectLst/>
                          <a:latin typeface="+mn-lt"/>
                          <a:ea typeface="Times New Roman"/>
                          <a:cs typeface="Times New Roman" panose="02020603050405020304" pitchFamily="18" charset="0"/>
                        </a:rPr>
                        <a:t>1679,2</a:t>
                      </a:r>
                      <a:endParaRPr lang="ru-RU" sz="1100" b="1" dirty="0">
                        <a:solidFill>
                          <a:schemeClr val="tx1"/>
                        </a:solidFill>
                        <a:effectLst/>
                        <a:latin typeface="+mn-lt"/>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xmlns="" xmlns:a14="http://schemas.microsoft.com/office/drawing/2010/main" xmlns:mc="http://schemas.openxmlformats.org/markup-compatibility/2006" val="10003"/>
                  </a:ext>
                </a:extLst>
              </a:tr>
              <a:tr h="216024">
                <a:tc>
                  <a:txBody>
                    <a:bodyPr/>
                    <a:lstStyle/>
                    <a:p>
                      <a:pPr marL="0" indent="0" algn="l">
                        <a:spcAft>
                          <a:spcPts val="0"/>
                        </a:spcAft>
                      </a:pPr>
                      <a:r>
                        <a:rPr lang="ru-RU" sz="800" dirty="0">
                          <a:solidFill>
                            <a:schemeClr val="tx1"/>
                          </a:solidFill>
                          <a:effectLst/>
                          <a:latin typeface="Times New Roman" pitchFamily="18" charset="0"/>
                          <a:cs typeface="Times New Roman" pitchFamily="18" charset="0"/>
                        </a:rPr>
                        <a:t>по организации в границах сельского поселения электро-, тепло-, газо-,</a:t>
                      </a:r>
                      <a:r>
                        <a:rPr lang="ru-RU" sz="800" baseline="0" dirty="0">
                          <a:solidFill>
                            <a:schemeClr val="tx1"/>
                          </a:solidFill>
                          <a:effectLst/>
                          <a:latin typeface="Times New Roman" pitchFamily="18" charset="0"/>
                          <a:cs typeface="Times New Roman" pitchFamily="18" charset="0"/>
                        </a:rPr>
                        <a:t> </a:t>
                      </a:r>
                      <a:r>
                        <a:rPr lang="ru-RU" sz="800" dirty="0">
                          <a:solidFill>
                            <a:schemeClr val="tx1"/>
                          </a:solidFill>
                          <a:effectLst/>
                          <a:latin typeface="Times New Roman" pitchFamily="18" charset="0"/>
                          <a:cs typeface="Times New Roman" pitchFamily="18" charset="0"/>
                        </a:rPr>
                        <a:t>водоснабжения водоотведения</a:t>
                      </a:r>
                      <a:endParaRPr lang="ru-RU" sz="800" b="0" i="1"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200" b="1" dirty="0" smtClean="0">
                          <a:solidFill>
                            <a:schemeClr val="tx1"/>
                          </a:solidFill>
                          <a:effectLst/>
                          <a:latin typeface="+mn-lt"/>
                          <a:ea typeface="Times New Roman"/>
                          <a:cs typeface="Times New Roman" panose="02020603050405020304" pitchFamily="18" charset="0"/>
                        </a:rPr>
                        <a:t>340,0</a:t>
                      </a:r>
                      <a:endParaRPr lang="ru-RU" sz="1200" b="1" dirty="0">
                        <a:solidFill>
                          <a:schemeClr val="tx1"/>
                        </a:solidFill>
                        <a:effectLst/>
                        <a:latin typeface="+mn-lt"/>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200" b="1" dirty="0" smtClean="0">
                          <a:solidFill>
                            <a:schemeClr val="tx1"/>
                          </a:solidFill>
                          <a:effectLst/>
                          <a:latin typeface="+mn-lt"/>
                          <a:ea typeface="Times New Roman"/>
                          <a:cs typeface="Times New Roman" panose="02020603050405020304" pitchFamily="18" charset="0"/>
                        </a:rPr>
                        <a:t>817,2</a:t>
                      </a:r>
                      <a:endParaRPr lang="ru-RU" sz="1200" b="1" dirty="0">
                        <a:solidFill>
                          <a:schemeClr val="tx1"/>
                        </a:solidFill>
                        <a:effectLst/>
                        <a:latin typeface="+mn-lt"/>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200" b="1" dirty="0" smtClean="0">
                          <a:solidFill>
                            <a:schemeClr val="tx1"/>
                          </a:solidFill>
                          <a:effectLst/>
                          <a:latin typeface="+mn-lt"/>
                          <a:ea typeface="Times New Roman"/>
                          <a:cs typeface="Times New Roman" panose="02020603050405020304" pitchFamily="18" charset="0"/>
                        </a:rPr>
                        <a:t>577,4</a:t>
                      </a:r>
                      <a:endParaRPr lang="ru-RU" sz="1200" b="1" dirty="0">
                        <a:solidFill>
                          <a:schemeClr val="tx1"/>
                        </a:solidFill>
                        <a:effectLst/>
                        <a:latin typeface="+mn-lt"/>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200" b="1" dirty="0">
                          <a:solidFill>
                            <a:schemeClr val="tx1"/>
                          </a:solidFill>
                          <a:effectLst/>
                          <a:latin typeface="+mn-lt"/>
                          <a:ea typeface="Times New Roman"/>
                          <a:cs typeface="Times New Roman" panose="02020603050405020304" pitchFamily="18" charset="0"/>
                        </a:rPr>
                        <a:t>0</a:t>
                      </a:r>
                    </a:p>
                  </a:txBody>
                  <a:tcPr marL="68580" marR="68580" marT="0" marB="0" anchor="ctr"/>
                </a:tc>
                <a:tc>
                  <a:txBody>
                    <a:bodyPr/>
                    <a:lstStyle/>
                    <a:p>
                      <a:pPr algn="ctr">
                        <a:spcAft>
                          <a:spcPts val="0"/>
                        </a:spcAft>
                      </a:pPr>
                      <a:r>
                        <a:rPr lang="ru-RU" sz="1200" b="1" dirty="0">
                          <a:solidFill>
                            <a:schemeClr val="tx1"/>
                          </a:solidFill>
                          <a:effectLst/>
                          <a:latin typeface="+mn-lt"/>
                          <a:ea typeface="Times New Roman"/>
                          <a:cs typeface="Times New Roman" panose="02020603050405020304" pitchFamily="18" charset="0"/>
                        </a:rPr>
                        <a:t>0</a:t>
                      </a:r>
                    </a:p>
                  </a:txBody>
                  <a:tcPr marL="68580" marR="68580" marT="0" marB="0" anchor="ctr"/>
                </a:tc>
                <a:tc>
                  <a:txBody>
                    <a:bodyPr/>
                    <a:lstStyle/>
                    <a:p>
                      <a:pPr algn="ctr">
                        <a:spcAft>
                          <a:spcPts val="0"/>
                        </a:spcAft>
                      </a:pPr>
                      <a:r>
                        <a:rPr lang="ru-RU" sz="1100" b="1" dirty="0" smtClean="0">
                          <a:solidFill>
                            <a:schemeClr val="tx1"/>
                          </a:solidFill>
                          <a:effectLst/>
                          <a:latin typeface="+mn-lt"/>
                          <a:ea typeface="Times New Roman"/>
                          <a:cs typeface="Times New Roman" panose="02020603050405020304" pitchFamily="18" charset="0"/>
                        </a:rPr>
                        <a:t>1734,6</a:t>
                      </a:r>
                      <a:endParaRPr lang="ru-RU" sz="1100" b="1" dirty="0">
                        <a:solidFill>
                          <a:schemeClr val="tx1"/>
                        </a:solidFill>
                        <a:effectLst/>
                        <a:latin typeface="+mn-lt"/>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xmlns="" xmlns:a14="http://schemas.microsoft.com/office/drawing/2010/main" xmlns:mc="http://schemas.openxmlformats.org/markup-compatibility/2006" val="10004"/>
                  </a:ext>
                </a:extLst>
              </a:tr>
              <a:tr h="484633">
                <a:tc>
                  <a:txBody>
                    <a:bodyPr/>
                    <a:lstStyle/>
                    <a:p>
                      <a:pPr>
                        <a:spcAft>
                          <a:spcPts val="0"/>
                        </a:spcAft>
                      </a:pPr>
                      <a:r>
                        <a:rPr lang="ru-RU" sz="800" b="0" dirty="0">
                          <a:solidFill>
                            <a:schemeClr val="tx1"/>
                          </a:solidFill>
                          <a:effectLst/>
                          <a:latin typeface="Times New Roman" pitchFamily="18" charset="0"/>
                          <a:cs typeface="Times New Roman" pitchFamily="18" charset="0"/>
                        </a:rPr>
                        <a:t>по обеспечению проживающих в сельском поселении и нуждающихся в жилых помещениях малоимущих граждан жилыми помещениями, организации строительства и содержанию муниципального жилищного фонда, созданию условий для жилищного строительства, муниципальному жилищному контролю, а также иных полномочий органов местного самоуправления в соответствии с жилищным законодательством </a:t>
                      </a:r>
                      <a:endParaRPr lang="ru-RU" sz="800" b="0" dirty="0">
                        <a:solidFill>
                          <a:schemeClr val="tx1"/>
                        </a:solidFill>
                        <a:effectLst/>
                        <a:latin typeface="Times New Roman" pitchFamily="18" charset="0"/>
                        <a:ea typeface="Times New Roman"/>
                        <a:cs typeface="Times New Roman" pitchFamily="18" charset="0"/>
                      </a:endParaRPr>
                    </a:p>
                  </a:txBody>
                  <a:tcPr marL="68580" marR="68580" marT="0" marB="0" anchor="ctr"/>
                </a:tc>
                <a:tc>
                  <a:txBody>
                    <a:bodyPr/>
                    <a:lstStyle/>
                    <a:p>
                      <a:pPr algn="ctr"/>
                      <a:r>
                        <a:rPr lang="ru-RU" sz="1200" b="1" dirty="0" smtClean="0">
                          <a:solidFill>
                            <a:schemeClr val="tx1"/>
                          </a:solidFill>
                          <a:effectLst/>
                          <a:latin typeface="+mn-lt"/>
                          <a:cs typeface="Times New Roman" panose="02020603050405020304" pitchFamily="18" charset="0"/>
                        </a:rPr>
                        <a:t>154,1</a:t>
                      </a:r>
                      <a:endParaRPr lang="ru-RU" sz="1200" b="1" dirty="0">
                        <a:solidFill>
                          <a:schemeClr val="tx1"/>
                        </a:solidFill>
                        <a:effectLst/>
                        <a:latin typeface="+mn-lt"/>
                        <a:cs typeface="Times New Roman" panose="02020603050405020304" pitchFamily="18" charset="0"/>
                      </a:endParaRPr>
                    </a:p>
                  </a:txBody>
                  <a:tcPr marL="68580" marR="68580" marT="0" marB="0" anchor="ctr"/>
                </a:tc>
                <a:tc>
                  <a:txBody>
                    <a:bodyPr/>
                    <a:lstStyle/>
                    <a:p>
                      <a:pPr algn="ctr"/>
                      <a:r>
                        <a:rPr lang="ru-RU" sz="1200" b="1" dirty="0" smtClean="0">
                          <a:solidFill>
                            <a:schemeClr val="tx1"/>
                          </a:solidFill>
                          <a:effectLst/>
                          <a:latin typeface="+mn-lt"/>
                          <a:cs typeface="Times New Roman" panose="02020603050405020304" pitchFamily="18" charset="0"/>
                        </a:rPr>
                        <a:t>12,9</a:t>
                      </a:r>
                      <a:endParaRPr lang="ru-RU" sz="1200" b="1" dirty="0">
                        <a:solidFill>
                          <a:schemeClr val="tx1"/>
                        </a:solidFill>
                        <a:effectLst/>
                        <a:latin typeface="+mn-lt"/>
                        <a:cs typeface="Times New Roman" panose="02020603050405020304" pitchFamily="18" charset="0"/>
                      </a:endParaRPr>
                    </a:p>
                  </a:txBody>
                  <a:tcPr marL="68580" marR="68580" marT="0" marB="0" anchor="ctr"/>
                </a:tc>
                <a:tc>
                  <a:txBody>
                    <a:bodyPr/>
                    <a:lstStyle/>
                    <a:p>
                      <a:pPr algn="ctr"/>
                      <a:r>
                        <a:rPr lang="ru-RU" sz="1200" b="1" dirty="0" smtClean="0">
                          <a:solidFill>
                            <a:schemeClr val="tx1"/>
                          </a:solidFill>
                          <a:effectLst/>
                          <a:latin typeface="+mn-lt"/>
                          <a:cs typeface="Times New Roman" panose="02020603050405020304" pitchFamily="18" charset="0"/>
                        </a:rPr>
                        <a:t>183,2</a:t>
                      </a:r>
                      <a:endParaRPr lang="ru-RU" sz="1200" b="1" dirty="0">
                        <a:solidFill>
                          <a:schemeClr val="tx1"/>
                        </a:solidFill>
                        <a:effectLst/>
                        <a:latin typeface="+mn-lt"/>
                        <a:cs typeface="Times New Roman" panose="02020603050405020304" pitchFamily="18" charset="0"/>
                      </a:endParaRPr>
                    </a:p>
                  </a:txBody>
                  <a:tcPr marL="68580" marR="68580" marT="0" marB="0" anchor="ctr"/>
                </a:tc>
                <a:tc>
                  <a:txBody>
                    <a:bodyPr/>
                    <a:lstStyle/>
                    <a:p>
                      <a:pPr algn="ctr">
                        <a:spcAft>
                          <a:spcPts val="0"/>
                        </a:spcAft>
                      </a:pPr>
                      <a:r>
                        <a:rPr lang="ru-RU" sz="1200" b="1" dirty="0">
                          <a:solidFill>
                            <a:schemeClr val="tx1"/>
                          </a:solidFill>
                          <a:effectLst/>
                          <a:latin typeface="+mn-lt"/>
                          <a:ea typeface="Times New Roman"/>
                          <a:cs typeface="Times New Roman" panose="02020603050405020304" pitchFamily="18" charset="0"/>
                        </a:rPr>
                        <a:t>0</a:t>
                      </a:r>
                    </a:p>
                  </a:txBody>
                  <a:tcPr marL="68580" marR="68580" marT="0" marB="0" anchor="ctr"/>
                </a:tc>
                <a:tc>
                  <a:txBody>
                    <a:bodyPr/>
                    <a:lstStyle/>
                    <a:p>
                      <a:pPr algn="ctr">
                        <a:spcAft>
                          <a:spcPts val="0"/>
                        </a:spcAft>
                      </a:pPr>
                      <a:r>
                        <a:rPr lang="ru-RU" sz="1200" b="1" dirty="0">
                          <a:solidFill>
                            <a:schemeClr val="tx1"/>
                          </a:solidFill>
                          <a:effectLst/>
                          <a:latin typeface="+mn-lt"/>
                          <a:ea typeface="Times New Roman"/>
                          <a:cs typeface="Times New Roman" panose="02020603050405020304" pitchFamily="18" charset="0"/>
                        </a:rPr>
                        <a:t>0</a:t>
                      </a:r>
                    </a:p>
                  </a:txBody>
                  <a:tcPr marL="68580" marR="68580" marT="0" marB="0" anchor="ctr"/>
                </a:tc>
                <a:tc>
                  <a:txBody>
                    <a:bodyPr/>
                    <a:lstStyle/>
                    <a:p>
                      <a:pPr algn="ctr"/>
                      <a:r>
                        <a:rPr lang="ru-RU" sz="1100" b="1" dirty="0" smtClean="0">
                          <a:solidFill>
                            <a:schemeClr val="tx1"/>
                          </a:solidFill>
                          <a:effectLst/>
                          <a:latin typeface="+mn-lt"/>
                          <a:cs typeface="Times New Roman" panose="02020603050405020304" pitchFamily="18" charset="0"/>
                        </a:rPr>
                        <a:t>350,3</a:t>
                      </a:r>
                      <a:endParaRPr lang="ru-RU" sz="1100" b="1" dirty="0">
                        <a:solidFill>
                          <a:schemeClr val="tx1"/>
                        </a:solidFill>
                        <a:effectLst/>
                        <a:latin typeface="+mn-lt"/>
                        <a:cs typeface="Times New Roman" panose="02020603050405020304" pitchFamily="18" charset="0"/>
                      </a:endParaRPr>
                    </a:p>
                  </a:txBody>
                  <a:tcPr marL="68580" marR="68580" marT="0" marB="0" anchor="ctr"/>
                </a:tc>
                <a:extLst>
                  <a:ext uri="{0D108BD9-81ED-4DB2-BD59-A6C34878D82A}">
                    <a16:rowId xmlns:a16="http://schemas.microsoft.com/office/drawing/2014/main" xmlns="" xmlns:a14="http://schemas.microsoft.com/office/drawing/2010/main" xmlns:mc="http://schemas.openxmlformats.org/markup-compatibility/2006" val="10005"/>
                  </a:ext>
                </a:extLst>
              </a:tr>
              <a:tr h="206937">
                <a:tc>
                  <a:txBody>
                    <a:bodyPr/>
                    <a:lstStyle/>
                    <a:p>
                      <a:pPr marL="0" indent="0" algn="l">
                        <a:spcAft>
                          <a:spcPts val="0"/>
                        </a:spcAft>
                      </a:pPr>
                      <a:r>
                        <a:rPr lang="ru-RU" sz="800" dirty="0">
                          <a:solidFill>
                            <a:schemeClr val="tx1"/>
                          </a:solidFill>
                          <a:effectLst/>
                          <a:latin typeface="Times New Roman" pitchFamily="18" charset="0"/>
                          <a:cs typeface="Times New Roman" pitchFamily="18" charset="0"/>
                        </a:rPr>
                        <a:t>по организации ритуальных услуг и содержанию мест захоронения </a:t>
                      </a:r>
                      <a:endParaRPr lang="ru-RU" sz="800" b="0" i="1"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r>
                        <a:rPr lang="ru-RU" sz="1200" b="1" dirty="0" smtClean="0">
                          <a:solidFill>
                            <a:schemeClr val="tx1"/>
                          </a:solidFill>
                          <a:effectLst/>
                          <a:latin typeface="+mn-lt"/>
                          <a:cs typeface="Times New Roman" panose="02020603050405020304" pitchFamily="18" charset="0"/>
                        </a:rPr>
                        <a:t>141,6</a:t>
                      </a:r>
                      <a:endParaRPr lang="ru-RU" sz="1200" b="1" dirty="0">
                        <a:solidFill>
                          <a:schemeClr val="tx1"/>
                        </a:solidFill>
                        <a:effectLst/>
                        <a:latin typeface="+mn-lt"/>
                        <a:cs typeface="Times New Roman" panose="02020603050405020304" pitchFamily="18" charset="0"/>
                      </a:endParaRPr>
                    </a:p>
                  </a:txBody>
                  <a:tcPr marL="68580" marR="68580" marT="0" marB="0" anchor="ctr"/>
                </a:tc>
                <a:tc>
                  <a:txBody>
                    <a:bodyPr/>
                    <a:lstStyle/>
                    <a:p>
                      <a:pPr algn="ctr"/>
                      <a:r>
                        <a:rPr lang="ru-RU" sz="1200" b="1" dirty="0" smtClean="0">
                          <a:solidFill>
                            <a:schemeClr val="tx1"/>
                          </a:solidFill>
                          <a:effectLst/>
                          <a:latin typeface="+mn-lt"/>
                          <a:cs typeface="Times New Roman" panose="02020603050405020304" pitchFamily="18" charset="0"/>
                        </a:rPr>
                        <a:t>83,6</a:t>
                      </a:r>
                      <a:endParaRPr lang="ru-RU" sz="1200" b="1" dirty="0">
                        <a:solidFill>
                          <a:schemeClr val="tx1"/>
                        </a:solidFill>
                        <a:effectLst/>
                        <a:latin typeface="+mn-lt"/>
                        <a:cs typeface="Times New Roman" panose="02020603050405020304" pitchFamily="18" charset="0"/>
                      </a:endParaRPr>
                    </a:p>
                  </a:txBody>
                  <a:tcPr marL="68580" marR="68580" marT="0" marB="0" anchor="ctr"/>
                </a:tc>
                <a:tc>
                  <a:txBody>
                    <a:bodyPr/>
                    <a:lstStyle/>
                    <a:p>
                      <a:pPr algn="ctr"/>
                      <a:r>
                        <a:rPr lang="ru-RU" sz="1200" b="1" dirty="0" smtClean="0">
                          <a:solidFill>
                            <a:schemeClr val="tx1"/>
                          </a:solidFill>
                          <a:effectLst/>
                          <a:latin typeface="+mn-lt"/>
                          <a:cs typeface="Times New Roman" panose="02020603050405020304" pitchFamily="18" charset="0"/>
                        </a:rPr>
                        <a:t>34,0</a:t>
                      </a:r>
                      <a:endParaRPr lang="ru-RU" sz="1200" b="1" dirty="0">
                        <a:solidFill>
                          <a:schemeClr val="tx1"/>
                        </a:solidFill>
                        <a:effectLst/>
                        <a:latin typeface="+mn-lt"/>
                        <a:cs typeface="Times New Roman" panose="02020603050405020304" pitchFamily="18" charset="0"/>
                      </a:endParaRPr>
                    </a:p>
                  </a:txBody>
                  <a:tcPr marL="68580" marR="68580" marT="0" marB="0" anchor="ctr"/>
                </a:tc>
                <a:tc>
                  <a:txBody>
                    <a:bodyPr/>
                    <a:lstStyle/>
                    <a:p>
                      <a:pPr algn="ctr">
                        <a:spcAft>
                          <a:spcPts val="0"/>
                        </a:spcAft>
                      </a:pPr>
                      <a:r>
                        <a:rPr lang="ru-RU" sz="1200" b="1" dirty="0">
                          <a:solidFill>
                            <a:schemeClr val="tx1"/>
                          </a:solidFill>
                          <a:effectLst/>
                          <a:latin typeface="+mn-lt"/>
                          <a:ea typeface="Times New Roman"/>
                          <a:cs typeface="Times New Roman" panose="02020603050405020304" pitchFamily="18" charset="0"/>
                        </a:rPr>
                        <a:t>0</a:t>
                      </a:r>
                    </a:p>
                  </a:txBody>
                  <a:tcPr marL="68580" marR="68580" marT="0" marB="0" anchor="ctr"/>
                </a:tc>
                <a:tc>
                  <a:txBody>
                    <a:bodyPr/>
                    <a:lstStyle/>
                    <a:p>
                      <a:pPr algn="ctr">
                        <a:spcAft>
                          <a:spcPts val="0"/>
                        </a:spcAft>
                      </a:pPr>
                      <a:r>
                        <a:rPr lang="ru-RU" sz="1200" b="1" dirty="0">
                          <a:solidFill>
                            <a:schemeClr val="tx1"/>
                          </a:solidFill>
                          <a:effectLst/>
                          <a:latin typeface="+mn-lt"/>
                          <a:ea typeface="Times New Roman"/>
                          <a:cs typeface="Times New Roman" panose="02020603050405020304" pitchFamily="18" charset="0"/>
                        </a:rPr>
                        <a:t>0</a:t>
                      </a:r>
                    </a:p>
                  </a:txBody>
                  <a:tcPr marL="68580" marR="68580" marT="0" marB="0" anchor="ctr"/>
                </a:tc>
                <a:tc>
                  <a:txBody>
                    <a:bodyPr/>
                    <a:lstStyle/>
                    <a:p>
                      <a:pPr algn="ctr"/>
                      <a:r>
                        <a:rPr lang="ru-RU" sz="1100" b="1" dirty="0" smtClean="0">
                          <a:solidFill>
                            <a:schemeClr val="tx1"/>
                          </a:solidFill>
                          <a:effectLst/>
                          <a:latin typeface="+mn-lt"/>
                          <a:cs typeface="Times New Roman" panose="02020603050405020304" pitchFamily="18" charset="0"/>
                        </a:rPr>
                        <a:t>259,1</a:t>
                      </a:r>
                      <a:endParaRPr lang="ru-RU" sz="1100" b="1" dirty="0">
                        <a:solidFill>
                          <a:schemeClr val="tx1"/>
                        </a:solidFill>
                        <a:effectLst/>
                        <a:latin typeface="+mn-lt"/>
                        <a:cs typeface="Times New Roman" panose="02020603050405020304" pitchFamily="18" charset="0"/>
                      </a:endParaRPr>
                    </a:p>
                  </a:txBody>
                  <a:tcPr marL="68580" marR="68580" marT="0" marB="0" anchor="ctr"/>
                </a:tc>
                <a:extLst>
                  <a:ext uri="{0D108BD9-81ED-4DB2-BD59-A6C34878D82A}">
                    <a16:rowId xmlns:a16="http://schemas.microsoft.com/office/drawing/2014/main" xmlns="" xmlns:a14="http://schemas.microsoft.com/office/drawing/2010/main" xmlns:mc="http://schemas.openxmlformats.org/markup-compatibility/2006" val="10006"/>
                  </a:ext>
                </a:extLst>
              </a:tr>
              <a:tr h="335591">
                <a:tc>
                  <a:txBody>
                    <a:bodyPr/>
                    <a:lstStyle/>
                    <a:p>
                      <a:pPr marL="0" indent="0" algn="l">
                        <a:spcAft>
                          <a:spcPts val="0"/>
                        </a:spcAft>
                      </a:pPr>
                      <a:r>
                        <a:rPr lang="ru-RU" sz="800" dirty="0">
                          <a:solidFill>
                            <a:schemeClr val="tx1"/>
                          </a:solidFill>
                          <a:effectLst/>
                          <a:latin typeface="Times New Roman" pitchFamily="18" charset="0"/>
                          <a:cs typeface="Times New Roman" pitchFamily="18" charset="0"/>
                        </a:rPr>
                        <a:t>по участию в организации деятельности по сбору (в том числе раздельному сбору) и транспортированию</a:t>
                      </a:r>
                      <a:r>
                        <a:rPr lang="ru-RU" sz="800" baseline="0" dirty="0">
                          <a:solidFill>
                            <a:schemeClr val="tx1"/>
                          </a:solidFill>
                          <a:effectLst/>
                          <a:latin typeface="Times New Roman" pitchFamily="18" charset="0"/>
                          <a:cs typeface="Times New Roman" pitchFamily="18" charset="0"/>
                        </a:rPr>
                        <a:t> </a:t>
                      </a:r>
                      <a:r>
                        <a:rPr lang="ru-RU" sz="800" dirty="0">
                          <a:solidFill>
                            <a:schemeClr val="tx1"/>
                          </a:solidFill>
                          <a:effectLst/>
                          <a:latin typeface="Times New Roman" pitchFamily="18" charset="0"/>
                          <a:cs typeface="Times New Roman" pitchFamily="18" charset="0"/>
                        </a:rPr>
                        <a:t>твердых коммунальных отходов </a:t>
                      </a:r>
                      <a:endParaRPr lang="ru-RU" sz="800" b="0" i="1"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r>
                        <a:rPr lang="ru-RU" sz="1200" b="1" dirty="0" smtClean="0">
                          <a:solidFill>
                            <a:schemeClr val="tx1"/>
                          </a:solidFill>
                          <a:effectLst/>
                          <a:latin typeface="+mn-lt"/>
                          <a:cs typeface="Times New Roman" panose="02020603050405020304" pitchFamily="18" charset="0"/>
                        </a:rPr>
                        <a:t>26,4</a:t>
                      </a:r>
                      <a:endParaRPr lang="ru-RU" sz="1200" b="1" dirty="0">
                        <a:solidFill>
                          <a:schemeClr val="tx1"/>
                        </a:solidFill>
                        <a:effectLst/>
                        <a:latin typeface="+mn-lt"/>
                        <a:cs typeface="Times New Roman" panose="02020603050405020304" pitchFamily="18" charset="0"/>
                      </a:endParaRPr>
                    </a:p>
                  </a:txBody>
                  <a:tcPr marL="68580" marR="68580" marT="0" marB="0" anchor="ctr"/>
                </a:tc>
                <a:tc>
                  <a:txBody>
                    <a:bodyPr/>
                    <a:lstStyle/>
                    <a:p>
                      <a:pPr algn="ctr"/>
                      <a:r>
                        <a:rPr lang="ru-RU" sz="1200" b="1" dirty="0" smtClean="0">
                          <a:solidFill>
                            <a:schemeClr val="tx1"/>
                          </a:solidFill>
                          <a:effectLst/>
                          <a:latin typeface="+mn-lt"/>
                          <a:cs typeface="Times New Roman" panose="02020603050405020304" pitchFamily="18" charset="0"/>
                        </a:rPr>
                        <a:t>54,0</a:t>
                      </a:r>
                      <a:endParaRPr lang="ru-RU" sz="1200" b="1" dirty="0">
                        <a:solidFill>
                          <a:schemeClr val="tx1"/>
                        </a:solidFill>
                        <a:effectLst/>
                        <a:latin typeface="+mn-lt"/>
                        <a:cs typeface="Times New Roman" panose="02020603050405020304" pitchFamily="18" charset="0"/>
                      </a:endParaRPr>
                    </a:p>
                  </a:txBody>
                  <a:tcPr marL="68580" marR="68580" marT="0" marB="0" anchor="ctr"/>
                </a:tc>
                <a:tc>
                  <a:txBody>
                    <a:bodyPr/>
                    <a:lstStyle/>
                    <a:p>
                      <a:pPr algn="ctr"/>
                      <a:r>
                        <a:rPr lang="ru-RU" sz="1200" b="1" dirty="0" smtClean="0">
                          <a:solidFill>
                            <a:schemeClr val="tx1"/>
                          </a:solidFill>
                          <a:effectLst/>
                          <a:latin typeface="+mn-lt"/>
                          <a:cs typeface="Times New Roman" panose="02020603050405020304" pitchFamily="18" charset="0"/>
                        </a:rPr>
                        <a:t>151,5</a:t>
                      </a:r>
                      <a:endParaRPr lang="ru-RU" sz="1200" b="1" dirty="0">
                        <a:solidFill>
                          <a:schemeClr val="tx1"/>
                        </a:solidFill>
                        <a:effectLst/>
                        <a:latin typeface="+mn-lt"/>
                        <a:cs typeface="Times New Roman" panose="02020603050405020304" pitchFamily="18" charset="0"/>
                      </a:endParaRPr>
                    </a:p>
                  </a:txBody>
                  <a:tcPr marL="68580" marR="68580" marT="0" marB="0" anchor="ctr"/>
                </a:tc>
                <a:tc>
                  <a:txBody>
                    <a:bodyPr/>
                    <a:lstStyle/>
                    <a:p>
                      <a:pPr algn="ctr">
                        <a:spcAft>
                          <a:spcPts val="0"/>
                        </a:spcAft>
                      </a:pPr>
                      <a:r>
                        <a:rPr lang="ru-RU" sz="1200" b="1" dirty="0">
                          <a:solidFill>
                            <a:schemeClr val="tx1"/>
                          </a:solidFill>
                          <a:effectLst/>
                          <a:latin typeface="+mn-lt"/>
                          <a:ea typeface="Times New Roman"/>
                          <a:cs typeface="Times New Roman" panose="02020603050405020304" pitchFamily="18" charset="0"/>
                        </a:rPr>
                        <a:t>0</a:t>
                      </a:r>
                    </a:p>
                  </a:txBody>
                  <a:tcPr marL="68580" marR="68580" marT="0" marB="0" anchor="ctr"/>
                </a:tc>
                <a:tc>
                  <a:txBody>
                    <a:bodyPr/>
                    <a:lstStyle/>
                    <a:p>
                      <a:pPr algn="ctr">
                        <a:spcAft>
                          <a:spcPts val="0"/>
                        </a:spcAft>
                      </a:pPr>
                      <a:r>
                        <a:rPr lang="ru-RU" sz="1200" b="1" dirty="0">
                          <a:solidFill>
                            <a:schemeClr val="tx1"/>
                          </a:solidFill>
                          <a:effectLst/>
                          <a:latin typeface="+mn-lt"/>
                          <a:ea typeface="Times New Roman"/>
                          <a:cs typeface="Times New Roman" panose="02020603050405020304" pitchFamily="18" charset="0"/>
                        </a:rPr>
                        <a:t>0</a:t>
                      </a:r>
                    </a:p>
                  </a:txBody>
                  <a:tcPr marL="68580" marR="68580" marT="0" marB="0" anchor="ctr"/>
                </a:tc>
                <a:tc>
                  <a:txBody>
                    <a:bodyPr/>
                    <a:lstStyle/>
                    <a:p>
                      <a:pPr algn="ctr"/>
                      <a:r>
                        <a:rPr lang="ru-RU" sz="1100" b="1" dirty="0" smtClean="0">
                          <a:solidFill>
                            <a:schemeClr val="tx1"/>
                          </a:solidFill>
                          <a:effectLst/>
                          <a:latin typeface="+mn-lt"/>
                          <a:cs typeface="Times New Roman" panose="02020603050405020304" pitchFamily="18" charset="0"/>
                        </a:rPr>
                        <a:t>231,9</a:t>
                      </a:r>
                      <a:endParaRPr lang="ru-RU" sz="1100" b="1" dirty="0">
                        <a:solidFill>
                          <a:schemeClr val="tx1"/>
                        </a:solidFill>
                        <a:effectLst/>
                        <a:latin typeface="+mn-lt"/>
                        <a:cs typeface="Times New Roman" panose="02020603050405020304" pitchFamily="18" charset="0"/>
                      </a:endParaRPr>
                    </a:p>
                  </a:txBody>
                  <a:tcPr marL="68580" marR="68580" marT="0" marB="0" anchor="ctr"/>
                </a:tc>
                <a:extLst>
                  <a:ext uri="{0D108BD9-81ED-4DB2-BD59-A6C34878D82A}">
                    <a16:rowId xmlns:a16="http://schemas.microsoft.com/office/drawing/2014/main" xmlns="" xmlns:a14="http://schemas.microsoft.com/office/drawing/2010/main" xmlns:mc="http://schemas.openxmlformats.org/markup-compatibility/2006" val="10007"/>
                  </a:ext>
                </a:extLst>
              </a:tr>
              <a:tr h="287492">
                <a:tc>
                  <a:txBody>
                    <a:bodyPr/>
                    <a:lstStyle/>
                    <a:p>
                      <a:pPr>
                        <a:spcAft>
                          <a:spcPts val="0"/>
                        </a:spcAft>
                      </a:pPr>
                      <a:r>
                        <a:rPr lang="ru-RU" sz="800" dirty="0">
                          <a:solidFill>
                            <a:schemeClr val="tx1"/>
                          </a:solidFill>
                          <a:effectLst/>
                          <a:latin typeface="Times New Roman" pitchFamily="18" charset="0"/>
                          <a:cs typeface="Times New Roman" pitchFamily="18" charset="0"/>
                        </a:rPr>
                        <a:t>по участию в предупреждении и ликвидации последствий чрезвычайных ситуаций в границах сельского поселения </a:t>
                      </a:r>
                      <a:endParaRPr lang="ru-RU" sz="800" i="1"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200" b="1" dirty="0" smtClean="0">
                          <a:solidFill>
                            <a:schemeClr val="tx1"/>
                          </a:solidFill>
                          <a:effectLst/>
                          <a:latin typeface="+mn-lt"/>
                          <a:ea typeface="Times New Roman"/>
                          <a:cs typeface="Times New Roman" panose="02020603050405020304" pitchFamily="18" charset="0"/>
                        </a:rPr>
                        <a:t>1,3</a:t>
                      </a:r>
                      <a:endParaRPr lang="ru-RU" sz="1200" b="1" dirty="0">
                        <a:solidFill>
                          <a:schemeClr val="tx1"/>
                        </a:solidFill>
                        <a:effectLst/>
                        <a:latin typeface="+mn-lt"/>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200" b="1" dirty="0" smtClean="0">
                          <a:solidFill>
                            <a:schemeClr val="tx1"/>
                          </a:solidFill>
                          <a:effectLst/>
                          <a:latin typeface="+mn-lt"/>
                          <a:ea typeface="Times New Roman"/>
                          <a:cs typeface="Times New Roman" panose="02020603050405020304" pitchFamily="18" charset="0"/>
                        </a:rPr>
                        <a:t>1,5</a:t>
                      </a:r>
                      <a:endParaRPr lang="ru-RU" sz="1200" b="1" dirty="0">
                        <a:solidFill>
                          <a:schemeClr val="tx1"/>
                        </a:solidFill>
                        <a:effectLst/>
                        <a:latin typeface="+mn-lt"/>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200" b="1" dirty="0" smtClean="0">
                          <a:solidFill>
                            <a:schemeClr val="tx1"/>
                          </a:solidFill>
                          <a:effectLst/>
                          <a:latin typeface="+mn-lt"/>
                          <a:ea typeface="Times New Roman"/>
                          <a:cs typeface="Times New Roman" panose="02020603050405020304" pitchFamily="18" charset="0"/>
                        </a:rPr>
                        <a:t>2,5</a:t>
                      </a:r>
                      <a:endParaRPr lang="ru-RU" sz="1200" b="1" dirty="0">
                        <a:solidFill>
                          <a:schemeClr val="tx1"/>
                        </a:solidFill>
                        <a:effectLst/>
                        <a:latin typeface="+mn-lt"/>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200" b="1" dirty="0">
                          <a:solidFill>
                            <a:schemeClr val="tx1"/>
                          </a:solidFill>
                          <a:effectLst/>
                          <a:latin typeface="+mn-lt"/>
                          <a:ea typeface="Times New Roman"/>
                          <a:cs typeface="Times New Roman" panose="02020603050405020304" pitchFamily="18" charset="0"/>
                        </a:rPr>
                        <a:t>0</a:t>
                      </a:r>
                    </a:p>
                  </a:txBody>
                  <a:tcPr marL="68580" marR="68580" marT="0" marB="0" anchor="ctr"/>
                </a:tc>
                <a:tc>
                  <a:txBody>
                    <a:bodyPr/>
                    <a:lstStyle/>
                    <a:p>
                      <a:pPr algn="ctr">
                        <a:spcAft>
                          <a:spcPts val="0"/>
                        </a:spcAft>
                      </a:pPr>
                      <a:r>
                        <a:rPr lang="ru-RU" sz="1200" b="1" dirty="0">
                          <a:solidFill>
                            <a:schemeClr val="tx1"/>
                          </a:solidFill>
                          <a:effectLst/>
                          <a:latin typeface="+mn-lt"/>
                          <a:ea typeface="Times New Roman"/>
                          <a:cs typeface="Times New Roman" panose="02020603050405020304" pitchFamily="18" charset="0"/>
                        </a:rPr>
                        <a:t>0</a:t>
                      </a:r>
                    </a:p>
                  </a:txBody>
                  <a:tcPr marL="68580" marR="68580" marT="0" marB="0" anchor="ctr"/>
                </a:tc>
                <a:tc>
                  <a:txBody>
                    <a:bodyPr/>
                    <a:lstStyle/>
                    <a:p>
                      <a:pPr algn="ctr">
                        <a:spcAft>
                          <a:spcPts val="0"/>
                        </a:spcAft>
                      </a:pPr>
                      <a:r>
                        <a:rPr lang="ru-RU" sz="1100" b="1" dirty="0" smtClean="0">
                          <a:solidFill>
                            <a:schemeClr val="tx1"/>
                          </a:solidFill>
                          <a:effectLst/>
                          <a:latin typeface="+mn-lt"/>
                          <a:ea typeface="Times New Roman"/>
                          <a:cs typeface="Times New Roman" panose="02020603050405020304" pitchFamily="18" charset="0"/>
                        </a:rPr>
                        <a:t>5,3</a:t>
                      </a:r>
                      <a:endParaRPr lang="ru-RU" sz="1100" b="1" dirty="0">
                        <a:solidFill>
                          <a:schemeClr val="tx1"/>
                        </a:solidFill>
                        <a:effectLst/>
                        <a:latin typeface="+mn-lt"/>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xmlns="" xmlns:a14="http://schemas.microsoft.com/office/drawing/2010/main" xmlns:mc="http://schemas.openxmlformats.org/markup-compatibility/2006" val="10008"/>
                  </a:ext>
                </a:extLst>
              </a:tr>
              <a:tr h="405863">
                <a:tc>
                  <a:txBody>
                    <a:bodyPr/>
                    <a:lstStyle/>
                    <a:p>
                      <a:pPr>
                        <a:spcAft>
                          <a:spcPts val="0"/>
                        </a:spcAft>
                      </a:pPr>
                      <a:r>
                        <a:rPr lang="ru-RU" sz="800" b="0" dirty="0">
                          <a:solidFill>
                            <a:schemeClr val="tx1"/>
                          </a:solidFill>
                          <a:effectLst/>
                          <a:latin typeface="Times New Roman" pitchFamily="18" charset="0"/>
                          <a:cs typeface="Times New Roman" pitchFamily="18" charset="0"/>
                        </a:rPr>
                        <a:t>по созданию условий для массового отдыха жителей поселения и организации обустройства мест массового отдыха населения, включая обеспечение свободного доступа граждан к водным объектам общего пользования и их береговым полосам</a:t>
                      </a:r>
                      <a:endParaRPr lang="ru-RU" sz="800" b="0" dirty="0">
                        <a:solidFill>
                          <a:schemeClr val="tx1"/>
                        </a:solidFill>
                        <a:effectLst/>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200" b="1" dirty="0" smtClean="0">
                          <a:solidFill>
                            <a:schemeClr val="tx1"/>
                          </a:solidFill>
                          <a:effectLst/>
                          <a:latin typeface="+mn-lt"/>
                          <a:ea typeface="Times New Roman"/>
                          <a:cs typeface="Times New Roman" panose="02020603050405020304" pitchFamily="18" charset="0"/>
                        </a:rPr>
                        <a:t>1,3</a:t>
                      </a:r>
                      <a:endParaRPr lang="ru-RU" sz="1200" b="1" dirty="0">
                        <a:solidFill>
                          <a:schemeClr val="tx1"/>
                        </a:solidFill>
                        <a:effectLst/>
                        <a:latin typeface="+mn-lt"/>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200" b="1" dirty="0" smtClean="0">
                          <a:solidFill>
                            <a:schemeClr val="tx1"/>
                          </a:solidFill>
                          <a:effectLst/>
                          <a:latin typeface="+mn-lt"/>
                          <a:ea typeface="Times New Roman"/>
                          <a:cs typeface="Times New Roman" panose="02020603050405020304" pitchFamily="18" charset="0"/>
                        </a:rPr>
                        <a:t>1,5</a:t>
                      </a:r>
                      <a:endParaRPr lang="ru-RU" sz="1200" b="1" dirty="0">
                        <a:solidFill>
                          <a:schemeClr val="tx1"/>
                        </a:solidFill>
                        <a:effectLst/>
                        <a:latin typeface="+mn-lt"/>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200" b="1" dirty="0" smtClean="0">
                          <a:solidFill>
                            <a:schemeClr val="tx1"/>
                          </a:solidFill>
                          <a:effectLst/>
                          <a:latin typeface="+mn-lt"/>
                          <a:ea typeface="Times New Roman"/>
                          <a:cs typeface="Times New Roman" panose="02020603050405020304" pitchFamily="18" charset="0"/>
                        </a:rPr>
                        <a:t>2,5</a:t>
                      </a:r>
                      <a:endParaRPr lang="ru-RU" sz="1200" b="1" dirty="0">
                        <a:solidFill>
                          <a:schemeClr val="tx1"/>
                        </a:solidFill>
                        <a:effectLst/>
                        <a:latin typeface="+mn-lt"/>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200" b="1" dirty="0">
                          <a:solidFill>
                            <a:schemeClr val="tx1"/>
                          </a:solidFill>
                          <a:effectLst/>
                          <a:latin typeface="+mn-lt"/>
                          <a:ea typeface="Times New Roman"/>
                          <a:cs typeface="Times New Roman" panose="02020603050405020304" pitchFamily="18" charset="0"/>
                        </a:rPr>
                        <a:t>0</a:t>
                      </a:r>
                    </a:p>
                  </a:txBody>
                  <a:tcPr marL="68580" marR="68580" marT="0" marB="0" anchor="ctr"/>
                </a:tc>
                <a:tc>
                  <a:txBody>
                    <a:bodyPr/>
                    <a:lstStyle/>
                    <a:p>
                      <a:pPr algn="ctr">
                        <a:spcAft>
                          <a:spcPts val="0"/>
                        </a:spcAft>
                      </a:pPr>
                      <a:r>
                        <a:rPr lang="ru-RU" sz="1200" b="1" dirty="0">
                          <a:solidFill>
                            <a:schemeClr val="tx1"/>
                          </a:solidFill>
                          <a:effectLst/>
                          <a:latin typeface="+mn-lt"/>
                          <a:ea typeface="Times New Roman"/>
                          <a:cs typeface="Times New Roman" panose="02020603050405020304" pitchFamily="18" charset="0"/>
                        </a:rPr>
                        <a:t>0</a:t>
                      </a:r>
                    </a:p>
                  </a:txBody>
                  <a:tcPr marL="68580" marR="68580" marT="0" marB="0" anchor="ctr"/>
                </a:tc>
                <a:tc>
                  <a:txBody>
                    <a:bodyPr/>
                    <a:lstStyle/>
                    <a:p>
                      <a:pPr algn="ctr">
                        <a:spcAft>
                          <a:spcPts val="0"/>
                        </a:spcAft>
                      </a:pPr>
                      <a:r>
                        <a:rPr lang="ru-RU" sz="1100" b="1" dirty="0" smtClean="0">
                          <a:solidFill>
                            <a:schemeClr val="tx1"/>
                          </a:solidFill>
                          <a:effectLst/>
                          <a:latin typeface="+mn-lt"/>
                          <a:ea typeface="Times New Roman"/>
                          <a:cs typeface="Times New Roman" panose="02020603050405020304" pitchFamily="18" charset="0"/>
                        </a:rPr>
                        <a:t>5,3</a:t>
                      </a:r>
                      <a:endParaRPr lang="ru-RU" sz="1100" b="1" dirty="0">
                        <a:solidFill>
                          <a:schemeClr val="tx1"/>
                        </a:solidFill>
                        <a:effectLst/>
                        <a:latin typeface="+mn-lt"/>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xmlns="" xmlns:a14="http://schemas.microsoft.com/office/drawing/2010/main" xmlns:mc="http://schemas.openxmlformats.org/markup-compatibility/2006" val="10009"/>
                  </a:ext>
                </a:extLst>
              </a:tr>
              <a:tr h="294720">
                <a:tc>
                  <a:txBody>
                    <a:bodyPr/>
                    <a:lstStyle/>
                    <a:p>
                      <a:pPr>
                        <a:spcAft>
                          <a:spcPts val="0"/>
                        </a:spcAft>
                      </a:pPr>
                      <a:r>
                        <a:rPr lang="ru-RU" sz="800" dirty="0">
                          <a:solidFill>
                            <a:schemeClr val="tx1"/>
                          </a:solidFill>
                          <a:effectLst/>
                          <a:latin typeface="Times New Roman" pitchFamily="18" charset="0"/>
                          <a:cs typeface="Times New Roman" pitchFamily="18" charset="0"/>
                        </a:rPr>
                        <a:t>по организации мероприятий по обеспечению безопасности людей на водных объектах, охране их жизни и здоровья </a:t>
                      </a:r>
                      <a:endParaRPr lang="ru-RU" sz="800" i="1"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200" b="1" dirty="0" smtClean="0">
                          <a:solidFill>
                            <a:schemeClr val="tx1"/>
                          </a:solidFill>
                          <a:effectLst/>
                          <a:latin typeface="+mn-lt"/>
                          <a:ea typeface="Times New Roman"/>
                          <a:cs typeface="Times New Roman" panose="02020603050405020304" pitchFamily="18" charset="0"/>
                        </a:rPr>
                        <a:t>1,3</a:t>
                      </a:r>
                      <a:endParaRPr lang="ru-RU" sz="1200" b="1" dirty="0">
                        <a:solidFill>
                          <a:schemeClr val="tx1"/>
                        </a:solidFill>
                        <a:effectLst/>
                        <a:latin typeface="+mn-lt"/>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200" b="1" dirty="0" smtClean="0">
                          <a:solidFill>
                            <a:schemeClr val="tx1"/>
                          </a:solidFill>
                          <a:effectLst/>
                          <a:latin typeface="+mn-lt"/>
                          <a:ea typeface="Times New Roman"/>
                          <a:cs typeface="Times New Roman" panose="02020603050405020304" pitchFamily="18" charset="0"/>
                        </a:rPr>
                        <a:t>1,5</a:t>
                      </a:r>
                      <a:endParaRPr lang="ru-RU" sz="1200" b="1" dirty="0">
                        <a:solidFill>
                          <a:schemeClr val="tx1"/>
                        </a:solidFill>
                        <a:effectLst/>
                        <a:latin typeface="+mn-lt"/>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200" b="1" dirty="0" smtClean="0">
                          <a:solidFill>
                            <a:schemeClr val="tx1"/>
                          </a:solidFill>
                          <a:effectLst/>
                          <a:latin typeface="+mn-lt"/>
                          <a:ea typeface="Times New Roman"/>
                          <a:cs typeface="Times New Roman" panose="02020603050405020304" pitchFamily="18" charset="0"/>
                        </a:rPr>
                        <a:t>2,5</a:t>
                      </a:r>
                      <a:endParaRPr lang="ru-RU" sz="1200" b="1" dirty="0">
                        <a:solidFill>
                          <a:schemeClr val="tx1"/>
                        </a:solidFill>
                        <a:effectLst/>
                        <a:latin typeface="+mn-lt"/>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200" b="1" dirty="0">
                          <a:solidFill>
                            <a:schemeClr val="tx1"/>
                          </a:solidFill>
                          <a:effectLst/>
                          <a:latin typeface="+mn-lt"/>
                          <a:ea typeface="Times New Roman"/>
                          <a:cs typeface="Times New Roman" panose="02020603050405020304" pitchFamily="18" charset="0"/>
                        </a:rPr>
                        <a:t>0</a:t>
                      </a:r>
                    </a:p>
                  </a:txBody>
                  <a:tcPr marL="68580" marR="68580" marT="0" marB="0" anchor="ctr"/>
                </a:tc>
                <a:tc>
                  <a:txBody>
                    <a:bodyPr/>
                    <a:lstStyle/>
                    <a:p>
                      <a:pPr algn="ctr">
                        <a:spcAft>
                          <a:spcPts val="0"/>
                        </a:spcAft>
                      </a:pPr>
                      <a:r>
                        <a:rPr lang="ru-RU" sz="1200" b="1" dirty="0">
                          <a:solidFill>
                            <a:schemeClr val="tx1"/>
                          </a:solidFill>
                          <a:effectLst/>
                          <a:latin typeface="+mn-lt"/>
                          <a:ea typeface="Times New Roman"/>
                          <a:cs typeface="Times New Roman" panose="02020603050405020304" pitchFamily="18" charset="0"/>
                        </a:rPr>
                        <a:t>0</a:t>
                      </a:r>
                    </a:p>
                  </a:txBody>
                  <a:tcPr marL="68580" marR="68580" marT="0" marB="0" anchor="ctr"/>
                </a:tc>
                <a:tc>
                  <a:txBody>
                    <a:bodyPr/>
                    <a:lstStyle/>
                    <a:p>
                      <a:pPr algn="ctr">
                        <a:spcAft>
                          <a:spcPts val="0"/>
                        </a:spcAft>
                      </a:pPr>
                      <a:r>
                        <a:rPr lang="ru-RU" sz="1100" b="1" dirty="0" smtClean="0">
                          <a:solidFill>
                            <a:schemeClr val="tx1"/>
                          </a:solidFill>
                          <a:effectLst/>
                          <a:latin typeface="+mn-lt"/>
                          <a:ea typeface="Times New Roman"/>
                          <a:cs typeface="Times New Roman" panose="02020603050405020304" pitchFamily="18" charset="0"/>
                        </a:rPr>
                        <a:t>5,3</a:t>
                      </a:r>
                      <a:endParaRPr lang="ru-RU" sz="1100" b="1" dirty="0">
                        <a:solidFill>
                          <a:schemeClr val="tx1"/>
                        </a:solidFill>
                        <a:effectLst/>
                        <a:latin typeface="+mn-lt"/>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xmlns="" xmlns:a14="http://schemas.microsoft.com/office/drawing/2010/main" xmlns:mc="http://schemas.openxmlformats.org/markup-compatibility/2006" val="10010"/>
                  </a:ext>
                </a:extLst>
              </a:tr>
              <a:tr h="330316">
                <a:tc>
                  <a:txBody>
                    <a:bodyPr/>
                    <a:lstStyle/>
                    <a:p>
                      <a:pPr>
                        <a:spcAft>
                          <a:spcPts val="0"/>
                        </a:spcAft>
                      </a:pPr>
                      <a:r>
                        <a:rPr lang="ru-RU" sz="800" b="0" dirty="0">
                          <a:solidFill>
                            <a:schemeClr val="tx1"/>
                          </a:solidFill>
                          <a:effectLst/>
                          <a:latin typeface="Times New Roman" pitchFamily="18" charset="0"/>
                          <a:cs typeface="Times New Roman" pitchFamily="18" charset="0"/>
                        </a:rPr>
                        <a:t>по информированию населения об ограничениях использования водных объектов и осуществление в пределах, установленных водным законодательством Российской Федерации, полномочий собственника водных объектов</a:t>
                      </a:r>
                      <a:endParaRPr lang="ru-RU" sz="800" b="0" dirty="0">
                        <a:solidFill>
                          <a:schemeClr val="tx1"/>
                        </a:solidFill>
                        <a:effectLst/>
                        <a:latin typeface="Times New Roman" pitchFamily="18" charset="0"/>
                        <a:ea typeface="Times New Roman"/>
                        <a:cs typeface="Times New Roman" pitchFamily="18" charset="0"/>
                      </a:endParaRPr>
                    </a:p>
                  </a:txBody>
                  <a:tcPr marL="68580" marR="68580" marT="0" marB="0"/>
                </a:tc>
                <a:tc>
                  <a:txBody>
                    <a:bodyPr/>
                    <a:lstStyle/>
                    <a:p>
                      <a:pPr algn="ctr">
                        <a:spcAft>
                          <a:spcPts val="0"/>
                        </a:spcAft>
                      </a:pPr>
                      <a:r>
                        <a:rPr lang="ru-RU" sz="1200" b="1" dirty="0" smtClean="0">
                          <a:solidFill>
                            <a:schemeClr val="tx1"/>
                          </a:solidFill>
                          <a:effectLst/>
                          <a:latin typeface="+mn-lt"/>
                          <a:ea typeface="Times New Roman"/>
                          <a:cs typeface="Times New Roman" panose="02020603050405020304" pitchFamily="18" charset="0"/>
                        </a:rPr>
                        <a:t>1,3</a:t>
                      </a:r>
                      <a:endParaRPr lang="ru-RU" sz="1200" b="1" dirty="0">
                        <a:solidFill>
                          <a:schemeClr val="tx1"/>
                        </a:solidFill>
                        <a:effectLst/>
                        <a:latin typeface="+mn-lt"/>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200" b="1" dirty="0" smtClean="0">
                          <a:solidFill>
                            <a:schemeClr val="tx1"/>
                          </a:solidFill>
                          <a:effectLst/>
                          <a:latin typeface="+mn-lt"/>
                          <a:ea typeface="Times New Roman"/>
                          <a:cs typeface="Times New Roman" panose="02020603050405020304" pitchFamily="18" charset="0"/>
                        </a:rPr>
                        <a:t>1,5</a:t>
                      </a:r>
                      <a:endParaRPr lang="ru-RU" sz="1200" b="1" dirty="0">
                        <a:solidFill>
                          <a:schemeClr val="tx1"/>
                        </a:solidFill>
                        <a:effectLst/>
                        <a:latin typeface="+mn-lt"/>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200" b="1" dirty="0" smtClean="0">
                          <a:solidFill>
                            <a:schemeClr val="tx1"/>
                          </a:solidFill>
                          <a:effectLst/>
                          <a:latin typeface="+mn-lt"/>
                          <a:ea typeface="Times New Roman"/>
                          <a:cs typeface="Times New Roman" panose="02020603050405020304" pitchFamily="18" charset="0"/>
                        </a:rPr>
                        <a:t>2,5</a:t>
                      </a:r>
                      <a:endParaRPr lang="ru-RU" sz="1200" b="1" dirty="0">
                        <a:solidFill>
                          <a:schemeClr val="tx1"/>
                        </a:solidFill>
                        <a:effectLst/>
                        <a:latin typeface="+mn-lt"/>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200" b="1" dirty="0">
                          <a:solidFill>
                            <a:schemeClr val="tx1"/>
                          </a:solidFill>
                          <a:effectLst/>
                          <a:latin typeface="+mn-lt"/>
                          <a:ea typeface="Times New Roman"/>
                          <a:cs typeface="Times New Roman" panose="02020603050405020304" pitchFamily="18" charset="0"/>
                        </a:rPr>
                        <a:t>0</a:t>
                      </a:r>
                    </a:p>
                  </a:txBody>
                  <a:tcPr marL="68580" marR="68580" marT="0" marB="0" anchor="ctr"/>
                </a:tc>
                <a:tc>
                  <a:txBody>
                    <a:bodyPr/>
                    <a:lstStyle/>
                    <a:p>
                      <a:pPr algn="ctr">
                        <a:spcAft>
                          <a:spcPts val="0"/>
                        </a:spcAft>
                      </a:pPr>
                      <a:r>
                        <a:rPr lang="ru-RU" sz="1200" b="1" dirty="0">
                          <a:solidFill>
                            <a:schemeClr val="tx1"/>
                          </a:solidFill>
                          <a:effectLst/>
                          <a:latin typeface="+mn-lt"/>
                          <a:ea typeface="Times New Roman"/>
                          <a:cs typeface="Times New Roman" panose="02020603050405020304" pitchFamily="18" charset="0"/>
                        </a:rPr>
                        <a:t>0</a:t>
                      </a:r>
                    </a:p>
                  </a:txBody>
                  <a:tcPr marL="68580" marR="68580" marT="0" marB="0" anchor="ctr"/>
                </a:tc>
                <a:tc>
                  <a:txBody>
                    <a:bodyPr/>
                    <a:lstStyle/>
                    <a:p>
                      <a:pPr algn="ctr">
                        <a:spcAft>
                          <a:spcPts val="0"/>
                        </a:spcAft>
                      </a:pPr>
                      <a:r>
                        <a:rPr lang="ru-RU" sz="1100" b="1" dirty="0" smtClean="0">
                          <a:solidFill>
                            <a:schemeClr val="tx1"/>
                          </a:solidFill>
                          <a:effectLst/>
                          <a:latin typeface="+mn-lt"/>
                          <a:ea typeface="Times New Roman"/>
                          <a:cs typeface="Times New Roman" panose="02020603050405020304" pitchFamily="18" charset="0"/>
                        </a:rPr>
                        <a:t>5,3</a:t>
                      </a:r>
                      <a:endParaRPr lang="ru-RU" sz="1100" b="1" dirty="0">
                        <a:solidFill>
                          <a:schemeClr val="tx1"/>
                        </a:solidFill>
                        <a:effectLst/>
                        <a:latin typeface="+mn-lt"/>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xmlns="" xmlns:a14="http://schemas.microsoft.com/office/drawing/2010/main" xmlns:mc="http://schemas.openxmlformats.org/markup-compatibility/2006" val="10011"/>
                  </a:ext>
                </a:extLst>
              </a:tr>
              <a:tr h="319130">
                <a:tc>
                  <a:txBody>
                    <a:bodyPr/>
                    <a:lstStyle/>
                    <a:p>
                      <a:pPr algn="l">
                        <a:spcAft>
                          <a:spcPts val="0"/>
                        </a:spcAft>
                      </a:pPr>
                      <a:r>
                        <a:rPr lang="ru-RU" sz="800" b="0" dirty="0" smtClean="0">
                          <a:solidFill>
                            <a:schemeClr val="tx1"/>
                          </a:solidFill>
                          <a:effectLst/>
                          <a:latin typeface="Times New Roman" panose="02020603050405020304" pitchFamily="18" charset="0"/>
                          <a:ea typeface="Times New Roman"/>
                          <a:cs typeface="Times New Roman" panose="02020603050405020304" pitchFamily="18" charset="0"/>
                        </a:rPr>
                        <a:t>создание условий для оказания медицинской помощи населению на территории муниципального района (за исключением территорий поселений, включенных в утвержденный Правительством Российской Федерации перечень территорий, население которых обеспечивается медицинской помощью в медицинских организациях, подведомственных федеральному органу исполнительной власти, осуществляющему функции по медико-санитарному обеспечению населения отдельных территорий) в соответствии с территориальной программой государственных гарантий бесплатного оказания гражданам медицинской помощи, в части благоустройства территории и обеспечения подключения к системам водоснабжения и водоотведения строящихся объектов</a:t>
                      </a:r>
                      <a:endParaRPr lang="ru-RU" sz="800" b="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noFill/>
                  </a:tcPr>
                </a:tc>
                <a:tc>
                  <a:txBody>
                    <a:bodyPr/>
                    <a:lstStyle/>
                    <a:p>
                      <a:pPr algn="ctr"/>
                      <a:r>
                        <a:rPr lang="ru-RU" sz="1200" b="1" dirty="0" smtClean="0">
                          <a:solidFill>
                            <a:schemeClr val="tx2"/>
                          </a:solidFill>
                          <a:effectLst/>
                          <a:latin typeface="+mn-lt"/>
                          <a:cs typeface="Times New Roman" panose="02020603050405020304" pitchFamily="18" charset="0"/>
                        </a:rPr>
                        <a:t>990,0</a:t>
                      </a:r>
                      <a:endParaRPr lang="ru-RU" sz="1200" b="1" dirty="0">
                        <a:solidFill>
                          <a:schemeClr val="tx2"/>
                        </a:solidFill>
                        <a:effectLst/>
                        <a:latin typeface="+mn-lt"/>
                        <a:cs typeface="Times New Roman" panose="02020603050405020304" pitchFamily="18" charset="0"/>
                      </a:endParaRPr>
                    </a:p>
                  </a:txBody>
                  <a:tcPr marL="68580" marR="68580" marT="0" marB="0" anchor="ctr">
                    <a:noFill/>
                  </a:tcPr>
                </a:tc>
                <a:tc>
                  <a:txBody>
                    <a:bodyPr/>
                    <a:lstStyle/>
                    <a:p>
                      <a:pPr algn="ctr"/>
                      <a:r>
                        <a:rPr lang="ru-RU" sz="1200" b="1" dirty="0" smtClean="0">
                          <a:solidFill>
                            <a:schemeClr val="tx2"/>
                          </a:solidFill>
                          <a:effectLst/>
                          <a:latin typeface="+mn-lt"/>
                          <a:cs typeface="Times New Roman" panose="02020603050405020304" pitchFamily="18" charset="0"/>
                        </a:rPr>
                        <a:t>461,1</a:t>
                      </a:r>
                      <a:endParaRPr lang="ru-RU" sz="1200" b="1" dirty="0">
                        <a:solidFill>
                          <a:schemeClr val="tx2"/>
                        </a:solidFill>
                        <a:effectLst/>
                        <a:latin typeface="+mn-lt"/>
                        <a:cs typeface="Times New Roman" panose="02020603050405020304" pitchFamily="18" charset="0"/>
                      </a:endParaRPr>
                    </a:p>
                  </a:txBody>
                  <a:tcPr marL="68580" marR="68580" marT="0" marB="0" anchor="ctr">
                    <a:noFill/>
                  </a:tcPr>
                </a:tc>
                <a:tc>
                  <a:txBody>
                    <a:bodyPr/>
                    <a:lstStyle/>
                    <a:p>
                      <a:pPr algn="ctr"/>
                      <a:r>
                        <a:rPr lang="ru-RU" sz="1200" b="1" dirty="0" smtClean="0">
                          <a:solidFill>
                            <a:schemeClr val="tx2"/>
                          </a:solidFill>
                          <a:effectLst/>
                          <a:latin typeface="+mn-lt"/>
                          <a:cs typeface="Times New Roman" panose="02020603050405020304" pitchFamily="18" charset="0"/>
                        </a:rPr>
                        <a:t>0</a:t>
                      </a:r>
                      <a:endParaRPr lang="ru-RU" sz="1200" b="1" dirty="0">
                        <a:solidFill>
                          <a:schemeClr val="tx2"/>
                        </a:solidFill>
                        <a:effectLst/>
                        <a:latin typeface="+mn-lt"/>
                        <a:cs typeface="Times New Roman" panose="02020603050405020304" pitchFamily="18" charset="0"/>
                      </a:endParaRPr>
                    </a:p>
                  </a:txBody>
                  <a:tcPr marL="68580" marR="68580" marT="0" marB="0" anchor="ctr">
                    <a:noFill/>
                  </a:tcPr>
                </a:tc>
                <a:tc>
                  <a:txBody>
                    <a:bodyPr/>
                    <a:lstStyle/>
                    <a:p>
                      <a:pPr algn="ctr"/>
                      <a:r>
                        <a:rPr lang="ru-RU" sz="1200" b="1" dirty="0" smtClean="0">
                          <a:solidFill>
                            <a:schemeClr val="tx2"/>
                          </a:solidFill>
                          <a:effectLst/>
                          <a:latin typeface="+mn-lt"/>
                          <a:cs typeface="Times New Roman" panose="02020603050405020304" pitchFamily="18" charset="0"/>
                        </a:rPr>
                        <a:t>100,0</a:t>
                      </a:r>
                    </a:p>
                    <a:p>
                      <a:pPr algn="ctr"/>
                      <a:endParaRPr lang="ru-RU" sz="1200" b="1" dirty="0">
                        <a:solidFill>
                          <a:schemeClr val="tx2"/>
                        </a:solidFill>
                        <a:effectLst/>
                        <a:latin typeface="+mn-lt"/>
                        <a:cs typeface="Times New Roman" panose="02020603050405020304" pitchFamily="18" charset="0"/>
                      </a:endParaRPr>
                    </a:p>
                  </a:txBody>
                  <a:tcPr marL="68580" marR="68580" marT="0" marB="0" anchor="ctr">
                    <a:noFill/>
                  </a:tcPr>
                </a:tc>
                <a:tc>
                  <a:txBody>
                    <a:bodyPr/>
                    <a:lstStyle/>
                    <a:p>
                      <a:pPr algn="ctr"/>
                      <a:r>
                        <a:rPr lang="ru-RU" sz="1200" b="1" dirty="0" smtClean="0">
                          <a:solidFill>
                            <a:schemeClr val="tx2"/>
                          </a:solidFill>
                          <a:effectLst/>
                          <a:latin typeface="+mn-lt"/>
                          <a:cs typeface="Times New Roman" panose="02020603050405020304" pitchFamily="18" charset="0"/>
                        </a:rPr>
                        <a:t>0</a:t>
                      </a:r>
                      <a:endParaRPr lang="ru-RU" sz="1200" b="1" dirty="0">
                        <a:solidFill>
                          <a:schemeClr val="tx2"/>
                        </a:solidFill>
                        <a:effectLst/>
                        <a:latin typeface="+mn-lt"/>
                        <a:cs typeface="Times New Roman" panose="02020603050405020304" pitchFamily="18" charset="0"/>
                      </a:endParaRPr>
                    </a:p>
                  </a:txBody>
                  <a:tcPr marL="68580" marR="68580" marT="0" marB="0" anchor="ctr">
                    <a:noFill/>
                  </a:tcPr>
                </a:tc>
                <a:tc>
                  <a:txBody>
                    <a:bodyPr/>
                    <a:lstStyle/>
                    <a:p>
                      <a:pPr algn="ctr"/>
                      <a:r>
                        <a:rPr lang="ru-RU" sz="1100" b="1" dirty="0" smtClean="0">
                          <a:solidFill>
                            <a:schemeClr val="tx2"/>
                          </a:solidFill>
                          <a:effectLst/>
                          <a:latin typeface="+mn-lt"/>
                          <a:cs typeface="Times New Roman" panose="02020603050405020304" pitchFamily="18" charset="0"/>
                        </a:rPr>
                        <a:t>1551,1</a:t>
                      </a:r>
                      <a:endParaRPr lang="ru-RU" sz="1100" b="1" dirty="0">
                        <a:solidFill>
                          <a:schemeClr val="tx2"/>
                        </a:solidFill>
                        <a:effectLst/>
                        <a:latin typeface="+mn-lt"/>
                        <a:cs typeface="Times New Roman" panose="02020603050405020304" pitchFamily="18" charset="0"/>
                      </a:endParaRPr>
                    </a:p>
                  </a:txBody>
                  <a:tcPr marL="68580" marR="68580" marT="0" marB="0" anchor="ctr">
                    <a:noFill/>
                  </a:tcPr>
                </a:tc>
                <a:extLst>
                  <a:ext uri="{0D108BD9-81ED-4DB2-BD59-A6C34878D82A}">
                    <a16:rowId xmlns:a16="http://schemas.microsoft.com/office/drawing/2014/main" xmlns="" xmlns:a14="http://schemas.microsoft.com/office/drawing/2010/main" xmlns:mc="http://schemas.openxmlformats.org/markup-compatibility/2006" val="10012"/>
                  </a:ext>
                </a:extLst>
              </a:tr>
              <a:tr h="319130">
                <a:tc>
                  <a:txBody>
                    <a:bodyPr/>
                    <a:lstStyle/>
                    <a:p>
                      <a:pPr algn="r">
                        <a:spcAft>
                          <a:spcPts val="0"/>
                        </a:spcAft>
                      </a:pPr>
                      <a:r>
                        <a:rPr lang="ru-RU" sz="1200" b="1" dirty="0">
                          <a:solidFill>
                            <a:schemeClr val="bg1">
                              <a:lumMod val="75000"/>
                            </a:schemeClr>
                          </a:solidFill>
                          <a:effectLst/>
                        </a:rPr>
                        <a:t>Всего:</a:t>
                      </a:r>
                      <a:endParaRPr lang="ru-RU" sz="1800" b="1" dirty="0">
                        <a:solidFill>
                          <a:schemeClr val="bg1">
                            <a:lumMod val="75000"/>
                          </a:schemeClr>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solidFill>
                      <a:srgbClr val="FFAB81"/>
                    </a:solidFill>
                  </a:tcPr>
                </a:tc>
                <a:tc>
                  <a:txBody>
                    <a:bodyPr/>
                    <a:lstStyle/>
                    <a:p>
                      <a:pPr algn="ctr"/>
                      <a:r>
                        <a:rPr lang="ru-RU" sz="1200" b="1" dirty="0" smtClean="0">
                          <a:solidFill>
                            <a:schemeClr val="bg1"/>
                          </a:solidFill>
                          <a:effectLst/>
                          <a:latin typeface="+mn-lt"/>
                          <a:cs typeface="Times New Roman" panose="02020603050405020304" pitchFamily="18" charset="0"/>
                        </a:rPr>
                        <a:t>7631,7</a:t>
                      </a:r>
                      <a:endParaRPr lang="ru-RU" sz="1200" b="1" dirty="0">
                        <a:solidFill>
                          <a:schemeClr val="bg1"/>
                        </a:solidFill>
                        <a:effectLst/>
                        <a:latin typeface="+mn-lt"/>
                        <a:cs typeface="Times New Roman" panose="02020603050405020304" pitchFamily="18" charset="0"/>
                      </a:endParaRPr>
                    </a:p>
                  </a:txBody>
                  <a:tcPr marL="68580" marR="68580" marT="0" marB="0" anchor="ctr">
                    <a:solidFill>
                      <a:srgbClr val="FFAB81"/>
                    </a:solidFill>
                  </a:tcPr>
                </a:tc>
                <a:tc>
                  <a:txBody>
                    <a:bodyPr/>
                    <a:lstStyle/>
                    <a:p>
                      <a:pPr algn="ctr"/>
                      <a:r>
                        <a:rPr lang="ru-RU" sz="1200" b="1" dirty="0" smtClean="0">
                          <a:solidFill>
                            <a:schemeClr val="bg1"/>
                          </a:solidFill>
                          <a:effectLst/>
                          <a:latin typeface="+mn-lt"/>
                          <a:cs typeface="Times New Roman" panose="02020603050405020304" pitchFamily="18" charset="0"/>
                        </a:rPr>
                        <a:t>5502,4</a:t>
                      </a:r>
                      <a:endParaRPr lang="ru-RU" sz="1200" b="1" dirty="0">
                        <a:solidFill>
                          <a:schemeClr val="bg1"/>
                        </a:solidFill>
                        <a:effectLst/>
                        <a:latin typeface="+mn-lt"/>
                        <a:cs typeface="Times New Roman" panose="02020603050405020304" pitchFamily="18" charset="0"/>
                      </a:endParaRPr>
                    </a:p>
                  </a:txBody>
                  <a:tcPr marL="68580" marR="68580" marT="0" marB="0" anchor="ctr">
                    <a:solidFill>
                      <a:srgbClr val="FFAB81"/>
                    </a:solidFill>
                  </a:tcPr>
                </a:tc>
                <a:tc>
                  <a:txBody>
                    <a:bodyPr/>
                    <a:lstStyle/>
                    <a:p>
                      <a:pPr algn="ctr"/>
                      <a:r>
                        <a:rPr lang="ru-RU" sz="1200" b="1" dirty="0" smtClean="0">
                          <a:solidFill>
                            <a:schemeClr val="bg1"/>
                          </a:solidFill>
                          <a:effectLst/>
                          <a:latin typeface="+mn-lt"/>
                          <a:cs typeface="Times New Roman" panose="02020603050405020304" pitchFamily="18" charset="0"/>
                        </a:rPr>
                        <a:t>4780,7</a:t>
                      </a:r>
                      <a:endParaRPr lang="ru-RU" sz="1200" b="1" dirty="0">
                        <a:solidFill>
                          <a:schemeClr val="bg1"/>
                        </a:solidFill>
                        <a:effectLst/>
                        <a:latin typeface="+mn-lt"/>
                        <a:cs typeface="Times New Roman" panose="02020603050405020304" pitchFamily="18" charset="0"/>
                      </a:endParaRPr>
                    </a:p>
                  </a:txBody>
                  <a:tcPr marL="68580" marR="68580" marT="0" marB="0" anchor="ctr">
                    <a:solidFill>
                      <a:srgbClr val="FFAB81"/>
                    </a:solidFill>
                  </a:tcPr>
                </a:tc>
                <a:tc>
                  <a:txBody>
                    <a:bodyPr/>
                    <a:lstStyle/>
                    <a:p>
                      <a:pPr algn="ctr"/>
                      <a:r>
                        <a:rPr lang="ru-RU" sz="1200" b="1" dirty="0" smtClean="0">
                          <a:solidFill>
                            <a:schemeClr val="bg1"/>
                          </a:solidFill>
                          <a:effectLst/>
                          <a:latin typeface="+mn-lt"/>
                          <a:cs typeface="Times New Roman" panose="02020603050405020304" pitchFamily="18" charset="0"/>
                        </a:rPr>
                        <a:t>952,1</a:t>
                      </a:r>
                      <a:endParaRPr lang="ru-RU" sz="1200" b="1" dirty="0">
                        <a:solidFill>
                          <a:schemeClr val="bg1"/>
                        </a:solidFill>
                        <a:effectLst/>
                        <a:latin typeface="+mn-lt"/>
                        <a:cs typeface="Times New Roman" panose="02020603050405020304" pitchFamily="18" charset="0"/>
                      </a:endParaRPr>
                    </a:p>
                  </a:txBody>
                  <a:tcPr marL="68580" marR="68580" marT="0" marB="0" anchor="ctr">
                    <a:solidFill>
                      <a:srgbClr val="FFAB81"/>
                    </a:solidFill>
                  </a:tcPr>
                </a:tc>
                <a:tc>
                  <a:txBody>
                    <a:bodyPr/>
                    <a:lstStyle/>
                    <a:p>
                      <a:pPr algn="ctr"/>
                      <a:r>
                        <a:rPr lang="ru-RU" sz="1200" b="1" dirty="0" smtClean="0">
                          <a:solidFill>
                            <a:schemeClr val="bg1"/>
                          </a:solidFill>
                          <a:effectLst/>
                          <a:latin typeface="+mn-lt"/>
                          <a:cs typeface="Times New Roman" panose="02020603050405020304" pitchFamily="18" charset="0"/>
                        </a:rPr>
                        <a:t>7,5</a:t>
                      </a:r>
                      <a:endParaRPr lang="ru-RU" sz="1200" b="1" dirty="0">
                        <a:solidFill>
                          <a:schemeClr val="bg1"/>
                        </a:solidFill>
                        <a:effectLst/>
                        <a:latin typeface="+mn-lt"/>
                        <a:cs typeface="Times New Roman" panose="02020603050405020304" pitchFamily="18" charset="0"/>
                      </a:endParaRPr>
                    </a:p>
                  </a:txBody>
                  <a:tcPr marL="68580" marR="68580" marT="0" marB="0" anchor="ctr">
                    <a:solidFill>
                      <a:srgbClr val="FFAB81"/>
                    </a:solidFill>
                  </a:tcPr>
                </a:tc>
                <a:tc>
                  <a:txBody>
                    <a:bodyPr/>
                    <a:lstStyle/>
                    <a:p>
                      <a:pPr algn="ctr"/>
                      <a:r>
                        <a:rPr lang="ru-RU" sz="1100" b="1" dirty="0" smtClean="0">
                          <a:solidFill>
                            <a:schemeClr val="bg1"/>
                          </a:solidFill>
                          <a:effectLst/>
                          <a:latin typeface="+mn-lt"/>
                          <a:cs typeface="Times New Roman" panose="02020603050405020304" pitchFamily="18" charset="0"/>
                        </a:rPr>
                        <a:t>18874,4</a:t>
                      </a:r>
                      <a:endParaRPr lang="ru-RU" sz="1100" b="1" dirty="0">
                        <a:solidFill>
                          <a:schemeClr val="bg1"/>
                        </a:solidFill>
                        <a:effectLst/>
                        <a:latin typeface="+mn-lt"/>
                        <a:cs typeface="Times New Roman" panose="02020603050405020304" pitchFamily="18" charset="0"/>
                      </a:endParaRPr>
                    </a:p>
                  </a:txBody>
                  <a:tcPr marL="68580" marR="68580" marT="0" marB="0" anchor="ctr">
                    <a:solidFill>
                      <a:srgbClr val="FFAB81"/>
                    </a:solidFill>
                  </a:tcPr>
                </a:tc>
              </a:tr>
            </a:tbl>
          </a:graphicData>
        </a:graphic>
      </p:graphicFrame>
    </p:spTree>
    <p:extLst>
      <p:ext uri="{BB962C8B-B14F-4D97-AF65-F5344CB8AC3E}">
        <p14:creationId xmlns:p14="http://schemas.microsoft.com/office/powerpoint/2010/main" val="29943963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User\Pictures\Ромашки\linii_fon_sploshnoy_svet_46640_1680x10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539552" y="476672"/>
            <a:ext cx="8229600" cy="628650"/>
          </a:xfrm>
        </p:spPr>
        <p:txBody>
          <a:bodyPr>
            <a:noAutofit/>
          </a:bodyPr>
          <a:lstStyle/>
          <a:p>
            <a:pPr algn="ctr">
              <a:lnSpc>
                <a:spcPct val="100000"/>
              </a:lnSpc>
            </a:pPr>
            <a:r>
              <a:rPr lang="ru-RU" sz="1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СТАТИСТИЧЕСКОЕ СОПОСТАВЛЕНИЕ </a:t>
            </a:r>
            <a:br>
              <a:rPr lang="ru-RU" sz="1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1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  МУНИЦИПАЛЬНЫМИ ОБРАЗОВАНИЯМИ </a:t>
            </a:r>
            <a:br>
              <a:rPr lang="ru-RU" sz="1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1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 РАСХОДАМ 2021 ГОДА</a:t>
            </a:r>
          </a:p>
        </p:txBody>
      </p:sp>
      <p:sp>
        <p:nvSpPr>
          <p:cNvPr id="7" name="Номер слайда 1"/>
          <p:cNvSpPr>
            <a:spLocks noGrp="1"/>
          </p:cNvSpPr>
          <p:nvPr>
            <p:ph type="sldNum" sz="quarter" idx="12"/>
          </p:nvPr>
        </p:nvSpPr>
        <p:spPr>
          <a:xfrm>
            <a:off x="8388424" y="6309320"/>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38</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graphicFrame>
        <p:nvGraphicFramePr>
          <p:cNvPr id="3" name="Диаграмма 2"/>
          <p:cNvGraphicFramePr/>
          <p:nvPr>
            <p:extLst>
              <p:ext uri="{D42A27DB-BD31-4B8C-83A1-F6EECF244321}">
                <p14:modId xmlns:p14="http://schemas.microsoft.com/office/powerpoint/2010/main" val="4249081230"/>
              </p:ext>
            </p:extLst>
          </p:nvPr>
        </p:nvGraphicFramePr>
        <p:xfrm>
          <a:off x="251520" y="1484784"/>
          <a:ext cx="8568952" cy="4408264"/>
        </p:xfrm>
        <a:graphic>
          <a:graphicData uri="http://schemas.openxmlformats.org/drawingml/2006/chart">
            <c:chart xmlns:c="http://schemas.openxmlformats.org/drawingml/2006/chart" xmlns:r="http://schemas.openxmlformats.org/officeDocument/2006/relationships" r:id="rId3"/>
          </a:graphicData>
        </a:graphic>
      </p:graphicFrame>
      <p:pic>
        <p:nvPicPr>
          <p:cNvPr id="5" name="Рисунок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28184" y="4193350"/>
            <a:ext cx="2917304" cy="2187978"/>
          </a:xfrm>
          <a:prstGeom prst="rect">
            <a:avLst/>
          </a:prstGeom>
        </p:spPr>
      </p:pic>
    </p:spTree>
    <p:extLst>
      <p:ext uri="{BB962C8B-B14F-4D97-AF65-F5344CB8AC3E}">
        <p14:creationId xmlns:p14="http://schemas.microsoft.com/office/powerpoint/2010/main" val="14129023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116632"/>
            <a:ext cx="8229600" cy="628650"/>
          </a:xfrm>
        </p:spPr>
        <p:txBody>
          <a:bodyPr>
            <a:noAutofit/>
          </a:bodyPr>
          <a:lstStyle/>
          <a:p>
            <a:pPr algn="ctr">
              <a:lnSpc>
                <a:spcPct val="100000"/>
              </a:lnSpc>
            </a:pPr>
            <a:r>
              <a:rPr lang="ru-RU" sz="1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СОЦИАЛЬНО-ЗНАЧИМЫЕ  РАСХОДЫ  БЮДЖЕТА </a:t>
            </a:r>
            <a:br>
              <a:rPr lang="ru-RU" sz="1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1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ГАВРИЛОВО-ПОСАДСКОГО МУНИЦИПАЛЬНОГО РАЙОНА </a:t>
            </a:r>
            <a:r>
              <a:rPr lang="ru-RU" sz="18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2022 </a:t>
            </a:r>
            <a:r>
              <a:rPr lang="ru-RU" sz="1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ГОДА</a:t>
            </a:r>
          </a:p>
        </p:txBody>
      </p:sp>
      <p:sp>
        <p:nvSpPr>
          <p:cNvPr id="7" name="Номер слайда 1"/>
          <p:cNvSpPr>
            <a:spLocks noGrp="1"/>
          </p:cNvSpPr>
          <p:nvPr>
            <p:ph type="sldNum" sz="quarter" idx="12"/>
          </p:nvPr>
        </p:nvSpPr>
        <p:spPr>
          <a:xfrm>
            <a:off x="8388424" y="6309320"/>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39</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
        <p:nvSpPr>
          <p:cNvPr id="8" name="Прямоугольник 7"/>
          <p:cNvSpPr/>
          <p:nvPr/>
        </p:nvSpPr>
        <p:spPr>
          <a:xfrm>
            <a:off x="4732821" y="836712"/>
            <a:ext cx="4346905" cy="1708160"/>
          </a:xfrm>
          <a:prstGeom prst="rect">
            <a:avLst/>
          </a:prstGeom>
        </p:spPr>
        <p:txBody>
          <a:bodyPr wrap="square">
            <a:spAutoFit/>
          </a:bodyPr>
          <a:lstStyle/>
          <a:p>
            <a:r>
              <a:rPr lang="ru-RU" sz="1050" i="1" dirty="0"/>
              <a:t>         </a:t>
            </a:r>
            <a:r>
              <a:rPr lang="ru-RU" sz="1050" dirty="0"/>
              <a:t>В 2022 году были выполнены работы по </a:t>
            </a:r>
            <a:r>
              <a:rPr lang="ru-RU" sz="1050" dirty="0" smtClean="0"/>
              <a:t>проекту «Комплексное развитие сельских агломераций «Гаврилово-Посадский муниципальный район», а именно строительству распределительных газопроводов по населенным пунктам </a:t>
            </a:r>
          </a:p>
          <a:p>
            <a:r>
              <a:rPr lang="ru-RU" sz="1050" dirty="0" smtClean="0"/>
              <a:t>с. </a:t>
            </a:r>
            <a:r>
              <a:rPr lang="ru-RU" sz="1050" dirty="0" err="1" smtClean="0"/>
              <a:t>Закомелье</a:t>
            </a:r>
            <a:r>
              <a:rPr lang="ru-RU" sz="1050" dirty="0" smtClean="0"/>
              <a:t>, с. </a:t>
            </a:r>
            <a:r>
              <a:rPr lang="ru-RU" sz="1050" dirty="0" err="1" smtClean="0"/>
              <a:t>Ярышево</a:t>
            </a:r>
            <a:r>
              <a:rPr lang="ru-RU" sz="1050" dirty="0" smtClean="0"/>
              <a:t>, с. </a:t>
            </a:r>
            <a:r>
              <a:rPr lang="ru-RU" sz="1050" dirty="0" err="1" smtClean="0"/>
              <a:t>Скомово</a:t>
            </a:r>
            <a:r>
              <a:rPr lang="ru-RU" sz="1050" dirty="0" smtClean="0"/>
              <a:t>, с. </a:t>
            </a:r>
            <a:r>
              <a:rPr lang="ru-RU" sz="1050" dirty="0" err="1" smtClean="0"/>
              <a:t>Владычино</a:t>
            </a:r>
            <a:r>
              <a:rPr lang="ru-RU" sz="1050" dirty="0" smtClean="0"/>
              <a:t>, с. </a:t>
            </a:r>
            <a:r>
              <a:rPr lang="ru-RU" sz="1050" dirty="0" err="1" smtClean="0"/>
              <a:t>Глумово</a:t>
            </a:r>
            <a:r>
              <a:rPr lang="ru-RU" sz="1050" dirty="0" smtClean="0"/>
              <a:t>:</a:t>
            </a:r>
            <a:endParaRPr lang="ru-RU" sz="1050" dirty="0"/>
          </a:p>
          <a:p>
            <a:r>
              <a:rPr lang="ru-RU" sz="1050" dirty="0" smtClean="0"/>
              <a:t>На </a:t>
            </a:r>
            <a:r>
              <a:rPr lang="ru-RU" sz="1050" dirty="0"/>
              <a:t>строительство </a:t>
            </a:r>
            <a:r>
              <a:rPr lang="ru-RU" sz="1050" dirty="0" smtClean="0"/>
              <a:t>газопроводов </a:t>
            </a:r>
            <a:r>
              <a:rPr lang="ru-RU" sz="1050" dirty="0"/>
              <a:t>освоено </a:t>
            </a:r>
            <a:r>
              <a:rPr lang="ru-RU" sz="1050" dirty="0" smtClean="0"/>
              <a:t>67 595,16 </a:t>
            </a:r>
            <a:r>
              <a:rPr lang="ru-RU" sz="1050" dirty="0"/>
              <a:t>тыс. руб., </a:t>
            </a:r>
            <a:r>
              <a:rPr lang="ru-RU" sz="1050" dirty="0" smtClean="0"/>
              <a:t>в том числе:</a:t>
            </a:r>
            <a:endParaRPr lang="ru-RU" sz="1050" dirty="0"/>
          </a:p>
          <a:p>
            <a:pPr marL="171450" indent="-171450">
              <a:buFontTx/>
              <a:buChar char="-"/>
            </a:pPr>
            <a:r>
              <a:rPr lang="ru-RU" sz="1050" dirty="0"/>
              <a:t>из федерального бюджета – </a:t>
            </a:r>
            <a:r>
              <a:rPr lang="ru-RU" sz="1050" dirty="0" smtClean="0"/>
              <a:t>59 167,81 </a:t>
            </a:r>
            <a:r>
              <a:rPr lang="ru-RU" sz="1050" dirty="0"/>
              <a:t>тыс. руб.</a:t>
            </a:r>
          </a:p>
          <a:p>
            <a:pPr marL="171450" indent="-171450">
              <a:buFontTx/>
              <a:buChar char="-"/>
            </a:pPr>
            <a:r>
              <a:rPr lang="ru-RU" sz="1050" dirty="0"/>
              <a:t>из областного бюджета – </a:t>
            </a:r>
            <a:r>
              <a:rPr lang="ru-RU" sz="1050" dirty="0" smtClean="0"/>
              <a:t>597,65 </a:t>
            </a:r>
            <a:r>
              <a:rPr lang="ru-RU" sz="1050" dirty="0"/>
              <a:t>тыс. руб.</a:t>
            </a:r>
          </a:p>
          <a:p>
            <a:pPr marL="171450" indent="-171450">
              <a:buFontTx/>
              <a:buChar char="-"/>
            </a:pPr>
            <a:r>
              <a:rPr lang="ru-RU" sz="1050" dirty="0"/>
              <a:t>из бюджета района – </a:t>
            </a:r>
            <a:r>
              <a:rPr lang="ru-RU" sz="1050" dirty="0" smtClean="0"/>
              <a:t>229,69 </a:t>
            </a:r>
            <a:r>
              <a:rPr lang="ru-RU" sz="1050" dirty="0"/>
              <a:t>тыс. руб.</a:t>
            </a:r>
          </a:p>
        </p:txBody>
      </p:sp>
      <p:pic>
        <p:nvPicPr>
          <p:cNvPr id="1029" name="Picture 5"/>
          <p:cNvPicPr>
            <a:picLocks noChangeAspect="1" noChangeArrowheads="1"/>
          </p:cNvPicPr>
          <p:nvPr/>
        </p:nvPicPr>
        <p:blipFill>
          <a:blip r:embed="rId3">
            <a:clrChange>
              <a:clrFrom>
                <a:srgbClr val="FEFEFE"/>
              </a:clrFrom>
              <a:clrTo>
                <a:srgbClr val="FEFEFE">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522726">
            <a:off x="4872255" y="1400804"/>
            <a:ext cx="413730" cy="2288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Блок-схема: узел 16"/>
          <p:cNvSpPr/>
          <p:nvPr/>
        </p:nvSpPr>
        <p:spPr>
          <a:xfrm>
            <a:off x="3935651" y="692696"/>
            <a:ext cx="797170" cy="652994"/>
          </a:xfrm>
          <a:prstGeom prst="flowChartConnector">
            <a:avLst/>
          </a:prstGeom>
          <a:solidFill>
            <a:srgbClr val="BEBEF4"/>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dirty="0">
                <a:effectLst>
                  <a:outerShdw blurRad="38100" dist="38100" dir="2700000" algn="tl">
                    <a:srgbClr val="000000">
                      <a:alpha val="43137"/>
                    </a:srgbClr>
                  </a:outerShdw>
                </a:effectLst>
              </a:rPr>
              <a:t>1</a:t>
            </a:r>
          </a:p>
        </p:txBody>
      </p:sp>
      <p:sp>
        <p:nvSpPr>
          <p:cNvPr id="11" name="Блок-схема: узел 10"/>
          <p:cNvSpPr/>
          <p:nvPr/>
        </p:nvSpPr>
        <p:spPr>
          <a:xfrm>
            <a:off x="107504" y="2544872"/>
            <a:ext cx="797170" cy="652994"/>
          </a:xfrm>
          <a:prstGeom prst="flowChartConnector">
            <a:avLst/>
          </a:prstGeom>
          <a:solidFill>
            <a:srgbClr val="FF66FF"/>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400" b="1" dirty="0">
                <a:effectLst>
                  <a:outerShdw blurRad="38100" dist="38100" dir="2700000" algn="tl">
                    <a:srgbClr val="000000">
                      <a:alpha val="43137"/>
                    </a:srgbClr>
                  </a:outerShdw>
                </a:effectLst>
              </a:rPr>
              <a:t>2</a:t>
            </a:r>
          </a:p>
        </p:txBody>
      </p:sp>
      <p:pic>
        <p:nvPicPr>
          <p:cNvPr id="12" name="Picture 5"/>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16200000">
            <a:off x="5854690" y="3077019"/>
            <a:ext cx="413730" cy="2288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Прямоугольник 12"/>
          <p:cNvSpPr/>
          <p:nvPr/>
        </p:nvSpPr>
        <p:spPr>
          <a:xfrm>
            <a:off x="212448" y="3118301"/>
            <a:ext cx="5112244" cy="1354217"/>
          </a:xfrm>
          <a:prstGeom prst="rect">
            <a:avLst/>
          </a:prstGeom>
        </p:spPr>
        <p:txBody>
          <a:bodyPr wrap="square">
            <a:spAutoFit/>
          </a:bodyPr>
          <a:lstStyle/>
          <a:p>
            <a:r>
              <a:rPr lang="ru-RU" sz="1150" i="1" dirty="0"/>
              <a:t>           </a:t>
            </a:r>
            <a:r>
              <a:rPr lang="ru-RU" sz="1200" dirty="0"/>
              <a:t>Капитальный ремонт </a:t>
            </a:r>
            <a:r>
              <a:rPr lang="ru-RU" sz="1200" dirty="0" smtClean="0"/>
              <a:t>здания </a:t>
            </a:r>
            <a:r>
              <a:rPr lang="ru-RU" sz="1200" dirty="0"/>
              <a:t>«Центра русского народного творчества», расположенного по адресу: Ивановская обл., </a:t>
            </a:r>
            <a:endParaRPr lang="ru-RU" sz="1200" dirty="0" smtClean="0"/>
          </a:p>
          <a:p>
            <a:r>
              <a:rPr lang="ru-RU" sz="1200" dirty="0" smtClean="0"/>
              <a:t>г</a:t>
            </a:r>
            <a:r>
              <a:rPr lang="ru-RU" sz="1200" dirty="0"/>
              <a:t>. Гаврилов Посад, </a:t>
            </a:r>
            <a:r>
              <a:rPr lang="ru-RU" sz="1200" dirty="0" smtClean="0"/>
              <a:t> ул. Советская</a:t>
            </a:r>
            <a:r>
              <a:rPr lang="ru-RU" sz="1200" dirty="0"/>
              <a:t>, д.16.</a:t>
            </a:r>
          </a:p>
          <a:p>
            <a:r>
              <a:rPr lang="ru-RU" sz="1150" i="1" dirty="0" smtClean="0"/>
              <a:t>Стоимость </a:t>
            </a:r>
            <a:r>
              <a:rPr lang="ru-RU" sz="1150" i="1" dirty="0"/>
              <a:t>работ составила </a:t>
            </a:r>
            <a:r>
              <a:rPr lang="ru-RU" sz="1150" i="1" dirty="0" smtClean="0"/>
              <a:t>42 326,01 </a:t>
            </a:r>
            <a:r>
              <a:rPr lang="ru-RU" sz="1150" i="1" dirty="0"/>
              <a:t>тыс. рублей, в том числе из </a:t>
            </a:r>
            <a:r>
              <a:rPr lang="ru-RU" sz="1150" i="1" dirty="0" smtClean="0"/>
              <a:t>федерального бюджета – 39 754,31  тыс. рублей, из областного </a:t>
            </a:r>
            <a:r>
              <a:rPr lang="ru-RU" sz="1150" i="1" dirty="0"/>
              <a:t>бюджета — </a:t>
            </a:r>
            <a:r>
              <a:rPr lang="ru-RU" sz="1150" i="1" dirty="0" smtClean="0"/>
              <a:t>401 ,56 тыс</a:t>
            </a:r>
            <a:r>
              <a:rPr lang="ru-RU" sz="1150" i="1" dirty="0"/>
              <a:t>. рублей, из муниципального бюджета — </a:t>
            </a:r>
            <a:r>
              <a:rPr lang="ru-RU" sz="1150" i="1" dirty="0" smtClean="0"/>
              <a:t> </a:t>
            </a:r>
          </a:p>
          <a:p>
            <a:r>
              <a:rPr lang="ru-RU" sz="1150" i="1" dirty="0" smtClean="0"/>
              <a:t>2 170,14 </a:t>
            </a:r>
            <a:r>
              <a:rPr lang="ru-RU" sz="1150" i="1" dirty="0"/>
              <a:t>тыс. рублей. </a:t>
            </a:r>
          </a:p>
        </p:txBody>
      </p:sp>
      <p:pic>
        <p:nvPicPr>
          <p:cNvPr id="3074" name="Picture 2" descr="C:\Users\User\Pictures\дороги\2f6a51cd1dbdb45a0f6ebb3e4c87cbc0_Generi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74118"/>
            <a:ext cx="2232248" cy="1601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5" name="Picture 3" descr="C:\Users\User\Pictures\дороги\0c36e1beae773affe46c0cc6c8ee11a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6442" y="1184025"/>
            <a:ext cx="2304256" cy="14939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5" name="Блок-схема: узел 14"/>
          <p:cNvSpPr/>
          <p:nvPr/>
        </p:nvSpPr>
        <p:spPr>
          <a:xfrm>
            <a:off x="4095179" y="4725144"/>
            <a:ext cx="774551" cy="737809"/>
          </a:xfrm>
          <a:prstGeom prst="flowChartConnector">
            <a:avLst/>
          </a:prstGeom>
          <a:solidFill>
            <a:srgbClr val="00FF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dirty="0">
                <a:solidFill>
                  <a:schemeClr val="accent5">
                    <a:lumMod val="25000"/>
                  </a:schemeClr>
                </a:solidFill>
                <a:effectLst>
                  <a:outerShdw blurRad="38100" dist="38100" dir="2700000" algn="tl">
                    <a:srgbClr val="000000">
                      <a:alpha val="43137"/>
                    </a:srgbClr>
                  </a:outerShdw>
                </a:effectLst>
              </a:rPr>
              <a:t>3</a:t>
            </a:r>
          </a:p>
        </p:txBody>
      </p:sp>
      <p:sp>
        <p:nvSpPr>
          <p:cNvPr id="16" name="Прямоугольник 15"/>
          <p:cNvSpPr/>
          <p:nvPr/>
        </p:nvSpPr>
        <p:spPr>
          <a:xfrm>
            <a:off x="4372852" y="5229200"/>
            <a:ext cx="4716016" cy="1200329"/>
          </a:xfrm>
          <a:prstGeom prst="rect">
            <a:avLst/>
          </a:prstGeom>
        </p:spPr>
        <p:txBody>
          <a:bodyPr wrap="square">
            <a:spAutoFit/>
          </a:bodyPr>
          <a:lstStyle/>
          <a:p>
            <a:r>
              <a:rPr lang="ru-RU" sz="1200" dirty="0"/>
              <a:t>           </a:t>
            </a:r>
            <a:r>
              <a:rPr lang="ru-RU" sz="1200" i="1" dirty="0"/>
              <a:t>В </a:t>
            </a:r>
            <a:r>
              <a:rPr lang="ru-RU" sz="1200" i="1" dirty="0" smtClean="0"/>
              <a:t>2022 </a:t>
            </a:r>
            <a:r>
              <a:rPr lang="ru-RU" sz="1200" i="1" dirty="0"/>
              <a:t>году осуществлялась ежемесячная муниципальная доплата к заработной плате молодым специалистам муниципальных образовательных учреждений Гаврилово – Посадского муниципального района. Данную выплату из бюджета района получали </a:t>
            </a:r>
            <a:r>
              <a:rPr lang="ru-RU" sz="1200" i="1" dirty="0" smtClean="0"/>
              <a:t>девять </a:t>
            </a:r>
            <a:r>
              <a:rPr lang="ru-RU" sz="1200" i="1" dirty="0"/>
              <a:t>молодых учителей. Общая сумма затрат составила </a:t>
            </a:r>
            <a:r>
              <a:rPr lang="ru-RU" sz="1200" i="1" dirty="0" smtClean="0"/>
              <a:t>676,2 </a:t>
            </a:r>
            <a:r>
              <a:rPr lang="ru-RU" sz="1200" i="1" dirty="0"/>
              <a:t>тыс. руб</a:t>
            </a:r>
            <a:r>
              <a:rPr lang="ru-RU" sz="1200" dirty="0"/>
              <a:t>.</a:t>
            </a:r>
          </a:p>
        </p:txBody>
      </p:sp>
      <p:pic>
        <p:nvPicPr>
          <p:cNvPr id="18" name="Picture 2" descr="C:\Users\User\Downloads\Травина.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6672" y="4295546"/>
            <a:ext cx="2080569" cy="15604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9" name="Picture 3" descr="C:\Users\User\Downloads\Коноплёв.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2448" y="5229200"/>
            <a:ext cx="2123728" cy="14152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 name="Picture 6" descr="C:\Users\админ\Desktop\ncBMBaGp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446413">
            <a:off x="3095800" y="5364746"/>
            <a:ext cx="513195" cy="1997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043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User\Pictures\Ромашки\linii_fon_sploshnoy_svet_46640_1680x10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117475" y="3308350"/>
            <a:ext cx="8674100" cy="3816429"/>
          </a:xfrm>
          <a:prstGeom prst="rect">
            <a:avLst/>
          </a:prstGeom>
        </p:spPr>
        <p:txBody>
          <a:bodyPr>
            <a:spAutoFit/>
          </a:bodyPr>
          <a:lstStyle/>
          <a:p>
            <a:pPr>
              <a:defRPr/>
            </a:pPr>
            <a:r>
              <a:rPr lang="ru-RU" sz="1600" b="1" dirty="0">
                <a:solidFill>
                  <a:srgbClr val="FFFF00"/>
                </a:solidFill>
                <a:effectLst>
                  <a:outerShdw blurRad="38100" dist="38100" dir="2700000" algn="tl">
                    <a:srgbClr val="000000">
                      <a:alpha val="43137"/>
                    </a:srgbClr>
                  </a:outerShdw>
                </a:effectLst>
                <a:latin typeface="Arial" charset="0"/>
                <a:cs typeface="Arial" charset="0"/>
              </a:rPr>
              <a:t>          ОСНОВНЫЕ ЭТАПЫ ИСПОЛНЕНИЯ БЮДЖЕТА:</a:t>
            </a:r>
          </a:p>
          <a:p>
            <a:pPr algn="just">
              <a:defRPr/>
            </a:pPr>
            <a:r>
              <a:rPr lang="ru-RU" sz="1600" b="1" dirty="0">
                <a:solidFill>
                  <a:srgbClr val="FFFF00"/>
                </a:solidFill>
                <a:effectLst>
                  <a:outerShdw blurRad="38100" dist="38100" dir="2700000" algn="tl">
                    <a:srgbClr val="000000">
                      <a:alpha val="43137"/>
                    </a:srgbClr>
                  </a:outerShdw>
                </a:effectLst>
                <a:latin typeface="Arial" charset="0"/>
                <a:cs typeface="Arial" charset="0"/>
              </a:rPr>
              <a:t>Исполнение бюджета по доходам </a:t>
            </a:r>
            <a:r>
              <a:rPr lang="ru-RU" sz="1600" dirty="0">
                <a:solidFill>
                  <a:srgbClr val="FFFF00"/>
                </a:solidFill>
                <a:effectLst>
                  <a:outerShdw blurRad="38100" dist="38100" dir="2700000" algn="tl">
                    <a:srgbClr val="000000">
                      <a:alpha val="43137"/>
                    </a:srgbClr>
                  </a:outerShdw>
                </a:effectLst>
                <a:latin typeface="Arial" charset="0"/>
                <a:cs typeface="Arial" charset="0"/>
              </a:rPr>
              <a:t> </a:t>
            </a:r>
            <a:r>
              <a:rPr lang="ru-RU" sz="1400" dirty="0">
                <a:effectLst>
                  <a:outerShdw blurRad="38100" dist="38100" dir="2700000" algn="tl">
                    <a:srgbClr val="000000">
                      <a:alpha val="43137"/>
                    </a:srgbClr>
                  </a:outerShdw>
                </a:effectLst>
                <a:latin typeface="Arial" charset="0"/>
                <a:cs typeface="Arial" charset="0"/>
              </a:rPr>
              <a:t>обеспечение полного и своевременного поступления в бюджет налогов, сборов, доходов от использования имущества  и других обязательных платежей, в соответствии с утверждёнными бюджетными назначениями. </a:t>
            </a:r>
          </a:p>
          <a:p>
            <a:pPr>
              <a:defRPr/>
            </a:pPr>
            <a:r>
              <a:rPr lang="ru-RU" sz="1600" b="1" dirty="0">
                <a:solidFill>
                  <a:srgbClr val="00FF00"/>
                </a:solidFill>
                <a:effectLst>
                  <a:outerShdw blurRad="38100" dist="38100" dir="2700000" algn="tl">
                    <a:srgbClr val="000000">
                      <a:alpha val="43137"/>
                    </a:srgbClr>
                  </a:outerShdw>
                </a:effectLst>
                <a:latin typeface="Arial" charset="0"/>
                <a:cs typeface="Arial" charset="0"/>
              </a:rPr>
              <a:t>Исполнение  бюджета  по  расходам</a:t>
            </a:r>
            <a:r>
              <a:rPr lang="ru-RU" sz="1600" dirty="0">
                <a:solidFill>
                  <a:srgbClr val="00FF00"/>
                </a:solidFill>
                <a:effectLst>
                  <a:outerShdw blurRad="38100" dist="38100" dir="2700000" algn="tl">
                    <a:srgbClr val="000000">
                      <a:alpha val="43137"/>
                    </a:srgbClr>
                  </a:outerShdw>
                </a:effectLst>
                <a:latin typeface="Arial" charset="0"/>
                <a:cs typeface="Arial" charset="0"/>
              </a:rPr>
              <a:t> </a:t>
            </a:r>
            <a:r>
              <a:rPr lang="ru-RU" sz="1400" dirty="0">
                <a:effectLst>
                  <a:outerShdw blurRad="38100" dist="38100" dir="2700000" algn="tl">
                    <a:srgbClr val="000000">
                      <a:alpha val="43137"/>
                    </a:srgbClr>
                  </a:outerShdw>
                </a:effectLst>
                <a:latin typeface="Arial" charset="0"/>
                <a:cs typeface="Arial" charset="0"/>
              </a:rPr>
              <a:t>обеспечение последовательного финансирования мероприятий, предусмотренных решением о бюджете, в пределах утверждённых сумм с целью исполнения принятых муниципальным образованием расходных обязательств.</a:t>
            </a:r>
          </a:p>
          <a:p>
            <a:pPr>
              <a:defRPr/>
            </a:pPr>
            <a:r>
              <a:rPr lang="ru-RU" sz="1600" dirty="0">
                <a:solidFill>
                  <a:srgbClr val="C00000"/>
                </a:solidFill>
                <a:effectLst>
                  <a:outerShdw blurRad="38100" dist="38100" dir="2700000" algn="tl">
                    <a:srgbClr val="000000">
                      <a:alpha val="43137"/>
                    </a:srgbClr>
                  </a:outerShdw>
                </a:effectLst>
                <a:latin typeface="Arial" charset="0"/>
                <a:cs typeface="Arial" charset="0"/>
              </a:rPr>
              <a:t>Составление и утверждение отчета </a:t>
            </a:r>
            <a:r>
              <a:rPr lang="ru-RU" sz="1400" dirty="0">
                <a:effectLst>
                  <a:outerShdw blurRad="38100" dist="38100" dir="2700000" algn="tl">
                    <a:srgbClr val="000000">
                      <a:alpha val="43137"/>
                    </a:srgbClr>
                  </a:outerShdw>
                </a:effectLst>
                <a:latin typeface="Arial" charset="0"/>
                <a:cs typeface="Arial" charset="0"/>
              </a:rPr>
              <a:t>об исполнении бюджета является важной формой контроля за исполнением бюджета.</a:t>
            </a:r>
          </a:p>
          <a:p>
            <a:pPr algn="just">
              <a:defRPr/>
            </a:pPr>
            <a:r>
              <a:rPr lang="ru-RU" dirty="0">
                <a:solidFill>
                  <a:srgbClr val="FF0000"/>
                </a:solidFill>
                <a:latin typeface="Garamond" panose="02020404030301010803" pitchFamily="18" charset="0"/>
                <a:cs typeface="Arial" charset="0"/>
              </a:rPr>
              <a:t>         </a:t>
            </a:r>
            <a:r>
              <a:rPr lang="ru-RU" b="1" dirty="0">
                <a:solidFill>
                  <a:srgbClr val="FFFF00"/>
                </a:solidFill>
                <a:latin typeface="Garamond" panose="02020404030301010803" pitchFamily="18" charset="0"/>
                <a:cs typeface="Arial" charset="0"/>
              </a:rPr>
              <a:t>Годовой отчет об исполнении бюджета Гаврилово-Посадского муниципального района за </a:t>
            </a:r>
            <a:r>
              <a:rPr lang="ru-RU" b="1" dirty="0" smtClean="0">
                <a:solidFill>
                  <a:srgbClr val="FFFF00"/>
                </a:solidFill>
                <a:latin typeface="Garamond" panose="02020404030301010803" pitchFamily="18" charset="0"/>
                <a:cs typeface="Arial" charset="0"/>
              </a:rPr>
              <a:t>2022 </a:t>
            </a:r>
            <a:r>
              <a:rPr lang="ru-RU" b="1" dirty="0">
                <a:solidFill>
                  <a:srgbClr val="FFFF00"/>
                </a:solidFill>
                <a:latin typeface="Garamond" panose="02020404030301010803" pitchFamily="18" charset="0"/>
                <a:cs typeface="Arial" charset="0"/>
              </a:rPr>
              <a:t>год предоставляется в Совет Гаврилово-</a:t>
            </a:r>
          </a:p>
          <a:p>
            <a:pPr algn="just">
              <a:defRPr/>
            </a:pPr>
            <a:r>
              <a:rPr lang="ru-RU" b="1" dirty="0">
                <a:solidFill>
                  <a:srgbClr val="FFFF00"/>
                </a:solidFill>
                <a:latin typeface="Garamond" panose="02020404030301010803" pitchFamily="18" charset="0"/>
                <a:cs typeface="Arial" charset="0"/>
              </a:rPr>
              <a:t>Посадского муниципального района. По результатам рассмотрения отчета </a:t>
            </a:r>
          </a:p>
          <a:p>
            <a:pPr algn="just">
              <a:defRPr/>
            </a:pPr>
            <a:r>
              <a:rPr lang="ru-RU" b="1" dirty="0">
                <a:solidFill>
                  <a:srgbClr val="FFFF00"/>
                </a:solidFill>
                <a:latin typeface="Garamond" panose="02020404030301010803" pitchFamily="18" charset="0"/>
                <a:cs typeface="Arial" charset="0"/>
              </a:rPr>
              <a:t>депутаты районного Совета принимают решение о его утверждении либо отклонении.</a:t>
            </a:r>
          </a:p>
          <a:p>
            <a:pPr>
              <a:defRPr/>
            </a:pPr>
            <a:endParaRPr lang="ru-RU" b="1" dirty="0">
              <a:solidFill>
                <a:srgbClr val="00FF00"/>
              </a:solidFill>
              <a:effectLst>
                <a:outerShdw blurRad="38100" dist="38100" dir="2700000" algn="tl">
                  <a:srgbClr val="000000">
                    <a:alpha val="43137"/>
                  </a:srgbClr>
                </a:outerShdw>
              </a:effectLst>
              <a:latin typeface="Arial" charset="0"/>
              <a:cs typeface="Arial" charset="0"/>
            </a:endParaRPr>
          </a:p>
        </p:txBody>
      </p:sp>
      <p:sp>
        <p:nvSpPr>
          <p:cNvPr id="15" name="Прямоугольник 14"/>
          <p:cNvSpPr/>
          <p:nvPr/>
        </p:nvSpPr>
        <p:spPr>
          <a:xfrm>
            <a:off x="228600" y="476578"/>
            <a:ext cx="6781800" cy="523220"/>
          </a:xfrm>
          <a:prstGeom prst="rect">
            <a:avLst/>
          </a:prstGeom>
          <a:noFill/>
          <a:ln>
            <a:noFill/>
          </a:ln>
        </p:spPr>
        <p:txBody>
          <a:bodyPr>
            <a:spAutoFit/>
          </a:bodyPr>
          <a:lstStyle/>
          <a:p>
            <a:pPr algn="ctr">
              <a:defRPr/>
            </a:pPr>
            <a:r>
              <a:rPr lang="ru-RU" sz="2800" b="1" kern="0"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Arial Black" pitchFamily="34" charset="0"/>
                <a:cs typeface="Arial" charset="0"/>
              </a:rPr>
              <a:t>Исполнение  бюджета - </a:t>
            </a:r>
            <a:endParaRPr lang="ru-RU" sz="28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Arial Black" pitchFamily="34" charset="0"/>
              <a:cs typeface="Arial" charset="0"/>
            </a:endParaRPr>
          </a:p>
        </p:txBody>
      </p:sp>
      <p:sp>
        <p:nvSpPr>
          <p:cNvPr id="2" name="TextBox 1"/>
          <p:cNvSpPr txBox="1"/>
          <p:nvPr/>
        </p:nvSpPr>
        <p:spPr>
          <a:xfrm>
            <a:off x="-22593" y="926473"/>
            <a:ext cx="5673725" cy="2308225"/>
          </a:xfrm>
          <a:prstGeom prst="rect">
            <a:avLst/>
          </a:prstGeom>
          <a:noFill/>
        </p:spPr>
        <p:txBody>
          <a:bodyPr>
            <a:spAutoFit/>
          </a:bodyPr>
          <a:lstStyle/>
          <a:p>
            <a:pPr>
              <a:defRPr/>
            </a:pPr>
            <a:r>
              <a:rPr lang="ru-RU" sz="1600" dirty="0">
                <a:effectLst>
                  <a:outerShdw blurRad="38100" dist="38100" dir="2700000" algn="tl">
                    <a:srgbClr val="000000">
                      <a:alpha val="43137"/>
                    </a:srgbClr>
                  </a:outerShdw>
                </a:effectLst>
                <a:latin typeface="Arial" charset="0"/>
                <a:cs typeface="Arial" charset="0"/>
              </a:rPr>
              <a:t>это этап бюджетного процесса, который начинается с момента утверждения решения о бюджете законодательным (представительным) органом муниципального образования и продолжается в </a:t>
            </a:r>
          </a:p>
          <a:p>
            <a:pPr>
              <a:defRPr/>
            </a:pPr>
            <a:r>
              <a:rPr lang="ru-RU" sz="1600" dirty="0">
                <a:effectLst>
                  <a:outerShdw blurRad="38100" dist="38100" dir="2700000" algn="tl">
                    <a:srgbClr val="000000">
                      <a:alpha val="43137"/>
                    </a:srgbClr>
                  </a:outerShdw>
                </a:effectLst>
                <a:latin typeface="Arial" charset="0"/>
                <a:cs typeface="Arial" charset="0"/>
              </a:rPr>
              <a:t>течение финансового года, с 1 января по 31 декабря. </a:t>
            </a:r>
          </a:p>
          <a:p>
            <a:pPr algn="just">
              <a:defRPr/>
            </a:pPr>
            <a:r>
              <a:rPr lang="ru-RU" sz="1600" b="1" dirty="0">
                <a:solidFill>
                  <a:srgbClr val="FFC000"/>
                </a:solidFill>
                <a:effectLst>
                  <a:outerShdw blurRad="38100" dist="38100" dir="2700000" algn="tl">
                    <a:srgbClr val="000000">
                      <a:alpha val="43137"/>
                    </a:srgbClr>
                  </a:outerShdw>
                </a:effectLst>
                <a:latin typeface="Arial" charset="0"/>
                <a:cs typeface="Arial" charset="0"/>
              </a:rPr>
              <a:t>            </a:t>
            </a:r>
            <a:r>
              <a:rPr lang="ru-RU" sz="1600" b="1" dirty="0">
                <a:solidFill>
                  <a:srgbClr val="FFFF00"/>
                </a:solidFill>
                <a:effectLst>
                  <a:outerShdw blurRad="38100" dist="38100" dir="2700000" algn="tl">
                    <a:srgbClr val="000000">
                      <a:alpha val="43137"/>
                    </a:srgbClr>
                  </a:outerShdw>
                </a:effectLst>
                <a:latin typeface="Arial" charset="0"/>
                <a:cs typeface="Arial" charset="0"/>
              </a:rPr>
              <a:t>Исполнение  бюджета -</a:t>
            </a:r>
          </a:p>
          <a:p>
            <a:pPr>
              <a:defRPr/>
            </a:pPr>
            <a:r>
              <a:rPr lang="ru-RU" sz="1600" dirty="0">
                <a:effectLst>
                  <a:outerShdw blurRad="38100" dist="38100" dir="2700000" algn="tl">
                    <a:srgbClr val="000000">
                      <a:alpha val="43137"/>
                    </a:srgbClr>
                  </a:outerShdw>
                </a:effectLst>
                <a:latin typeface="Arial" charset="0"/>
                <a:cs typeface="Arial" charset="0"/>
              </a:rPr>
              <a:t>процесс сбора и учета доходов и осуществление расходов на основе сводной бюджетной росписи и </a:t>
            </a:r>
          </a:p>
          <a:p>
            <a:pPr>
              <a:defRPr/>
            </a:pPr>
            <a:r>
              <a:rPr lang="ru-RU" sz="1600" dirty="0">
                <a:effectLst>
                  <a:outerShdw blurRad="38100" dist="38100" dir="2700000" algn="tl">
                    <a:srgbClr val="000000">
                      <a:alpha val="43137"/>
                    </a:srgbClr>
                  </a:outerShdw>
                </a:effectLst>
                <a:latin typeface="Arial" charset="0"/>
                <a:cs typeface="Arial" charset="0"/>
              </a:rPr>
              <a:t>кассового плана.</a:t>
            </a:r>
          </a:p>
        </p:txBody>
      </p:sp>
      <p:pic>
        <p:nvPicPr>
          <p:cNvPr id="2050" name="Picture 2" descr="D:\РАБОЧИЕ МОМЕНТЫ\БЮДЖЕТ ДЛЯ ГРЖДАН\slider-1.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901" t="995" r="14774"/>
          <a:stretch/>
        </p:blipFill>
        <p:spPr bwMode="auto">
          <a:xfrm>
            <a:off x="5196254" y="923277"/>
            <a:ext cx="3947745" cy="210343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Номер слайда 1"/>
          <p:cNvSpPr>
            <a:spLocks noGrp="1"/>
          </p:cNvSpPr>
          <p:nvPr>
            <p:ph type="sldNum" sz="quarter" idx="12"/>
          </p:nvPr>
        </p:nvSpPr>
        <p:spPr>
          <a:xfrm>
            <a:off x="8413700" y="6453336"/>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4</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Tree>
    <p:extLst>
      <p:ext uri="{BB962C8B-B14F-4D97-AF65-F5344CB8AC3E}">
        <p14:creationId xmlns:p14="http://schemas.microsoft.com/office/powerpoint/2010/main" val="34532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pic>
        <p:nvPicPr>
          <p:cNvPr id="30" name="Рисунок 29"/>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282" t="35846" r="52033" b="37555"/>
          <a:stretch/>
        </p:blipFill>
        <p:spPr>
          <a:xfrm>
            <a:off x="107504" y="5089383"/>
            <a:ext cx="5019485" cy="1750708"/>
          </a:xfrm>
          <a:prstGeom prst="rect">
            <a:avLst/>
          </a:prstGeom>
        </p:spPr>
      </p:pic>
      <p:pic>
        <p:nvPicPr>
          <p:cNvPr id="20" name="Рисунок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049" y="2465779"/>
            <a:ext cx="3816424" cy="3123461"/>
          </a:xfrm>
          <a:prstGeom prst="rect">
            <a:avLst/>
          </a:prstGeom>
        </p:spPr>
      </p:pic>
      <p:pic>
        <p:nvPicPr>
          <p:cNvPr id="21" name="Рисунок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5106" y="1920015"/>
            <a:ext cx="2465277" cy="748571"/>
          </a:xfrm>
          <a:prstGeom prst="rect">
            <a:avLst/>
          </a:prstGeom>
        </p:spPr>
      </p:pic>
      <p:pic>
        <p:nvPicPr>
          <p:cNvPr id="19" name="Рисунок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706" y="1920015"/>
            <a:ext cx="2446969" cy="743012"/>
          </a:xfrm>
          <a:prstGeom prst="rect">
            <a:avLst/>
          </a:prstGeom>
        </p:spPr>
      </p:pic>
      <p:sp>
        <p:nvSpPr>
          <p:cNvPr id="3" name="Прямоугольник 2"/>
          <p:cNvSpPr/>
          <p:nvPr/>
        </p:nvSpPr>
        <p:spPr>
          <a:xfrm>
            <a:off x="1570970" y="196305"/>
            <a:ext cx="5835442" cy="461665"/>
          </a:xfrm>
          <a:prstGeom prst="rect">
            <a:avLst/>
          </a:prstGeom>
        </p:spPr>
        <p:txBody>
          <a:bodyPr wrap="square">
            <a:spAutoFit/>
          </a:bodyPr>
          <a:lstStyle/>
          <a:p>
            <a:pPr algn="ctr"/>
            <a:r>
              <a:rPr lang="ru-RU"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ДОЛГОВЫЕ ОБЯЗАТЕЛЬСТВА </a:t>
            </a:r>
          </a:p>
        </p:txBody>
      </p:sp>
      <p:sp>
        <p:nvSpPr>
          <p:cNvPr id="4" name="Прямоугольник 3"/>
          <p:cNvSpPr/>
          <p:nvPr/>
        </p:nvSpPr>
        <p:spPr>
          <a:xfrm>
            <a:off x="250740" y="637434"/>
            <a:ext cx="8820472" cy="369332"/>
          </a:xfrm>
          <a:prstGeom prst="rect">
            <a:avLst/>
          </a:prstGeom>
        </p:spPr>
        <p:txBody>
          <a:bodyPr wrap="square">
            <a:spAutoFit/>
          </a:bodyPr>
          <a:lstStyle/>
          <a:p>
            <a:pPr algn="ctr"/>
            <a:r>
              <a:rPr lang="ru-RU" b="1" i="1" dirty="0">
                <a:solidFill>
                  <a:srgbClr val="00FF00"/>
                </a:solidFill>
                <a:effectLst>
                  <a:outerShdw blurRad="38100" dist="38100" dir="2700000" algn="tl">
                    <a:srgbClr val="000000">
                      <a:alpha val="43137"/>
                    </a:srgbClr>
                  </a:outerShdw>
                </a:effectLst>
              </a:rPr>
              <a:t>Муниципальный долг возникает в силу осуществления заимствований </a:t>
            </a:r>
            <a:endParaRPr lang="ru-RU" i="1" dirty="0">
              <a:solidFill>
                <a:srgbClr val="00FF00"/>
              </a:solidFill>
              <a:effectLst>
                <a:outerShdw blurRad="38100" dist="38100" dir="2700000" algn="tl">
                  <a:srgbClr val="000000">
                    <a:alpha val="43137"/>
                  </a:srgbClr>
                </a:outerShdw>
              </a:effectLst>
            </a:endParaRPr>
          </a:p>
        </p:txBody>
      </p:sp>
      <p:sp>
        <p:nvSpPr>
          <p:cNvPr id="6" name="Прямоугольник 5"/>
          <p:cNvSpPr/>
          <p:nvPr/>
        </p:nvSpPr>
        <p:spPr>
          <a:xfrm>
            <a:off x="646821" y="2016696"/>
            <a:ext cx="2286000" cy="584775"/>
          </a:xfrm>
          <a:prstGeom prst="rect">
            <a:avLst/>
          </a:prstGeom>
        </p:spPr>
        <p:txBody>
          <a:bodyPr wrap="square">
            <a:spAutoFit/>
          </a:bodyPr>
          <a:lstStyle/>
          <a:p>
            <a:pPr algn="ctr"/>
            <a:r>
              <a:rPr lang="ru-RU" sz="1600" b="1" dirty="0">
                <a:solidFill>
                  <a:schemeClr val="bg1">
                    <a:lumMod val="75000"/>
                  </a:schemeClr>
                </a:solidFill>
                <a:effectLst>
                  <a:outerShdw blurRad="38100" dist="38100" dir="2700000" algn="tl">
                    <a:srgbClr val="000000">
                      <a:alpha val="43137"/>
                    </a:srgbClr>
                  </a:outerShdw>
                </a:effectLst>
              </a:rPr>
              <a:t>Финансирования </a:t>
            </a:r>
          </a:p>
          <a:p>
            <a:pPr algn="ctr"/>
            <a:r>
              <a:rPr lang="ru-RU" sz="1600" b="1" dirty="0">
                <a:solidFill>
                  <a:schemeClr val="bg1">
                    <a:lumMod val="75000"/>
                  </a:schemeClr>
                </a:solidFill>
                <a:effectLst>
                  <a:outerShdw blurRad="38100" dist="38100" dir="2700000" algn="tl">
                    <a:srgbClr val="000000">
                      <a:alpha val="43137"/>
                    </a:srgbClr>
                  </a:outerShdw>
                </a:effectLst>
              </a:rPr>
              <a:t>дефицита бюджета</a:t>
            </a:r>
          </a:p>
        </p:txBody>
      </p:sp>
      <p:sp>
        <p:nvSpPr>
          <p:cNvPr id="7" name="Прямоугольник 6"/>
          <p:cNvSpPr/>
          <p:nvPr/>
        </p:nvSpPr>
        <p:spPr>
          <a:xfrm>
            <a:off x="3196732" y="1971134"/>
            <a:ext cx="2502024" cy="584775"/>
          </a:xfrm>
          <a:prstGeom prst="rect">
            <a:avLst/>
          </a:prstGeom>
        </p:spPr>
        <p:txBody>
          <a:bodyPr wrap="square">
            <a:spAutoFit/>
          </a:bodyPr>
          <a:lstStyle/>
          <a:p>
            <a:pPr algn="ctr"/>
            <a:r>
              <a:rPr lang="ru-RU" sz="1600" b="1" dirty="0">
                <a:solidFill>
                  <a:schemeClr val="bg1">
                    <a:lumMod val="75000"/>
                  </a:schemeClr>
                </a:solidFill>
                <a:effectLst>
                  <a:outerShdw blurRad="38100" dist="38100" dir="2700000" algn="tl">
                    <a:srgbClr val="000000">
                      <a:alpha val="43137"/>
                    </a:srgbClr>
                  </a:outerShdw>
                </a:effectLst>
              </a:rPr>
              <a:t>Погашения долговых </a:t>
            </a:r>
            <a:endParaRPr lang="ru-RU" sz="1600" dirty="0">
              <a:solidFill>
                <a:schemeClr val="bg1">
                  <a:lumMod val="75000"/>
                </a:schemeClr>
              </a:solidFill>
              <a:effectLst>
                <a:outerShdw blurRad="38100" dist="38100" dir="2700000" algn="tl">
                  <a:srgbClr val="000000">
                    <a:alpha val="43137"/>
                  </a:srgbClr>
                </a:outerShdw>
              </a:effectLst>
            </a:endParaRPr>
          </a:p>
          <a:p>
            <a:pPr algn="ctr"/>
            <a:r>
              <a:rPr lang="ru-RU" sz="1600" b="1" dirty="0">
                <a:solidFill>
                  <a:schemeClr val="bg1">
                    <a:lumMod val="75000"/>
                  </a:schemeClr>
                </a:solidFill>
                <a:effectLst>
                  <a:outerShdw blurRad="38100" dist="38100" dir="2700000" algn="tl">
                    <a:srgbClr val="000000">
                      <a:alpha val="43137"/>
                    </a:srgbClr>
                  </a:outerShdw>
                </a:effectLst>
              </a:rPr>
              <a:t>обязательств</a:t>
            </a:r>
            <a:endParaRPr lang="ru-RU" sz="1600" dirty="0">
              <a:solidFill>
                <a:schemeClr val="bg1">
                  <a:lumMod val="75000"/>
                </a:schemeClr>
              </a:solidFill>
              <a:effectLst>
                <a:outerShdw blurRad="38100" dist="38100" dir="2700000" algn="tl">
                  <a:srgbClr val="000000">
                    <a:alpha val="43137"/>
                  </a:srgbClr>
                </a:outerShdw>
              </a:effectLst>
            </a:endParaRPr>
          </a:p>
        </p:txBody>
      </p:sp>
      <p:sp>
        <p:nvSpPr>
          <p:cNvPr id="8" name="Прямоугольник 7"/>
          <p:cNvSpPr/>
          <p:nvPr/>
        </p:nvSpPr>
        <p:spPr>
          <a:xfrm>
            <a:off x="1224459" y="3095416"/>
            <a:ext cx="3185320" cy="584775"/>
          </a:xfrm>
          <a:prstGeom prst="rect">
            <a:avLst/>
          </a:prstGeom>
        </p:spPr>
        <p:txBody>
          <a:bodyPr wrap="square">
            <a:spAutoFit/>
          </a:bodyPr>
          <a:lstStyle/>
          <a:p>
            <a:pPr algn="ctr"/>
            <a:r>
              <a:rPr lang="ru-RU" sz="1600" b="1" dirty="0">
                <a:solidFill>
                  <a:srgbClr val="FFC000"/>
                </a:solidFill>
                <a:effectLst>
                  <a:outerShdw blurRad="38100" dist="38100" dir="2700000" algn="tl">
                    <a:srgbClr val="000000">
                      <a:alpha val="43137"/>
                    </a:srgbClr>
                  </a:outerShdw>
                </a:effectLst>
              </a:rPr>
              <a:t>Все заимствования подлежат </a:t>
            </a:r>
            <a:endParaRPr lang="ru-RU" sz="1600" dirty="0">
              <a:solidFill>
                <a:srgbClr val="FFC000"/>
              </a:solidFill>
              <a:effectLst>
                <a:outerShdw blurRad="38100" dist="38100" dir="2700000" algn="tl">
                  <a:srgbClr val="000000">
                    <a:alpha val="43137"/>
                  </a:srgbClr>
                </a:outerShdw>
              </a:effectLst>
            </a:endParaRPr>
          </a:p>
          <a:p>
            <a:pPr algn="ctr"/>
            <a:r>
              <a:rPr lang="ru-RU" sz="1600" b="1" dirty="0">
                <a:solidFill>
                  <a:srgbClr val="FFC000"/>
                </a:solidFill>
                <a:effectLst>
                  <a:outerShdw blurRad="38100" dist="38100" dir="2700000" algn="tl">
                    <a:srgbClr val="000000">
                      <a:alpha val="43137"/>
                    </a:srgbClr>
                  </a:outerShdw>
                </a:effectLst>
              </a:rPr>
              <a:t>учёту в долговой книге</a:t>
            </a:r>
            <a:endParaRPr lang="ru-RU" sz="1600" dirty="0">
              <a:solidFill>
                <a:srgbClr val="FFC000"/>
              </a:solidFill>
              <a:effectLst>
                <a:outerShdw blurRad="38100" dist="38100" dir="2700000" algn="tl">
                  <a:srgbClr val="000000">
                    <a:alpha val="43137"/>
                  </a:srgbClr>
                </a:outerShdw>
              </a:effectLst>
            </a:endParaRPr>
          </a:p>
        </p:txBody>
      </p:sp>
      <p:sp>
        <p:nvSpPr>
          <p:cNvPr id="9" name="Прямоугольник 8"/>
          <p:cNvSpPr/>
          <p:nvPr/>
        </p:nvSpPr>
        <p:spPr>
          <a:xfrm>
            <a:off x="554990" y="4027509"/>
            <a:ext cx="4572000" cy="830997"/>
          </a:xfrm>
          <a:prstGeom prst="rect">
            <a:avLst/>
          </a:prstGeom>
        </p:spPr>
        <p:txBody>
          <a:bodyPr>
            <a:spAutoFit/>
          </a:bodyPr>
          <a:lstStyle/>
          <a:p>
            <a:pPr algn="ctr"/>
            <a:r>
              <a:rPr lang="ru-RU" sz="1600" b="1" dirty="0">
                <a:effectLst>
                  <a:outerShdw blurRad="38100" dist="38100" dir="2700000" algn="tl">
                    <a:srgbClr val="000000">
                      <a:alpha val="43137"/>
                    </a:srgbClr>
                  </a:outerShdw>
                </a:effectLst>
              </a:rPr>
              <a:t>Бюджетный кодекс РФ, а также «Положение о бюджетном процессе» регламентирует долговые обязательства.</a:t>
            </a:r>
            <a:endParaRPr lang="ru-RU" sz="1600" dirty="0">
              <a:effectLst>
                <a:outerShdw blurRad="38100" dist="38100" dir="2700000" algn="tl">
                  <a:srgbClr val="000000">
                    <a:alpha val="43137"/>
                  </a:srgbClr>
                </a:outerShdw>
              </a:effectLst>
            </a:endParaRPr>
          </a:p>
        </p:txBody>
      </p:sp>
      <p:sp>
        <p:nvSpPr>
          <p:cNvPr id="10" name="Прямоугольник 9"/>
          <p:cNvSpPr/>
          <p:nvPr/>
        </p:nvSpPr>
        <p:spPr>
          <a:xfrm>
            <a:off x="5868144" y="3242679"/>
            <a:ext cx="2675735" cy="1815882"/>
          </a:xfrm>
          <a:prstGeom prst="rect">
            <a:avLst/>
          </a:prstGeom>
        </p:spPr>
        <p:txBody>
          <a:bodyPr wrap="square">
            <a:spAutoFit/>
          </a:bodyPr>
          <a:lstStyle/>
          <a:p>
            <a:pPr algn="ctr"/>
            <a:r>
              <a:rPr lang="ru-RU" sz="1600" b="1" i="1" dirty="0">
                <a:solidFill>
                  <a:srgbClr val="C00000"/>
                </a:solidFill>
                <a:effectLst>
                  <a:outerShdw blurRad="38100" dist="38100" dir="2700000" algn="tl">
                    <a:srgbClr val="000000">
                      <a:alpha val="43137"/>
                    </a:srgbClr>
                  </a:outerShdw>
                </a:effectLst>
                <a:latin typeface="Bookman Old Style" panose="02050604050505020204" pitchFamily="18" charset="0"/>
              </a:rPr>
              <a:t>Муниципальный долг бюджета </a:t>
            </a:r>
          </a:p>
          <a:p>
            <a:pPr algn="ctr"/>
            <a:r>
              <a:rPr lang="ru-RU" sz="1600" b="1" i="1" dirty="0">
                <a:solidFill>
                  <a:srgbClr val="C00000"/>
                </a:solidFill>
                <a:effectLst>
                  <a:outerShdw blurRad="38100" dist="38100" dir="2700000" algn="tl">
                    <a:srgbClr val="000000">
                      <a:alpha val="43137"/>
                    </a:srgbClr>
                  </a:outerShdw>
                </a:effectLst>
                <a:latin typeface="Bookman Old Style" panose="02050604050505020204" pitchFamily="18" charset="0"/>
              </a:rPr>
              <a:t>Гаврилово-Посадского муниципального района</a:t>
            </a:r>
          </a:p>
          <a:p>
            <a:pPr algn="ctr"/>
            <a:r>
              <a:rPr lang="ru-RU" sz="1600" b="1" i="1" dirty="0">
                <a:solidFill>
                  <a:srgbClr val="C00000"/>
                </a:solidFill>
                <a:effectLst>
                  <a:outerShdw blurRad="38100" dist="38100" dir="2700000" algn="tl">
                    <a:srgbClr val="000000">
                      <a:alpha val="43137"/>
                    </a:srgbClr>
                  </a:outerShdw>
                </a:effectLst>
                <a:latin typeface="Bookman Old Style" panose="02050604050505020204" pitchFamily="18" charset="0"/>
              </a:rPr>
              <a:t>на </a:t>
            </a:r>
            <a:r>
              <a:rPr lang="ru-RU" sz="1600" b="1" i="1" dirty="0" smtClean="0">
                <a:solidFill>
                  <a:srgbClr val="C00000"/>
                </a:solidFill>
                <a:effectLst>
                  <a:outerShdw blurRad="38100" dist="38100" dir="2700000" algn="tl">
                    <a:srgbClr val="000000">
                      <a:alpha val="43137"/>
                    </a:srgbClr>
                  </a:outerShdw>
                </a:effectLst>
                <a:latin typeface="Bookman Old Style" panose="02050604050505020204" pitchFamily="18" charset="0"/>
              </a:rPr>
              <a:t>01.01.2023 </a:t>
            </a:r>
            <a:r>
              <a:rPr lang="ru-RU" sz="1600" b="1" i="1" dirty="0">
                <a:solidFill>
                  <a:srgbClr val="C00000"/>
                </a:solidFill>
                <a:effectLst>
                  <a:outerShdw blurRad="38100" dist="38100" dir="2700000" algn="tl">
                    <a:srgbClr val="000000">
                      <a:alpha val="43137"/>
                    </a:srgbClr>
                  </a:outerShdw>
                </a:effectLst>
                <a:latin typeface="Bookman Old Style" panose="02050604050505020204" pitchFamily="18" charset="0"/>
              </a:rPr>
              <a:t>г. –</a:t>
            </a:r>
          </a:p>
          <a:p>
            <a:pPr algn="ctr"/>
            <a:r>
              <a:rPr lang="ru-RU" sz="1600" b="1" i="1" dirty="0">
                <a:solidFill>
                  <a:srgbClr val="C00000"/>
                </a:solidFill>
                <a:effectLst>
                  <a:outerShdw blurRad="38100" dist="38100" dir="2700000" algn="tl">
                    <a:srgbClr val="000000">
                      <a:alpha val="43137"/>
                    </a:srgbClr>
                  </a:outerShdw>
                </a:effectLst>
                <a:latin typeface="Bookman Old Style" panose="02050604050505020204" pitchFamily="18" charset="0"/>
              </a:rPr>
              <a:t> </a:t>
            </a:r>
            <a:r>
              <a:rPr lang="ru-RU" sz="1600" b="1" i="1" dirty="0" smtClean="0">
                <a:solidFill>
                  <a:srgbClr val="C00000"/>
                </a:solidFill>
                <a:effectLst>
                  <a:outerShdw blurRad="38100" dist="38100" dir="2700000" algn="tl">
                    <a:srgbClr val="000000">
                      <a:alpha val="43137"/>
                    </a:srgbClr>
                  </a:outerShdw>
                </a:effectLst>
                <a:latin typeface="Bookman Old Style" panose="02050604050505020204" pitchFamily="18" charset="0"/>
              </a:rPr>
              <a:t>4200,0 тыс. рублей.</a:t>
            </a:r>
            <a:endParaRPr lang="ru-RU" sz="1600" b="1" i="1" dirty="0">
              <a:solidFill>
                <a:srgbClr val="C00000"/>
              </a:solidFill>
              <a:effectLst>
                <a:outerShdw blurRad="38100" dist="38100" dir="2700000" algn="tl">
                  <a:srgbClr val="000000">
                    <a:alpha val="43137"/>
                  </a:srgbClr>
                </a:outerShdw>
              </a:effectLst>
              <a:latin typeface="Bookman Old Style" panose="02050604050505020204" pitchFamily="18" charset="0"/>
            </a:endParaRPr>
          </a:p>
        </p:txBody>
      </p:sp>
      <p:sp>
        <p:nvSpPr>
          <p:cNvPr id="11" name="Прямоугольник 10"/>
          <p:cNvSpPr/>
          <p:nvPr/>
        </p:nvSpPr>
        <p:spPr>
          <a:xfrm rot="21243935">
            <a:off x="962792" y="5303573"/>
            <a:ext cx="3834795" cy="954107"/>
          </a:xfrm>
          <a:prstGeom prst="rect">
            <a:avLst/>
          </a:prstGeom>
        </p:spPr>
        <p:txBody>
          <a:bodyPr wrap="square">
            <a:spAutoFit/>
          </a:bodyPr>
          <a:lstStyle/>
          <a:p>
            <a:pPr algn="ctr"/>
            <a:r>
              <a:rPr lang="ru-RU" sz="1400" b="1" dirty="0">
                <a:solidFill>
                  <a:srgbClr val="FFFF00"/>
                </a:solidFill>
                <a:effectLst>
                  <a:outerShdw blurRad="38100" dist="38100" dir="2700000" algn="tl">
                    <a:srgbClr val="000000">
                      <a:alpha val="43137"/>
                    </a:srgbClr>
                  </a:outerShdw>
                </a:effectLst>
              </a:rPr>
              <a:t>ВАЖНО!</a:t>
            </a:r>
          </a:p>
          <a:p>
            <a:pPr algn="ctr"/>
            <a:r>
              <a:rPr lang="ru-RU" sz="1400" b="1" dirty="0">
                <a:solidFill>
                  <a:srgbClr val="FFFF00"/>
                </a:solidFill>
                <a:effectLst>
                  <a:outerShdw blurRad="38100" dist="38100" dir="2700000" algn="tl">
                    <a:srgbClr val="000000">
                      <a:alpha val="43137"/>
                    </a:srgbClr>
                  </a:outerShdw>
                </a:effectLst>
              </a:rPr>
              <a:t>Муниципальный долг </a:t>
            </a:r>
          </a:p>
          <a:p>
            <a:pPr algn="ctr"/>
            <a:r>
              <a:rPr lang="ru-RU" sz="1400" b="1" dirty="0">
                <a:solidFill>
                  <a:srgbClr val="FFFF00"/>
                </a:solidFill>
                <a:effectLst>
                  <a:outerShdw blurRad="38100" dist="38100" dir="2700000" algn="tl">
                    <a:srgbClr val="000000">
                      <a:alpha val="43137"/>
                    </a:srgbClr>
                  </a:outerShdw>
                </a:effectLst>
              </a:rPr>
              <a:t>не должен превышать </a:t>
            </a:r>
          </a:p>
          <a:p>
            <a:pPr algn="ctr"/>
            <a:r>
              <a:rPr lang="ru-RU" sz="1400" b="1" dirty="0">
                <a:solidFill>
                  <a:srgbClr val="FFFF00"/>
                </a:solidFill>
                <a:effectLst>
                  <a:outerShdw blurRad="38100" dist="38100" dir="2700000" algn="tl">
                    <a:srgbClr val="000000">
                      <a:alpha val="43137"/>
                    </a:srgbClr>
                  </a:outerShdw>
                </a:effectLst>
              </a:rPr>
              <a:t>объёма собственных доходов бюджета.</a:t>
            </a:r>
          </a:p>
        </p:txBody>
      </p:sp>
      <p:sp>
        <p:nvSpPr>
          <p:cNvPr id="12" name="Прямоугольник 11"/>
          <p:cNvSpPr/>
          <p:nvPr/>
        </p:nvSpPr>
        <p:spPr>
          <a:xfrm>
            <a:off x="1392242" y="1062028"/>
            <a:ext cx="3563027" cy="369332"/>
          </a:xfrm>
          <a:prstGeom prst="rect">
            <a:avLst/>
          </a:prstGeom>
        </p:spPr>
        <p:txBody>
          <a:bodyPr wrap="none">
            <a:spAutoFit/>
          </a:bodyPr>
          <a:lstStyle/>
          <a:p>
            <a:pPr algn="just"/>
            <a:r>
              <a:rPr lang="ru-RU" b="1" dirty="0">
                <a:effectLst>
                  <a:outerShdw blurRad="38100" dist="38100" dir="2700000" algn="tl">
                    <a:srgbClr val="000000">
                      <a:alpha val="43137"/>
                    </a:srgbClr>
                  </a:outerShdw>
                </a:effectLst>
              </a:rPr>
              <a:t>Заимствования необходимы для:</a:t>
            </a:r>
            <a:endParaRPr lang="ru-RU" dirty="0">
              <a:effectLst>
                <a:outerShdw blurRad="38100" dist="38100" dir="2700000" algn="tl">
                  <a:srgbClr val="000000">
                    <a:alpha val="43137"/>
                  </a:srgbClr>
                </a:outerShdw>
              </a:effectLst>
            </a:endParaRPr>
          </a:p>
        </p:txBody>
      </p:sp>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547664" y="1395495"/>
            <a:ext cx="691953" cy="691953"/>
          </a:xfrm>
          <a:prstGeom prst="rect">
            <a:avLst/>
          </a:prstGeom>
        </p:spPr>
      </p:pic>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707904" y="1402320"/>
            <a:ext cx="691953" cy="691953"/>
          </a:xfrm>
          <a:prstGeom prst="rect">
            <a:avLst/>
          </a:prstGeom>
        </p:spPr>
      </p:pic>
      <p:pic>
        <p:nvPicPr>
          <p:cNvPr id="27" name="Рисунок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60976" y="4785227"/>
            <a:ext cx="1723796" cy="1900485"/>
          </a:xfrm>
          <a:prstGeom prst="rect">
            <a:avLst/>
          </a:prstGeom>
        </p:spPr>
      </p:pic>
      <p:pic>
        <p:nvPicPr>
          <p:cNvPr id="29" name="Рисунок 28"/>
          <p:cNvPicPr>
            <a:picLocks noChangeAspect="1"/>
          </p:cNvPicPr>
          <p:nvPr/>
        </p:nvPicPr>
        <p:blipFill rotWithShape="1">
          <a:blip r:embed="rId9" cstate="print">
            <a:lum bright="70000" contrast="-70000"/>
            <a:extLst>
              <a:ext uri="{28A0092B-C50C-407E-A947-70E740481C1C}">
                <a14:useLocalDpi xmlns:a14="http://schemas.microsoft.com/office/drawing/2010/main" val="0"/>
              </a:ext>
            </a:extLst>
          </a:blip>
          <a:srcRect r="80944"/>
          <a:stretch/>
        </p:blipFill>
        <p:spPr>
          <a:xfrm rot="16200000">
            <a:off x="2782717" y="1478276"/>
            <a:ext cx="405394" cy="2828886"/>
          </a:xfrm>
          <a:prstGeom prst="rect">
            <a:avLst/>
          </a:prstGeom>
        </p:spPr>
      </p:pic>
      <p:pic>
        <p:nvPicPr>
          <p:cNvPr id="31" name="Рисунок 30"/>
          <p:cNvPicPr>
            <a:picLocks noChangeAspect="1"/>
          </p:cNvPicPr>
          <p:nvPr/>
        </p:nvPicPr>
        <p:blipFill rotWithShape="1">
          <a:blip r:embed="rId9" cstate="print">
            <a:lum bright="70000" contrast="-70000"/>
            <a:extLst>
              <a:ext uri="{28A0092B-C50C-407E-A947-70E740481C1C}">
                <a14:useLocalDpi xmlns:a14="http://schemas.microsoft.com/office/drawing/2010/main" val="0"/>
              </a:ext>
            </a:extLst>
          </a:blip>
          <a:srcRect r="80944"/>
          <a:stretch/>
        </p:blipFill>
        <p:spPr>
          <a:xfrm rot="16200000">
            <a:off x="2638293" y="2410369"/>
            <a:ext cx="405394" cy="2828886"/>
          </a:xfrm>
          <a:prstGeom prst="rect">
            <a:avLst/>
          </a:prstGeom>
        </p:spPr>
      </p:pic>
      <p:sp>
        <p:nvSpPr>
          <p:cNvPr id="22" name="Номер слайда 1"/>
          <p:cNvSpPr>
            <a:spLocks noGrp="1"/>
          </p:cNvSpPr>
          <p:nvPr>
            <p:ph type="sldNum" sz="quarter" idx="12"/>
          </p:nvPr>
        </p:nvSpPr>
        <p:spPr>
          <a:xfrm>
            <a:off x="8388424" y="6309320"/>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40</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Tree>
    <p:extLst>
      <p:ext uri="{BB962C8B-B14F-4D97-AF65-F5344CB8AC3E}">
        <p14:creationId xmlns:p14="http://schemas.microsoft.com/office/powerpoint/2010/main" val="14174029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51520" y="260648"/>
            <a:ext cx="8640960" cy="461665"/>
          </a:xfrm>
          <a:prstGeom prst="rect">
            <a:avLst/>
          </a:prstGeom>
        </p:spPr>
        <p:txBody>
          <a:bodyPr wrap="square">
            <a:spAutoFit/>
          </a:bodyPr>
          <a:lstStyle/>
          <a:p>
            <a:pPr algn="ctr"/>
            <a:r>
              <a:rPr lang="ru-RU"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СВЕДЕНИЯ ОБ ОБЪЕМЕ МУНИЦИПАЛЬНОГО ДОЛГА</a:t>
            </a:r>
          </a:p>
        </p:txBody>
      </p:sp>
      <p:sp>
        <p:nvSpPr>
          <p:cNvPr id="5" name="Номер слайда 1"/>
          <p:cNvSpPr txBox="1">
            <a:spLocks/>
          </p:cNvSpPr>
          <p:nvPr/>
        </p:nvSpPr>
        <p:spPr>
          <a:xfrm>
            <a:off x="8318104" y="6237312"/>
            <a:ext cx="587274" cy="353391"/>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41</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3029357433"/>
              </p:ext>
            </p:extLst>
          </p:nvPr>
        </p:nvGraphicFramePr>
        <p:xfrm>
          <a:off x="546845" y="1484784"/>
          <a:ext cx="8064896" cy="4200128"/>
        </p:xfrm>
        <a:graphic>
          <a:graphicData uri="http://schemas.openxmlformats.org/drawingml/2006/table">
            <a:tbl>
              <a:tblPr>
                <a:tableStyleId>{BDBED569-4797-4DF1-A0F4-6AAB3CD982D8}</a:tableStyleId>
              </a:tblPr>
              <a:tblGrid>
                <a:gridCol w="4813442">
                  <a:extLst>
                    <a:ext uri="{9D8B030D-6E8A-4147-A177-3AD203B41FA5}">
                      <a16:colId xmlns:a16="http://schemas.microsoft.com/office/drawing/2014/main" xmlns="" val="20000"/>
                    </a:ext>
                  </a:extLst>
                </a:gridCol>
                <a:gridCol w="1739286">
                  <a:extLst>
                    <a:ext uri="{9D8B030D-6E8A-4147-A177-3AD203B41FA5}">
                      <a16:colId xmlns:a16="http://schemas.microsoft.com/office/drawing/2014/main" xmlns="" val="20001"/>
                    </a:ext>
                  </a:extLst>
                </a:gridCol>
                <a:gridCol w="1512168">
                  <a:extLst>
                    <a:ext uri="{9D8B030D-6E8A-4147-A177-3AD203B41FA5}">
                      <a16:colId xmlns:a16="http://schemas.microsoft.com/office/drawing/2014/main" xmlns="" val="20002"/>
                    </a:ext>
                  </a:extLst>
                </a:gridCol>
              </a:tblGrid>
              <a:tr h="360040">
                <a:tc rowSpan="2">
                  <a:txBody>
                    <a:bodyPr/>
                    <a:lstStyle/>
                    <a:p>
                      <a:pPr algn="ctr">
                        <a:spcAft>
                          <a:spcPts val="0"/>
                        </a:spcAft>
                      </a:pPr>
                      <a:r>
                        <a:rPr lang="ru-RU" sz="1600" dirty="0">
                          <a:solidFill>
                            <a:srgbClr val="FFFF00"/>
                          </a:solidFill>
                          <a:effectLst/>
                        </a:rPr>
                        <a:t>            Вид долгового обязательства                   </a:t>
                      </a:r>
                      <a:endParaRPr lang="ru-RU" sz="1600" dirty="0">
                        <a:solidFill>
                          <a:srgbClr val="FFFF00"/>
                        </a:solidFill>
                        <a:effectLst/>
                        <a:latin typeface="Times New Roman"/>
                        <a:ea typeface="Times New Roman"/>
                      </a:endParaRPr>
                    </a:p>
                  </a:txBody>
                  <a:tcPr marL="44450" marR="44450" marT="0" marB="0" anchor="ctr">
                    <a:noFill/>
                  </a:tcPr>
                </a:tc>
                <a:tc gridSpan="2">
                  <a:txBody>
                    <a:bodyPr/>
                    <a:lstStyle/>
                    <a:p>
                      <a:pPr algn="ctr">
                        <a:spcAft>
                          <a:spcPts val="0"/>
                        </a:spcAft>
                      </a:pPr>
                      <a:r>
                        <a:rPr lang="ru-RU" sz="1600" dirty="0" smtClean="0">
                          <a:solidFill>
                            <a:srgbClr val="FFFF00"/>
                          </a:solidFill>
                          <a:effectLst/>
                        </a:rPr>
                        <a:t>2022 </a:t>
                      </a:r>
                      <a:r>
                        <a:rPr lang="ru-RU" sz="1600" dirty="0">
                          <a:solidFill>
                            <a:srgbClr val="FFFF00"/>
                          </a:solidFill>
                          <a:effectLst/>
                        </a:rPr>
                        <a:t>год</a:t>
                      </a:r>
                      <a:endParaRPr lang="ru-RU" sz="1600" dirty="0">
                        <a:solidFill>
                          <a:srgbClr val="FFFF00"/>
                        </a:solidFill>
                        <a:effectLst/>
                        <a:latin typeface="Times New Roman"/>
                        <a:ea typeface="Times New Roman"/>
                      </a:endParaRPr>
                    </a:p>
                  </a:txBody>
                  <a:tcPr marL="44450" marR="44450" marT="0" marB="0">
                    <a:noFill/>
                  </a:tcPr>
                </a:tc>
                <a:tc hMerge="1">
                  <a:txBody>
                    <a:bodyPr/>
                    <a:lstStyle/>
                    <a:p>
                      <a:endParaRPr lang="ru-RU"/>
                    </a:p>
                  </a:txBody>
                  <a:tcPr/>
                </a:tc>
                <a:extLst>
                  <a:ext uri="{0D108BD9-81ED-4DB2-BD59-A6C34878D82A}">
                    <a16:rowId xmlns:a16="http://schemas.microsoft.com/office/drawing/2014/main" xmlns="" val="10000"/>
                  </a:ext>
                </a:extLst>
              </a:tr>
              <a:tr h="578728">
                <a:tc vMerge="1">
                  <a:txBody>
                    <a:bodyPr/>
                    <a:lstStyle/>
                    <a:p>
                      <a:endParaRPr lang="ru-RU"/>
                    </a:p>
                  </a:txBody>
                  <a:tcPr/>
                </a:tc>
                <a:tc>
                  <a:txBody>
                    <a:bodyPr/>
                    <a:lstStyle/>
                    <a:p>
                      <a:pPr algn="ctr">
                        <a:spcAft>
                          <a:spcPts val="0"/>
                        </a:spcAft>
                      </a:pPr>
                      <a:r>
                        <a:rPr lang="ru-RU" sz="1600" dirty="0">
                          <a:solidFill>
                            <a:srgbClr val="FFFF00"/>
                          </a:solidFill>
                          <a:effectLst/>
                        </a:rPr>
                        <a:t>на</a:t>
                      </a:r>
                      <a:r>
                        <a:rPr lang="ru-RU" sz="1600" baseline="0" dirty="0">
                          <a:solidFill>
                            <a:srgbClr val="FFFF00"/>
                          </a:solidFill>
                          <a:effectLst/>
                        </a:rPr>
                        <a:t> </a:t>
                      </a:r>
                      <a:r>
                        <a:rPr lang="ru-RU" sz="1600" baseline="0" dirty="0" smtClean="0">
                          <a:solidFill>
                            <a:srgbClr val="FFFF00"/>
                          </a:solidFill>
                          <a:effectLst/>
                        </a:rPr>
                        <a:t>01.01.2022</a:t>
                      </a:r>
                      <a:endParaRPr lang="ru-RU" sz="1600" dirty="0">
                        <a:solidFill>
                          <a:srgbClr val="FFFF00"/>
                        </a:solidFill>
                        <a:effectLst/>
                        <a:latin typeface="Times New Roman"/>
                        <a:ea typeface="Times New Roman"/>
                      </a:endParaRPr>
                    </a:p>
                  </a:txBody>
                  <a:tcPr marL="44450" marR="44450" marT="0" marB="0">
                    <a:noFill/>
                  </a:tcPr>
                </a:tc>
                <a:tc>
                  <a:txBody>
                    <a:bodyPr/>
                    <a:lstStyle/>
                    <a:p>
                      <a:pPr algn="ctr">
                        <a:spcAft>
                          <a:spcPts val="0"/>
                        </a:spcAft>
                      </a:pPr>
                      <a:r>
                        <a:rPr lang="ru-RU" sz="1600" dirty="0">
                          <a:solidFill>
                            <a:srgbClr val="FFFF00"/>
                          </a:solidFill>
                          <a:effectLst/>
                        </a:rPr>
                        <a:t>на </a:t>
                      </a:r>
                      <a:r>
                        <a:rPr lang="ru-RU" sz="1600" dirty="0" smtClean="0">
                          <a:solidFill>
                            <a:srgbClr val="FFFF00"/>
                          </a:solidFill>
                          <a:effectLst/>
                        </a:rPr>
                        <a:t>31.12.2022</a:t>
                      </a:r>
                      <a:endParaRPr lang="ru-RU" sz="1600" dirty="0">
                        <a:solidFill>
                          <a:srgbClr val="FFFF00"/>
                        </a:solidFill>
                        <a:effectLst/>
                        <a:latin typeface="Times New Roman"/>
                        <a:ea typeface="Times New Roman"/>
                      </a:endParaRPr>
                    </a:p>
                  </a:txBody>
                  <a:tcPr marL="44450" marR="44450" marT="0" marB="0">
                    <a:noFill/>
                  </a:tcPr>
                </a:tc>
                <a:extLst>
                  <a:ext uri="{0D108BD9-81ED-4DB2-BD59-A6C34878D82A}">
                    <a16:rowId xmlns:a16="http://schemas.microsoft.com/office/drawing/2014/main" xmlns="" val="10001"/>
                  </a:ext>
                </a:extLst>
              </a:tr>
              <a:tr h="152400">
                <a:tc>
                  <a:txBody>
                    <a:bodyPr/>
                    <a:lstStyle/>
                    <a:p>
                      <a:pPr>
                        <a:spcAft>
                          <a:spcPts val="0"/>
                        </a:spcAft>
                      </a:pPr>
                      <a:r>
                        <a:rPr lang="ru-RU" sz="1400" i="1" dirty="0">
                          <a:solidFill>
                            <a:schemeClr val="tx1"/>
                          </a:solidFill>
                          <a:effectLst/>
                        </a:rPr>
                        <a:t>Муниципальные    займы         Гаврилово-Посадского </a:t>
                      </a:r>
                      <a:r>
                        <a:rPr lang="ru-RU" sz="1400" i="1" dirty="0">
                          <a:solidFill>
                            <a:schemeClr val="tx1"/>
                          </a:solidFill>
                          <a:effectLst>
                            <a:outerShdw blurRad="38100" dist="38100" dir="2700000" algn="tl">
                              <a:srgbClr val="000000">
                                <a:alpha val="43137"/>
                              </a:srgbClr>
                            </a:outerShdw>
                          </a:effectLst>
                        </a:rPr>
                        <a:t>муниципального</a:t>
                      </a:r>
                      <a:r>
                        <a:rPr lang="ru-RU" sz="1400" i="1" baseline="0" dirty="0">
                          <a:solidFill>
                            <a:schemeClr val="tx1"/>
                          </a:solidFill>
                          <a:effectLst/>
                        </a:rPr>
                        <a:t> района</a:t>
                      </a:r>
                      <a:r>
                        <a:rPr lang="ru-RU" sz="1400" i="1" dirty="0">
                          <a:solidFill>
                            <a:schemeClr val="tx1"/>
                          </a:solidFill>
                          <a:effectLst/>
                        </a:rPr>
                        <a:t>, осуществляемые путем выпуска ценных бумаг          </a:t>
                      </a:r>
                      <a:endParaRPr lang="ru-RU" sz="1400" i="1" dirty="0">
                        <a:solidFill>
                          <a:schemeClr val="tx1"/>
                        </a:solidFill>
                        <a:effectLst/>
                        <a:latin typeface="Times New Roman"/>
                        <a:ea typeface="Times New Roman"/>
                      </a:endParaRPr>
                    </a:p>
                  </a:txBody>
                  <a:tcPr marL="44450" marR="44450" marT="0" marB="0">
                    <a:noFill/>
                  </a:tcPr>
                </a:tc>
                <a:tc>
                  <a:txBody>
                    <a:bodyPr/>
                    <a:lstStyle/>
                    <a:p>
                      <a:pPr algn="ctr">
                        <a:spcAft>
                          <a:spcPts val="0"/>
                        </a:spcAft>
                      </a:pPr>
                      <a:r>
                        <a:rPr lang="ru-RU" sz="1400" dirty="0">
                          <a:solidFill>
                            <a:schemeClr val="tx1"/>
                          </a:solidFill>
                          <a:effectLst/>
                        </a:rPr>
                        <a:t>0</a:t>
                      </a:r>
                      <a:endParaRPr lang="ru-RU" sz="1400" dirty="0">
                        <a:solidFill>
                          <a:schemeClr val="tx1"/>
                        </a:solidFill>
                        <a:effectLst/>
                        <a:latin typeface="Times New Roman"/>
                        <a:ea typeface="Times New Roman"/>
                      </a:endParaRPr>
                    </a:p>
                  </a:txBody>
                  <a:tcPr marL="44450" marR="44450" marT="0" marB="0">
                    <a:noFill/>
                  </a:tcPr>
                </a:tc>
                <a:tc>
                  <a:txBody>
                    <a:bodyPr/>
                    <a:lstStyle/>
                    <a:p>
                      <a:pPr marL="25400" indent="-25400" algn="ctr">
                        <a:spcAft>
                          <a:spcPts val="0"/>
                        </a:spcAft>
                      </a:pPr>
                      <a:r>
                        <a:rPr lang="ru-RU" sz="1400" dirty="0">
                          <a:solidFill>
                            <a:schemeClr val="tx1"/>
                          </a:solidFill>
                          <a:effectLst/>
                        </a:rPr>
                        <a:t>0</a:t>
                      </a:r>
                      <a:endParaRPr lang="ru-RU" sz="1400" dirty="0">
                        <a:solidFill>
                          <a:schemeClr val="tx1"/>
                        </a:solidFill>
                        <a:effectLst/>
                        <a:latin typeface="Times New Roman"/>
                        <a:ea typeface="Times New Roman"/>
                      </a:endParaRPr>
                    </a:p>
                  </a:txBody>
                  <a:tcPr marL="44450" marR="44450" marT="0" marB="0">
                    <a:noFill/>
                  </a:tcPr>
                </a:tc>
                <a:extLst>
                  <a:ext uri="{0D108BD9-81ED-4DB2-BD59-A6C34878D82A}">
                    <a16:rowId xmlns:a16="http://schemas.microsoft.com/office/drawing/2014/main" xmlns="" val="10002"/>
                  </a:ext>
                </a:extLst>
              </a:tr>
              <a:tr h="152400">
                <a:tc>
                  <a:txBody>
                    <a:bodyPr/>
                    <a:lstStyle/>
                    <a:p>
                      <a:pPr>
                        <a:spcAft>
                          <a:spcPts val="0"/>
                        </a:spcAft>
                      </a:pPr>
                      <a:r>
                        <a:rPr lang="ru-RU" sz="1200" dirty="0">
                          <a:solidFill>
                            <a:schemeClr val="tx1"/>
                          </a:solidFill>
                          <a:effectLst/>
                        </a:rPr>
                        <a:t>Привлечение   </a:t>
                      </a:r>
                      <a:endParaRPr lang="ru-RU" sz="1400" dirty="0">
                        <a:solidFill>
                          <a:schemeClr val="tx1"/>
                        </a:solidFill>
                        <a:effectLst/>
                        <a:latin typeface="Times New Roman"/>
                        <a:ea typeface="Times New Roman"/>
                      </a:endParaRPr>
                    </a:p>
                  </a:txBody>
                  <a:tcPr marL="44450" marR="44450" marT="0" marB="0">
                    <a:noFill/>
                  </a:tcPr>
                </a:tc>
                <a:tc>
                  <a:txBody>
                    <a:bodyPr/>
                    <a:lstStyle/>
                    <a:p>
                      <a:pPr algn="ctr">
                        <a:spcAft>
                          <a:spcPts val="0"/>
                        </a:spcAft>
                      </a:pPr>
                      <a:r>
                        <a:rPr lang="ru-RU" sz="1200" dirty="0">
                          <a:solidFill>
                            <a:schemeClr val="tx1"/>
                          </a:solidFill>
                          <a:effectLst/>
                        </a:rPr>
                        <a:t> -</a:t>
                      </a:r>
                      <a:endParaRPr lang="ru-RU" sz="1400" dirty="0">
                        <a:solidFill>
                          <a:schemeClr val="tx1"/>
                        </a:solidFill>
                        <a:effectLst/>
                        <a:latin typeface="Times New Roman"/>
                        <a:ea typeface="Times New Roman"/>
                      </a:endParaRPr>
                    </a:p>
                  </a:txBody>
                  <a:tcPr marL="44450" marR="44450" marT="0" marB="0">
                    <a:noFill/>
                  </a:tcPr>
                </a:tc>
                <a:tc>
                  <a:txBody>
                    <a:bodyPr/>
                    <a:lstStyle/>
                    <a:p>
                      <a:pPr algn="ctr">
                        <a:spcAft>
                          <a:spcPts val="0"/>
                        </a:spcAft>
                      </a:pPr>
                      <a:r>
                        <a:rPr lang="ru-RU" sz="1200" dirty="0">
                          <a:solidFill>
                            <a:schemeClr val="tx1"/>
                          </a:solidFill>
                          <a:effectLst/>
                        </a:rPr>
                        <a:t> -</a:t>
                      </a:r>
                      <a:endParaRPr lang="ru-RU" sz="1400" dirty="0">
                        <a:solidFill>
                          <a:schemeClr val="tx1"/>
                        </a:solidFill>
                        <a:effectLst/>
                        <a:latin typeface="Times New Roman"/>
                        <a:ea typeface="Times New Roman"/>
                      </a:endParaRPr>
                    </a:p>
                  </a:txBody>
                  <a:tcPr marL="44450" marR="44450" marT="0" marB="0">
                    <a:noFill/>
                  </a:tcPr>
                </a:tc>
                <a:extLst>
                  <a:ext uri="{0D108BD9-81ED-4DB2-BD59-A6C34878D82A}">
                    <a16:rowId xmlns:a16="http://schemas.microsoft.com/office/drawing/2014/main" xmlns="" val="10003"/>
                  </a:ext>
                </a:extLst>
              </a:tr>
              <a:tr h="152400">
                <a:tc>
                  <a:txBody>
                    <a:bodyPr/>
                    <a:lstStyle/>
                    <a:p>
                      <a:pPr>
                        <a:spcAft>
                          <a:spcPts val="0"/>
                        </a:spcAft>
                      </a:pPr>
                      <a:r>
                        <a:rPr lang="ru-RU" sz="1200" dirty="0">
                          <a:solidFill>
                            <a:schemeClr val="tx1"/>
                          </a:solidFill>
                          <a:effectLst/>
                        </a:rPr>
                        <a:t>Погашение    </a:t>
                      </a:r>
                      <a:endParaRPr lang="ru-RU" sz="1400" dirty="0">
                        <a:solidFill>
                          <a:schemeClr val="tx1"/>
                        </a:solidFill>
                        <a:effectLst/>
                        <a:latin typeface="Times New Roman"/>
                        <a:ea typeface="Times New Roman"/>
                      </a:endParaRPr>
                    </a:p>
                  </a:txBody>
                  <a:tcPr marL="44450" marR="44450" marT="0" marB="0">
                    <a:noFill/>
                  </a:tcPr>
                </a:tc>
                <a:tc>
                  <a:txBody>
                    <a:bodyPr/>
                    <a:lstStyle/>
                    <a:p>
                      <a:pPr algn="ctr">
                        <a:spcAft>
                          <a:spcPts val="0"/>
                        </a:spcAft>
                      </a:pPr>
                      <a:r>
                        <a:rPr lang="ru-RU" sz="1200" dirty="0">
                          <a:solidFill>
                            <a:schemeClr val="tx1"/>
                          </a:solidFill>
                          <a:effectLst/>
                        </a:rPr>
                        <a:t> -</a:t>
                      </a:r>
                      <a:endParaRPr lang="ru-RU" sz="1400" dirty="0">
                        <a:solidFill>
                          <a:schemeClr val="tx1"/>
                        </a:solidFill>
                        <a:effectLst/>
                        <a:latin typeface="Times New Roman"/>
                        <a:ea typeface="Times New Roman"/>
                      </a:endParaRPr>
                    </a:p>
                  </a:txBody>
                  <a:tcPr marL="44450" marR="44450" marT="0" marB="0">
                    <a:noFill/>
                  </a:tcPr>
                </a:tc>
                <a:tc>
                  <a:txBody>
                    <a:bodyPr/>
                    <a:lstStyle/>
                    <a:p>
                      <a:pPr algn="ctr">
                        <a:spcAft>
                          <a:spcPts val="0"/>
                        </a:spcAft>
                      </a:pPr>
                      <a:r>
                        <a:rPr lang="ru-RU" sz="1200" dirty="0">
                          <a:solidFill>
                            <a:schemeClr val="tx1"/>
                          </a:solidFill>
                          <a:effectLst/>
                        </a:rPr>
                        <a:t>- </a:t>
                      </a:r>
                      <a:endParaRPr lang="ru-RU" sz="1400" dirty="0">
                        <a:solidFill>
                          <a:schemeClr val="tx1"/>
                        </a:solidFill>
                        <a:effectLst/>
                        <a:latin typeface="Times New Roman"/>
                        <a:ea typeface="Times New Roman"/>
                      </a:endParaRPr>
                    </a:p>
                  </a:txBody>
                  <a:tcPr marL="44450" marR="44450" marT="0" marB="0">
                    <a:noFill/>
                  </a:tcPr>
                </a:tc>
                <a:extLst>
                  <a:ext uri="{0D108BD9-81ED-4DB2-BD59-A6C34878D82A}">
                    <a16:rowId xmlns:a16="http://schemas.microsoft.com/office/drawing/2014/main" xmlns="" val="10004"/>
                  </a:ext>
                </a:extLst>
              </a:tr>
              <a:tr h="228600">
                <a:tc>
                  <a:txBody>
                    <a:bodyPr/>
                    <a:lstStyle/>
                    <a:p>
                      <a:pPr>
                        <a:spcAft>
                          <a:spcPts val="0"/>
                        </a:spcAft>
                      </a:pPr>
                      <a:r>
                        <a:rPr lang="ru-RU" sz="1400" i="1" dirty="0">
                          <a:solidFill>
                            <a:schemeClr val="tx1"/>
                          </a:solidFill>
                          <a:effectLst/>
                        </a:rPr>
                        <a:t>Бюджетные  кредиты  от   других   бюджетов   бюджетной   системы Российской Федерации                                            </a:t>
                      </a:r>
                      <a:endParaRPr lang="ru-RU" sz="1400" i="1" dirty="0">
                        <a:solidFill>
                          <a:schemeClr val="tx1"/>
                        </a:solidFill>
                        <a:effectLst/>
                        <a:latin typeface="Times New Roman"/>
                        <a:ea typeface="Times New Roman"/>
                      </a:endParaRPr>
                    </a:p>
                  </a:txBody>
                  <a:tcPr marL="44450" marR="44450" marT="0" marB="0">
                    <a:noFill/>
                  </a:tcPr>
                </a:tc>
                <a:tc>
                  <a:txBody>
                    <a:bodyPr/>
                    <a:lstStyle/>
                    <a:p>
                      <a:pPr algn="ctr">
                        <a:spcAft>
                          <a:spcPts val="0"/>
                        </a:spcAft>
                      </a:pPr>
                      <a:r>
                        <a:rPr lang="ru-RU" sz="1400">
                          <a:solidFill>
                            <a:schemeClr val="tx1"/>
                          </a:solidFill>
                          <a:effectLst/>
                        </a:rPr>
                        <a:t>0</a:t>
                      </a:r>
                      <a:endParaRPr lang="ru-RU" sz="1400">
                        <a:solidFill>
                          <a:schemeClr val="tx1"/>
                        </a:solidFill>
                        <a:effectLst/>
                        <a:latin typeface="Times New Roman"/>
                        <a:ea typeface="Times New Roman"/>
                      </a:endParaRPr>
                    </a:p>
                  </a:txBody>
                  <a:tcPr marL="44450" marR="44450" marT="0" marB="0">
                    <a:noFill/>
                  </a:tcPr>
                </a:tc>
                <a:tc>
                  <a:txBody>
                    <a:bodyPr/>
                    <a:lstStyle/>
                    <a:p>
                      <a:pPr algn="ctr">
                        <a:spcAft>
                          <a:spcPts val="0"/>
                        </a:spcAft>
                      </a:pPr>
                      <a:r>
                        <a:rPr lang="ru-RU" sz="1400" dirty="0" smtClean="0">
                          <a:solidFill>
                            <a:schemeClr val="tx1"/>
                          </a:solidFill>
                          <a:effectLst/>
                        </a:rPr>
                        <a:t>4200,0</a:t>
                      </a:r>
                      <a:endParaRPr lang="ru-RU" sz="1400" dirty="0">
                        <a:solidFill>
                          <a:schemeClr val="tx1"/>
                        </a:solidFill>
                        <a:effectLst/>
                        <a:latin typeface="Times New Roman"/>
                        <a:ea typeface="Times New Roman"/>
                      </a:endParaRPr>
                    </a:p>
                  </a:txBody>
                  <a:tcPr marL="44450" marR="44450" marT="0" marB="0">
                    <a:noFill/>
                  </a:tcPr>
                </a:tc>
                <a:extLst>
                  <a:ext uri="{0D108BD9-81ED-4DB2-BD59-A6C34878D82A}">
                    <a16:rowId xmlns:a16="http://schemas.microsoft.com/office/drawing/2014/main" xmlns="" val="10005"/>
                  </a:ext>
                </a:extLst>
              </a:tr>
              <a:tr h="152400">
                <a:tc>
                  <a:txBody>
                    <a:bodyPr/>
                    <a:lstStyle/>
                    <a:p>
                      <a:pPr>
                        <a:spcAft>
                          <a:spcPts val="0"/>
                        </a:spcAft>
                      </a:pPr>
                      <a:r>
                        <a:rPr lang="ru-RU" sz="1200" dirty="0">
                          <a:solidFill>
                            <a:schemeClr val="tx1"/>
                          </a:solidFill>
                          <a:effectLst/>
                        </a:rPr>
                        <a:t>Привлечение   </a:t>
                      </a:r>
                      <a:endParaRPr lang="ru-RU" sz="1400" dirty="0">
                        <a:solidFill>
                          <a:schemeClr val="tx1"/>
                        </a:solidFill>
                        <a:effectLst/>
                        <a:latin typeface="Times New Roman"/>
                        <a:ea typeface="Times New Roman"/>
                      </a:endParaRPr>
                    </a:p>
                  </a:txBody>
                  <a:tcPr marL="44450" marR="44450" marT="0" marB="0">
                    <a:noFill/>
                  </a:tcPr>
                </a:tc>
                <a:tc>
                  <a:txBody>
                    <a:bodyPr/>
                    <a:lstStyle/>
                    <a:p>
                      <a:pPr algn="ctr">
                        <a:spcAft>
                          <a:spcPts val="0"/>
                        </a:spcAft>
                      </a:pPr>
                      <a:r>
                        <a:rPr lang="ru-RU" sz="1200" dirty="0">
                          <a:solidFill>
                            <a:schemeClr val="tx1"/>
                          </a:solidFill>
                          <a:effectLst/>
                        </a:rPr>
                        <a:t> -</a:t>
                      </a:r>
                      <a:endParaRPr lang="ru-RU" sz="1400" dirty="0">
                        <a:solidFill>
                          <a:schemeClr val="tx1"/>
                        </a:solidFill>
                        <a:effectLst/>
                        <a:latin typeface="Times New Roman"/>
                        <a:ea typeface="Times New Roman"/>
                      </a:endParaRPr>
                    </a:p>
                  </a:txBody>
                  <a:tcPr marL="44450" marR="44450" marT="0" marB="0">
                    <a:noFill/>
                  </a:tcPr>
                </a:tc>
                <a:tc>
                  <a:txBody>
                    <a:bodyPr/>
                    <a:lstStyle/>
                    <a:p>
                      <a:pPr algn="ctr">
                        <a:spcAft>
                          <a:spcPts val="0"/>
                        </a:spcAft>
                      </a:pPr>
                      <a:r>
                        <a:rPr lang="ru-RU" sz="1400" dirty="0" smtClean="0">
                          <a:solidFill>
                            <a:schemeClr val="tx1"/>
                          </a:solidFill>
                          <a:effectLst/>
                        </a:rPr>
                        <a:t>4200,0</a:t>
                      </a:r>
                      <a:r>
                        <a:rPr lang="ru-RU" sz="1200" dirty="0">
                          <a:solidFill>
                            <a:schemeClr val="tx1"/>
                          </a:solidFill>
                          <a:effectLst/>
                        </a:rPr>
                        <a:t> </a:t>
                      </a:r>
                      <a:endParaRPr lang="ru-RU" sz="1400" dirty="0">
                        <a:solidFill>
                          <a:schemeClr val="tx1"/>
                        </a:solidFill>
                        <a:effectLst/>
                        <a:latin typeface="Times New Roman"/>
                        <a:ea typeface="Times New Roman"/>
                      </a:endParaRPr>
                    </a:p>
                  </a:txBody>
                  <a:tcPr marL="44450" marR="44450" marT="0" marB="0">
                    <a:noFill/>
                  </a:tcPr>
                </a:tc>
                <a:extLst>
                  <a:ext uri="{0D108BD9-81ED-4DB2-BD59-A6C34878D82A}">
                    <a16:rowId xmlns:a16="http://schemas.microsoft.com/office/drawing/2014/main" xmlns="" val="10006"/>
                  </a:ext>
                </a:extLst>
              </a:tr>
              <a:tr h="152400">
                <a:tc>
                  <a:txBody>
                    <a:bodyPr/>
                    <a:lstStyle/>
                    <a:p>
                      <a:pPr>
                        <a:spcAft>
                          <a:spcPts val="0"/>
                        </a:spcAft>
                      </a:pPr>
                      <a:r>
                        <a:rPr lang="ru-RU" sz="1200" dirty="0">
                          <a:solidFill>
                            <a:schemeClr val="tx1"/>
                          </a:solidFill>
                          <a:effectLst/>
                        </a:rPr>
                        <a:t>Погашение                                                       </a:t>
                      </a:r>
                      <a:endParaRPr lang="ru-RU" sz="1400" dirty="0">
                        <a:solidFill>
                          <a:schemeClr val="tx1"/>
                        </a:solidFill>
                        <a:effectLst/>
                        <a:latin typeface="Times New Roman"/>
                        <a:ea typeface="Times New Roman"/>
                      </a:endParaRPr>
                    </a:p>
                  </a:txBody>
                  <a:tcPr marL="44450" marR="44450" marT="0" marB="0">
                    <a:noFill/>
                  </a:tcPr>
                </a:tc>
                <a:tc>
                  <a:txBody>
                    <a:bodyPr/>
                    <a:lstStyle/>
                    <a:p>
                      <a:pPr algn="ctr">
                        <a:spcAft>
                          <a:spcPts val="0"/>
                        </a:spcAft>
                      </a:pPr>
                      <a:r>
                        <a:rPr lang="ru-RU" sz="1200" dirty="0">
                          <a:solidFill>
                            <a:schemeClr val="tx1"/>
                          </a:solidFill>
                          <a:effectLst/>
                        </a:rPr>
                        <a:t> -</a:t>
                      </a:r>
                      <a:endParaRPr lang="ru-RU" sz="1400" dirty="0">
                        <a:solidFill>
                          <a:schemeClr val="tx1"/>
                        </a:solidFill>
                        <a:effectLst/>
                        <a:latin typeface="Times New Roman"/>
                        <a:ea typeface="Times New Roman"/>
                      </a:endParaRPr>
                    </a:p>
                  </a:txBody>
                  <a:tcPr marL="44450" marR="44450" marT="0" marB="0">
                    <a:noFill/>
                  </a:tcPr>
                </a:tc>
                <a:tc>
                  <a:txBody>
                    <a:bodyPr/>
                    <a:lstStyle/>
                    <a:p>
                      <a:pPr algn="ctr">
                        <a:spcAft>
                          <a:spcPts val="0"/>
                        </a:spcAft>
                      </a:pPr>
                      <a:r>
                        <a:rPr lang="ru-RU" sz="1200" dirty="0">
                          <a:solidFill>
                            <a:schemeClr val="tx1"/>
                          </a:solidFill>
                          <a:effectLst/>
                        </a:rPr>
                        <a:t> -</a:t>
                      </a:r>
                      <a:endParaRPr lang="ru-RU" sz="1400" dirty="0">
                        <a:solidFill>
                          <a:schemeClr val="tx1"/>
                        </a:solidFill>
                        <a:effectLst/>
                        <a:latin typeface="Times New Roman"/>
                        <a:ea typeface="Times New Roman"/>
                      </a:endParaRPr>
                    </a:p>
                  </a:txBody>
                  <a:tcPr marL="44450" marR="44450" marT="0" marB="0">
                    <a:noFill/>
                  </a:tcPr>
                </a:tc>
                <a:extLst>
                  <a:ext uri="{0D108BD9-81ED-4DB2-BD59-A6C34878D82A}">
                    <a16:rowId xmlns:a16="http://schemas.microsoft.com/office/drawing/2014/main" xmlns="" val="10007"/>
                  </a:ext>
                </a:extLst>
              </a:tr>
              <a:tr h="152400">
                <a:tc>
                  <a:txBody>
                    <a:bodyPr/>
                    <a:lstStyle/>
                    <a:p>
                      <a:pPr>
                        <a:spcAft>
                          <a:spcPts val="0"/>
                        </a:spcAft>
                      </a:pPr>
                      <a:r>
                        <a:rPr lang="ru-RU" sz="1400" i="1" dirty="0">
                          <a:solidFill>
                            <a:schemeClr val="tx1"/>
                          </a:solidFill>
                          <a:effectLst/>
                        </a:rPr>
                        <a:t>Кредиты кредитных организаций                                   </a:t>
                      </a:r>
                      <a:endParaRPr lang="ru-RU" sz="1400" i="1" dirty="0">
                        <a:solidFill>
                          <a:schemeClr val="tx1"/>
                        </a:solidFill>
                        <a:effectLst/>
                        <a:latin typeface="Times New Roman"/>
                        <a:ea typeface="Times New Roman"/>
                      </a:endParaRPr>
                    </a:p>
                  </a:txBody>
                  <a:tcPr marL="44450" marR="44450" marT="0" marB="0">
                    <a:noFill/>
                  </a:tcPr>
                </a:tc>
                <a:tc>
                  <a:txBody>
                    <a:bodyPr/>
                    <a:lstStyle/>
                    <a:p>
                      <a:pPr algn="ctr">
                        <a:spcAft>
                          <a:spcPts val="0"/>
                        </a:spcAft>
                      </a:pPr>
                      <a:r>
                        <a:rPr lang="ru-RU" sz="1400">
                          <a:solidFill>
                            <a:schemeClr val="tx1"/>
                          </a:solidFill>
                          <a:effectLst/>
                        </a:rPr>
                        <a:t>0</a:t>
                      </a:r>
                      <a:endParaRPr lang="ru-RU" sz="1400">
                        <a:solidFill>
                          <a:schemeClr val="tx1"/>
                        </a:solidFill>
                        <a:effectLst/>
                        <a:latin typeface="Times New Roman"/>
                        <a:ea typeface="Times New Roman"/>
                      </a:endParaRPr>
                    </a:p>
                  </a:txBody>
                  <a:tcPr marL="44450" marR="44450" marT="0" marB="0">
                    <a:noFill/>
                  </a:tcPr>
                </a:tc>
                <a:tc>
                  <a:txBody>
                    <a:bodyPr/>
                    <a:lstStyle/>
                    <a:p>
                      <a:pPr algn="ctr">
                        <a:spcAft>
                          <a:spcPts val="0"/>
                        </a:spcAft>
                      </a:pPr>
                      <a:r>
                        <a:rPr lang="ru-RU" sz="1400" dirty="0">
                          <a:solidFill>
                            <a:schemeClr val="tx1"/>
                          </a:solidFill>
                          <a:effectLst/>
                        </a:rPr>
                        <a:t>0</a:t>
                      </a:r>
                      <a:endParaRPr lang="ru-RU" sz="1400" dirty="0">
                        <a:solidFill>
                          <a:schemeClr val="tx1"/>
                        </a:solidFill>
                        <a:effectLst/>
                        <a:latin typeface="Times New Roman"/>
                        <a:ea typeface="Times New Roman"/>
                      </a:endParaRPr>
                    </a:p>
                  </a:txBody>
                  <a:tcPr marL="44450" marR="44450" marT="0" marB="0">
                    <a:noFill/>
                  </a:tcPr>
                </a:tc>
                <a:extLst>
                  <a:ext uri="{0D108BD9-81ED-4DB2-BD59-A6C34878D82A}">
                    <a16:rowId xmlns:a16="http://schemas.microsoft.com/office/drawing/2014/main" xmlns="" val="10008"/>
                  </a:ext>
                </a:extLst>
              </a:tr>
              <a:tr h="152400">
                <a:tc>
                  <a:txBody>
                    <a:bodyPr/>
                    <a:lstStyle/>
                    <a:p>
                      <a:pPr>
                        <a:spcAft>
                          <a:spcPts val="0"/>
                        </a:spcAft>
                      </a:pPr>
                      <a:r>
                        <a:rPr lang="ru-RU" sz="1200" dirty="0">
                          <a:solidFill>
                            <a:schemeClr val="tx1"/>
                          </a:solidFill>
                          <a:effectLst/>
                        </a:rPr>
                        <a:t>Привлечение</a:t>
                      </a:r>
                      <a:endParaRPr lang="ru-RU" sz="1400" dirty="0">
                        <a:solidFill>
                          <a:schemeClr val="tx1"/>
                        </a:solidFill>
                        <a:effectLst/>
                        <a:latin typeface="Times New Roman"/>
                        <a:ea typeface="Times New Roman"/>
                      </a:endParaRPr>
                    </a:p>
                  </a:txBody>
                  <a:tcPr marL="44450" marR="44450" marT="0" marB="0">
                    <a:noFill/>
                  </a:tcPr>
                </a:tc>
                <a:tc>
                  <a:txBody>
                    <a:bodyPr/>
                    <a:lstStyle/>
                    <a:p>
                      <a:pPr algn="ctr">
                        <a:spcAft>
                          <a:spcPts val="0"/>
                        </a:spcAft>
                      </a:pPr>
                      <a:r>
                        <a:rPr lang="ru-RU" sz="1200" dirty="0">
                          <a:solidFill>
                            <a:schemeClr val="tx1"/>
                          </a:solidFill>
                          <a:effectLst/>
                        </a:rPr>
                        <a:t> -</a:t>
                      </a:r>
                      <a:endParaRPr lang="ru-RU" sz="1400" dirty="0">
                        <a:solidFill>
                          <a:schemeClr val="tx1"/>
                        </a:solidFill>
                        <a:effectLst/>
                        <a:latin typeface="Times New Roman"/>
                        <a:ea typeface="Times New Roman"/>
                      </a:endParaRPr>
                    </a:p>
                  </a:txBody>
                  <a:tcPr marL="44450" marR="44450" marT="0" marB="0">
                    <a:noFill/>
                  </a:tcPr>
                </a:tc>
                <a:tc>
                  <a:txBody>
                    <a:bodyPr/>
                    <a:lstStyle/>
                    <a:p>
                      <a:pPr algn="ctr">
                        <a:spcAft>
                          <a:spcPts val="0"/>
                        </a:spcAft>
                      </a:pPr>
                      <a:r>
                        <a:rPr lang="ru-RU" sz="1200" dirty="0">
                          <a:solidFill>
                            <a:schemeClr val="tx1"/>
                          </a:solidFill>
                          <a:effectLst/>
                        </a:rPr>
                        <a:t>- </a:t>
                      </a:r>
                      <a:endParaRPr lang="ru-RU" sz="1400" dirty="0">
                        <a:solidFill>
                          <a:schemeClr val="tx1"/>
                        </a:solidFill>
                        <a:effectLst/>
                        <a:latin typeface="Times New Roman"/>
                        <a:ea typeface="Times New Roman"/>
                      </a:endParaRPr>
                    </a:p>
                  </a:txBody>
                  <a:tcPr marL="44450" marR="44450" marT="0" marB="0">
                    <a:noFill/>
                  </a:tcPr>
                </a:tc>
                <a:extLst>
                  <a:ext uri="{0D108BD9-81ED-4DB2-BD59-A6C34878D82A}">
                    <a16:rowId xmlns:a16="http://schemas.microsoft.com/office/drawing/2014/main" xmlns="" val="10009"/>
                  </a:ext>
                </a:extLst>
              </a:tr>
              <a:tr h="152400">
                <a:tc>
                  <a:txBody>
                    <a:bodyPr/>
                    <a:lstStyle/>
                    <a:p>
                      <a:pPr>
                        <a:spcAft>
                          <a:spcPts val="0"/>
                        </a:spcAft>
                      </a:pPr>
                      <a:r>
                        <a:rPr lang="ru-RU" sz="1200" dirty="0">
                          <a:solidFill>
                            <a:schemeClr val="tx1"/>
                          </a:solidFill>
                          <a:effectLst/>
                        </a:rPr>
                        <a:t>Погашение                                                </a:t>
                      </a:r>
                      <a:endParaRPr lang="ru-RU" sz="1400" dirty="0">
                        <a:solidFill>
                          <a:schemeClr val="tx1"/>
                        </a:solidFill>
                        <a:effectLst/>
                        <a:latin typeface="Times New Roman"/>
                        <a:ea typeface="Times New Roman"/>
                      </a:endParaRPr>
                    </a:p>
                  </a:txBody>
                  <a:tcPr marL="44450" marR="44450" marT="0" marB="0">
                    <a:noFill/>
                  </a:tcPr>
                </a:tc>
                <a:tc>
                  <a:txBody>
                    <a:bodyPr/>
                    <a:lstStyle/>
                    <a:p>
                      <a:pPr algn="ctr">
                        <a:spcAft>
                          <a:spcPts val="0"/>
                        </a:spcAft>
                      </a:pPr>
                      <a:r>
                        <a:rPr lang="ru-RU" sz="1200" dirty="0">
                          <a:solidFill>
                            <a:schemeClr val="tx1"/>
                          </a:solidFill>
                          <a:effectLst/>
                        </a:rPr>
                        <a:t> -</a:t>
                      </a:r>
                      <a:endParaRPr lang="ru-RU" sz="1400" dirty="0">
                        <a:solidFill>
                          <a:schemeClr val="tx1"/>
                        </a:solidFill>
                        <a:effectLst/>
                        <a:latin typeface="Times New Roman"/>
                        <a:ea typeface="Times New Roman"/>
                      </a:endParaRPr>
                    </a:p>
                  </a:txBody>
                  <a:tcPr marL="44450" marR="44450" marT="0" marB="0">
                    <a:noFill/>
                  </a:tcPr>
                </a:tc>
                <a:tc>
                  <a:txBody>
                    <a:bodyPr/>
                    <a:lstStyle/>
                    <a:p>
                      <a:pPr algn="ctr">
                        <a:spcAft>
                          <a:spcPts val="0"/>
                        </a:spcAft>
                      </a:pPr>
                      <a:r>
                        <a:rPr lang="ru-RU" sz="1200" dirty="0">
                          <a:solidFill>
                            <a:schemeClr val="tx1"/>
                          </a:solidFill>
                          <a:effectLst/>
                        </a:rPr>
                        <a:t> -</a:t>
                      </a:r>
                      <a:endParaRPr lang="ru-RU" sz="1400" dirty="0">
                        <a:solidFill>
                          <a:schemeClr val="tx1"/>
                        </a:solidFill>
                        <a:effectLst/>
                        <a:latin typeface="Times New Roman"/>
                        <a:ea typeface="Times New Roman"/>
                      </a:endParaRPr>
                    </a:p>
                  </a:txBody>
                  <a:tcPr marL="44450" marR="44450" marT="0" marB="0">
                    <a:noFill/>
                  </a:tcPr>
                </a:tc>
                <a:extLst>
                  <a:ext uri="{0D108BD9-81ED-4DB2-BD59-A6C34878D82A}">
                    <a16:rowId xmlns:a16="http://schemas.microsoft.com/office/drawing/2014/main" xmlns="" val="10010"/>
                  </a:ext>
                </a:extLst>
              </a:tr>
              <a:tr h="228600">
                <a:tc>
                  <a:txBody>
                    <a:bodyPr/>
                    <a:lstStyle/>
                    <a:p>
                      <a:pPr>
                        <a:spcAft>
                          <a:spcPts val="0"/>
                        </a:spcAft>
                      </a:pPr>
                      <a:r>
                        <a:rPr lang="ru-RU" sz="1400" i="1" dirty="0">
                          <a:solidFill>
                            <a:schemeClr val="tx1"/>
                          </a:solidFill>
                          <a:effectLst/>
                        </a:rPr>
                        <a:t>Общий объем заимствований,  направляемых  на  покрытие  дефицита бюджета                                                         </a:t>
                      </a:r>
                      <a:endParaRPr lang="ru-RU" sz="1400" i="1" dirty="0">
                        <a:solidFill>
                          <a:schemeClr val="tx1"/>
                        </a:solidFill>
                        <a:effectLst/>
                        <a:latin typeface="Times New Roman"/>
                        <a:ea typeface="Times New Roman"/>
                      </a:endParaRPr>
                    </a:p>
                  </a:txBody>
                  <a:tcPr marL="44450" marR="44450" marT="0" marB="0">
                    <a:noFill/>
                  </a:tcPr>
                </a:tc>
                <a:tc>
                  <a:txBody>
                    <a:bodyPr/>
                    <a:lstStyle/>
                    <a:p>
                      <a:pPr algn="ctr">
                        <a:spcAft>
                          <a:spcPts val="0"/>
                        </a:spcAft>
                      </a:pPr>
                      <a:r>
                        <a:rPr lang="ru-RU" sz="1400">
                          <a:solidFill>
                            <a:schemeClr val="tx1"/>
                          </a:solidFill>
                          <a:effectLst/>
                        </a:rPr>
                        <a:t>0</a:t>
                      </a:r>
                      <a:endParaRPr lang="ru-RU" sz="1400">
                        <a:solidFill>
                          <a:schemeClr val="tx1"/>
                        </a:solidFill>
                        <a:effectLst/>
                        <a:latin typeface="Times New Roman"/>
                        <a:ea typeface="Times New Roman"/>
                      </a:endParaRPr>
                    </a:p>
                  </a:txBody>
                  <a:tcPr marL="44450" marR="44450" marT="0" marB="0">
                    <a:noFill/>
                  </a:tcPr>
                </a:tc>
                <a:tc>
                  <a:txBody>
                    <a:bodyPr/>
                    <a:lstStyle/>
                    <a:p>
                      <a:pPr algn="ctr">
                        <a:spcAft>
                          <a:spcPts val="0"/>
                        </a:spcAft>
                      </a:pPr>
                      <a:r>
                        <a:rPr lang="ru-RU" sz="1400" dirty="0">
                          <a:solidFill>
                            <a:schemeClr val="tx1"/>
                          </a:solidFill>
                          <a:effectLst/>
                        </a:rPr>
                        <a:t>0</a:t>
                      </a:r>
                      <a:endParaRPr lang="ru-RU" sz="1400" dirty="0">
                        <a:solidFill>
                          <a:schemeClr val="tx1"/>
                        </a:solidFill>
                        <a:effectLst/>
                        <a:latin typeface="Times New Roman"/>
                        <a:ea typeface="Times New Roman"/>
                      </a:endParaRPr>
                    </a:p>
                  </a:txBody>
                  <a:tcPr marL="44450" marR="44450" marT="0" marB="0">
                    <a:noFill/>
                  </a:tcPr>
                </a:tc>
                <a:extLst>
                  <a:ext uri="{0D108BD9-81ED-4DB2-BD59-A6C34878D82A}">
                    <a16:rowId xmlns:a16="http://schemas.microsoft.com/office/drawing/2014/main" xmlns="" val="10011"/>
                  </a:ext>
                </a:extLst>
              </a:tr>
              <a:tr h="152400">
                <a:tc>
                  <a:txBody>
                    <a:bodyPr/>
                    <a:lstStyle/>
                    <a:p>
                      <a:pPr>
                        <a:spcAft>
                          <a:spcPts val="0"/>
                        </a:spcAft>
                      </a:pPr>
                      <a:r>
                        <a:rPr lang="ru-RU" sz="1400" i="1" dirty="0">
                          <a:solidFill>
                            <a:schemeClr val="tx1"/>
                          </a:solidFill>
                          <a:effectLst/>
                        </a:rPr>
                        <a:t>Общий объем заимствований, направляемых на погашение долга      </a:t>
                      </a:r>
                      <a:endParaRPr lang="ru-RU" sz="1400" i="1" dirty="0">
                        <a:solidFill>
                          <a:schemeClr val="tx1"/>
                        </a:solidFill>
                        <a:effectLst/>
                        <a:latin typeface="Times New Roman"/>
                        <a:ea typeface="Times New Roman"/>
                      </a:endParaRPr>
                    </a:p>
                  </a:txBody>
                  <a:tcPr marL="44450" marR="44450" marT="0" marB="0">
                    <a:noFill/>
                  </a:tcPr>
                </a:tc>
                <a:tc>
                  <a:txBody>
                    <a:bodyPr/>
                    <a:lstStyle/>
                    <a:p>
                      <a:pPr algn="ctr">
                        <a:spcAft>
                          <a:spcPts val="0"/>
                        </a:spcAft>
                      </a:pPr>
                      <a:r>
                        <a:rPr lang="ru-RU" sz="1400" dirty="0">
                          <a:solidFill>
                            <a:schemeClr val="tx1"/>
                          </a:solidFill>
                          <a:effectLst/>
                        </a:rPr>
                        <a:t> 0</a:t>
                      </a:r>
                      <a:endParaRPr lang="ru-RU" sz="1400" dirty="0">
                        <a:solidFill>
                          <a:schemeClr val="tx1"/>
                        </a:solidFill>
                        <a:effectLst/>
                        <a:latin typeface="Times New Roman"/>
                        <a:ea typeface="Times New Roman"/>
                      </a:endParaRPr>
                    </a:p>
                  </a:txBody>
                  <a:tcPr marL="44450" marR="44450" marT="0" marB="0">
                    <a:noFill/>
                  </a:tcPr>
                </a:tc>
                <a:tc>
                  <a:txBody>
                    <a:bodyPr/>
                    <a:lstStyle/>
                    <a:p>
                      <a:pPr algn="ctr">
                        <a:spcAft>
                          <a:spcPts val="0"/>
                        </a:spcAft>
                      </a:pPr>
                      <a:r>
                        <a:rPr lang="ru-RU" sz="1400" dirty="0">
                          <a:solidFill>
                            <a:schemeClr val="tx1"/>
                          </a:solidFill>
                          <a:effectLst/>
                        </a:rPr>
                        <a:t>0 </a:t>
                      </a:r>
                      <a:endParaRPr lang="ru-RU" sz="1400" dirty="0">
                        <a:solidFill>
                          <a:schemeClr val="tx1"/>
                        </a:solidFill>
                        <a:effectLst/>
                        <a:latin typeface="Times New Roman"/>
                        <a:ea typeface="Times New Roman"/>
                      </a:endParaRPr>
                    </a:p>
                  </a:txBody>
                  <a:tcPr marL="44450" marR="44450" marT="0" marB="0">
                    <a:noFill/>
                  </a:tcPr>
                </a:tc>
                <a:extLst>
                  <a:ext uri="{0D108BD9-81ED-4DB2-BD59-A6C34878D82A}">
                    <a16:rowId xmlns:a16="http://schemas.microsoft.com/office/drawing/2014/main" xmlns="" val="10012"/>
                  </a:ext>
                </a:extLst>
              </a:tr>
            </a:tbl>
          </a:graphicData>
        </a:graphic>
      </p:graphicFrame>
    </p:spTree>
    <p:extLst>
      <p:ext uri="{BB962C8B-B14F-4D97-AF65-F5344CB8AC3E}">
        <p14:creationId xmlns:p14="http://schemas.microsoft.com/office/powerpoint/2010/main" val="10789281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7504" y="141531"/>
            <a:ext cx="8928992" cy="923330"/>
          </a:xfrm>
          <a:prstGeom prst="rect">
            <a:avLst/>
          </a:prstGeom>
        </p:spPr>
        <p:txBody>
          <a:bodyPr wrap="square">
            <a:spAutoFit/>
          </a:bodyPr>
          <a:lstStyle/>
          <a:p>
            <a:pPr algn="ctr"/>
            <a:r>
              <a:rPr lang="ru-RU"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СОПОСТАВЛЕНИЕ ПАРАМЕТРОВ ДЕФИЦИТА, МУНИЦИПАЛЬНОГО ДОЛГА И РАСХОДОВ НА ЕГО ОБСЛУЖИВАНИЕ В 2021 ГОДУ С ОГРАНИЧЕНИЯМИ  БЮДЖЕТНОГО КОДЕКСА РОССИЙСКОЙ ФЕДЕРАЦИИ (БК РФ)</a:t>
            </a:r>
          </a:p>
        </p:txBody>
      </p:sp>
      <p:graphicFrame>
        <p:nvGraphicFramePr>
          <p:cNvPr id="5" name="Таблица 4"/>
          <p:cNvGraphicFramePr>
            <a:graphicFrameLocks noGrp="1"/>
          </p:cNvGraphicFramePr>
          <p:nvPr>
            <p:extLst>
              <p:ext uri="{D42A27DB-BD31-4B8C-83A1-F6EECF244321}">
                <p14:modId xmlns:p14="http://schemas.microsoft.com/office/powerpoint/2010/main" val="1666970799"/>
              </p:ext>
            </p:extLst>
          </p:nvPr>
        </p:nvGraphicFramePr>
        <p:xfrm>
          <a:off x="251520" y="1268760"/>
          <a:ext cx="8640960" cy="5189220"/>
        </p:xfrm>
        <a:graphic>
          <a:graphicData uri="http://schemas.openxmlformats.org/drawingml/2006/table">
            <a:tbl>
              <a:tblPr firstRow="1" bandRow="1">
                <a:tableStyleId>{BDBED569-4797-4DF1-A0F4-6AAB3CD982D8}</a:tableStyleId>
              </a:tblPr>
              <a:tblGrid>
                <a:gridCol w="4320480">
                  <a:extLst>
                    <a:ext uri="{9D8B030D-6E8A-4147-A177-3AD203B41FA5}">
                      <a16:colId xmlns:a16="http://schemas.microsoft.com/office/drawing/2014/main" xmlns="" val="20000"/>
                    </a:ext>
                  </a:extLst>
                </a:gridCol>
                <a:gridCol w="4320480">
                  <a:extLst>
                    <a:ext uri="{9D8B030D-6E8A-4147-A177-3AD203B41FA5}">
                      <a16:colId xmlns:a16="http://schemas.microsoft.com/office/drawing/2014/main" xmlns="" val="20001"/>
                    </a:ext>
                  </a:extLst>
                </a:gridCol>
              </a:tblGrid>
              <a:tr h="370840">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200" b="0" i="0" u="none" strike="noStrike" kern="1200" baseline="0" dirty="0">
                          <a:solidFill>
                            <a:schemeClr val="tx1"/>
                          </a:solidFill>
                          <a:effectLst>
                            <a:outerShdw blurRad="38100" dist="38100" dir="2700000" algn="tl">
                              <a:srgbClr val="000000">
                                <a:alpha val="43137"/>
                              </a:srgbClr>
                            </a:outerShdw>
                          </a:effectLst>
                          <a:latin typeface="+mn-lt"/>
                          <a:ea typeface="+mn-ea"/>
                          <a:cs typeface="+mn-cs"/>
                        </a:rPr>
                        <a:t>           В соответствии со статьей 92.1 БК РФ дефицит местного бюджета не должен превышать 10 процентов утвержденного общего годового объема доходов местного бюджета без учета утвержденного объема безвозмездных поступлений и (или) поступлений налоговых доходов по дополнительным нормативам отчислений.</a:t>
                      </a:r>
                    </a:p>
                    <a:p>
                      <a:pPr marL="0" marR="0" indent="447675" algn="just" defTabSz="914400" rtl="0" eaLnBrk="1" fontAlgn="auto" latinLnBrk="0" hangingPunct="1">
                        <a:lnSpc>
                          <a:spcPct val="100000"/>
                        </a:lnSpc>
                        <a:spcBef>
                          <a:spcPts val="0"/>
                        </a:spcBef>
                        <a:spcAft>
                          <a:spcPts val="0"/>
                        </a:spcAft>
                        <a:buClrTx/>
                        <a:buSzTx/>
                        <a:buFontTx/>
                        <a:buNone/>
                        <a:tabLst/>
                        <a:defRPr/>
                      </a:pPr>
                      <a:r>
                        <a:rPr lang="ru-RU" sz="1200" b="0" i="0" u="none" strike="noStrike" kern="1200" baseline="0" dirty="0">
                          <a:solidFill>
                            <a:schemeClr val="tx1"/>
                          </a:solidFill>
                          <a:effectLst>
                            <a:outerShdw blurRad="38100" dist="38100" dir="2700000" algn="tl">
                              <a:srgbClr val="000000">
                                <a:alpha val="43137"/>
                              </a:srgbClr>
                            </a:outerShdw>
                          </a:effectLst>
                          <a:latin typeface="+mn-lt"/>
                          <a:ea typeface="+mn-ea"/>
                          <a:cs typeface="+mn-cs"/>
                        </a:rPr>
                        <a:t>В случае утверждения муниципальным правовым актом представительного органа муниципального образования о бюджете в составе источников финансирования дефицита местного бюджета снижения остатков средств на счетах по учету средств местного бюджета дефицит местного бюджета может превысить ограничения, установленные настоящим пунктом, в пределах суммы снижения остатков средств на счетах по учету средств местного бюджета.</a:t>
                      </a:r>
                    </a:p>
                  </a:txBody>
                  <a:tcPr/>
                </a:tc>
                <a:tc hMerge="1">
                  <a:txBody>
                    <a:bodyPr/>
                    <a:lstStyle/>
                    <a:p>
                      <a:endParaRPr lang="ru-RU" dirty="0"/>
                    </a:p>
                  </a:txBody>
                  <a:tcPr/>
                </a:tc>
                <a:extLst>
                  <a:ext uri="{0D108BD9-81ED-4DB2-BD59-A6C34878D82A}">
                    <a16:rowId xmlns:a16="http://schemas.microsoft.com/office/drawing/2014/main" xmlns="" val="10000"/>
                  </a:ext>
                </a:extLst>
              </a:tr>
              <a:tr h="370840">
                <a:tc>
                  <a:txBody>
                    <a:bodyPr/>
                    <a:lstStyle/>
                    <a:p>
                      <a:endParaRPr lang="ru-RU" dirty="0">
                        <a:effectLst>
                          <a:outerShdw blurRad="38100" dist="38100" dir="2700000" algn="tl">
                            <a:srgbClr val="000000">
                              <a:alpha val="43137"/>
                            </a:srgbClr>
                          </a:outerShdw>
                        </a:effectLst>
                      </a:endParaRPr>
                    </a:p>
                  </a:txBody>
                  <a:tcPr/>
                </a:tc>
                <a:tc>
                  <a:txBody>
                    <a:bodyPr/>
                    <a:lstStyle/>
                    <a:p>
                      <a:pPr algn="ctr"/>
                      <a:r>
                        <a:rPr lang="ru-RU" sz="1400" dirty="0">
                          <a:effectLst>
                            <a:outerShdw blurRad="38100" dist="38100" dir="2700000" algn="tl">
                              <a:srgbClr val="000000">
                                <a:alpha val="43137"/>
                              </a:srgbClr>
                            </a:outerShdw>
                          </a:effectLst>
                        </a:rPr>
                        <a:t>Дефицит</a:t>
                      </a:r>
                      <a:r>
                        <a:rPr lang="ru-RU" sz="1400" baseline="0" dirty="0">
                          <a:effectLst>
                            <a:outerShdw blurRad="38100" dist="38100" dir="2700000" algn="tl">
                              <a:srgbClr val="000000">
                                <a:alpha val="43137"/>
                              </a:srgbClr>
                            </a:outerShdw>
                          </a:effectLst>
                        </a:rPr>
                        <a:t> </a:t>
                      </a:r>
                      <a:r>
                        <a:rPr lang="ru-RU" sz="1400" dirty="0">
                          <a:effectLst>
                            <a:outerShdw blurRad="38100" dist="38100" dir="2700000" algn="tl">
                              <a:srgbClr val="000000">
                                <a:alpha val="43137"/>
                              </a:srgbClr>
                            </a:outerShdw>
                          </a:effectLst>
                        </a:rPr>
                        <a:t>бюджета Гаврилово-Посадского муниципального района:</a:t>
                      </a:r>
                    </a:p>
                    <a:p>
                      <a:pPr algn="ctr"/>
                      <a:r>
                        <a:rPr lang="ru-RU" sz="1400" dirty="0" smtClean="0">
                          <a:effectLst>
                            <a:outerShdw blurRad="38100" dist="38100" dir="2700000" algn="tl">
                              <a:srgbClr val="000000">
                                <a:alpha val="43137"/>
                              </a:srgbClr>
                            </a:outerShdw>
                          </a:effectLst>
                        </a:rPr>
                        <a:t>2022 год  </a:t>
                      </a:r>
                      <a:r>
                        <a:rPr lang="ru-RU" sz="1400" dirty="0">
                          <a:effectLst>
                            <a:outerShdw blurRad="38100" dist="38100" dir="2700000" algn="tl">
                              <a:srgbClr val="000000">
                                <a:alpha val="43137"/>
                              </a:srgbClr>
                            </a:outerShdw>
                          </a:effectLst>
                        </a:rPr>
                        <a:t>– 0 тыс. руб.</a:t>
                      </a:r>
                    </a:p>
                  </a:txBody>
                  <a:tcPr/>
                </a:tc>
                <a:extLst>
                  <a:ext uri="{0D108BD9-81ED-4DB2-BD59-A6C34878D82A}">
                    <a16:rowId xmlns:a16="http://schemas.microsoft.com/office/drawing/2014/main" xmlns="" val="10001"/>
                  </a:ext>
                </a:extLst>
              </a:tr>
              <a:tr h="370840">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200" b="0" i="0" u="none" strike="noStrike" kern="1200" baseline="0" dirty="0">
                          <a:solidFill>
                            <a:schemeClr val="tx1"/>
                          </a:solidFill>
                          <a:effectLst>
                            <a:outerShdw blurRad="38100" dist="38100" dir="2700000" algn="tl">
                              <a:srgbClr val="000000">
                                <a:alpha val="43137"/>
                              </a:srgbClr>
                            </a:outerShdw>
                          </a:effectLst>
                          <a:latin typeface="+mn-lt"/>
                          <a:ea typeface="+mn-ea"/>
                          <a:cs typeface="+mn-cs"/>
                        </a:rPr>
                        <a:t>           В соответствии со статьей 107 БК РФ предельный объем муниципального долга не должен превышать утвержденный общий годовой объем доходов местного бюджета без учета утвержденного объема безвозмездных поступлений и (или) поступлений налоговых доходов по дополнительным нормативам отчислений.</a:t>
                      </a:r>
                    </a:p>
                    <a:p>
                      <a:pPr algn="just"/>
                      <a:endParaRPr lang="ru-RU" sz="1050" dirty="0">
                        <a:solidFill>
                          <a:schemeClr val="tx1"/>
                        </a:solidFill>
                        <a:effectLst>
                          <a:outerShdw blurRad="38100" dist="38100" dir="2700000" algn="tl">
                            <a:srgbClr val="000000">
                              <a:alpha val="43137"/>
                            </a:srgbClr>
                          </a:outerShdw>
                        </a:effectLst>
                      </a:endParaRPr>
                    </a:p>
                  </a:txBody>
                  <a:tcPr/>
                </a:tc>
                <a:tc hMerge="1">
                  <a:txBody>
                    <a:bodyPr/>
                    <a:lstStyle/>
                    <a:p>
                      <a:endParaRPr lang="ru-RU" dirty="0"/>
                    </a:p>
                  </a:txBody>
                  <a:tcPr/>
                </a:tc>
                <a:extLst>
                  <a:ext uri="{0D108BD9-81ED-4DB2-BD59-A6C34878D82A}">
                    <a16:rowId xmlns:a16="http://schemas.microsoft.com/office/drawing/2014/main" xmlns="" val="10002"/>
                  </a:ext>
                </a:extLst>
              </a:tr>
              <a:tr h="370840">
                <a:tc>
                  <a:txBody>
                    <a:bodyPr/>
                    <a:lstStyle/>
                    <a:p>
                      <a:pPr algn="ctr"/>
                      <a:r>
                        <a:rPr lang="ru-RU" sz="1400" dirty="0">
                          <a:effectLst>
                            <a:outerShdw blurRad="38100" dist="38100" dir="2700000" algn="tl">
                              <a:srgbClr val="000000">
                                <a:alpha val="43137"/>
                              </a:srgbClr>
                            </a:outerShdw>
                          </a:effectLst>
                        </a:rPr>
                        <a:t>Объем муниципального</a:t>
                      </a:r>
                      <a:r>
                        <a:rPr lang="ru-RU" sz="1400" baseline="0" dirty="0">
                          <a:effectLst>
                            <a:outerShdw blurRad="38100" dist="38100" dir="2700000" algn="tl">
                              <a:srgbClr val="000000">
                                <a:alpha val="43137"/>
                              </a:srgbClr>
                            </a:outerShdw>
                          </a:effectLst>
                        </a:rPr>
                        <a:t> долга </a:t>
                      </a:r>
                    </a:p>
                    <a:p>
                      <a:pPr algn="ctr"/>
                      <a:r>
                        <a:rPr lang="ru-RU" sz="1400" baseline="0" dirty="0">
                          <a:effectLst>
                            <a:outerShdw blurRad="38100" dist="38100" dir="2700000" algn="tl">
                              <a:srgbClr val="000000">
                                <a:alpha val="43137"/>
                              </a:srgbClr>
                            </a:outerShdw>
                          </a:effectLst>
                        </a:rPr>
                        <a:t>Гаврилово-Посадского муниципального района:</a:t>
                      </a:r>
                    </a:p>
                    <a:p>
                      <a:pPr algn="ctr"/>
                      <a:r>
                        <a:rPr lang="ru-RU" sz="1400" baseline="0" dirty="0" smtClean="0">
                          <a:effectLst>
                            <a:outerShdw blurRad="38100" dist="38100" dir="2700000" algn="tl">
                              <a:srgbClr val="000000">
                                <a:alpha val="43137"/>
                              </a:srgbClr>
                            </a:outerShdw>
                          </a:effectLst>
                        </a:rPr>
                        <a:t>2022 </a:t>
                      </a:r>
                      <a:r>
                        <a:rPr lang="ru-RU" sz="1400" baseline="0" dirty="0">
                          <a:effectLst>
                            <a:outerShdw blurRad="38100" dist="38100" dir="2700000" algn="tl">
                              <a:srgbClr val="000000">
                                <a:alpha val="43137"/>
                              </a:srgbClr>
                            </a:outerShdw>
                          </a:effectLst>
                        </a:rPr>
                        <a:t>год –  </a:t>
                      </a:r>
                      <a:r>
                        <a:rPr lang="ru-RU" sz="1400" baseline="0" dirty="0" smtClean="0">
                          <a:effectLst>
                            <a:outerShdw blurRad="38100" dist="38100" dir="2700000" algn="tl">
                              <a:srgbClr val="000000">
                                <a:alpha val="43137"/>
                              </a:srgbClr>
                            </a:outerShdw>
                          </a:effectLst>
                        </a:rPr>
                        <a:t>4200,0 </a:t>
                      </a:r>
                      <a:r>
                        <a:rPr lang="ru-RU" sz="1400" baseline="0" dirty="0">
                          <a:effectLst>
                            <a:outerShdw blurRad="38100" dist="38100" dir="2700000" algn="tl">
                              <a:srgbClr val="000000">
                                <a:alpha val="43137"/>
                              </a:srgbClr>
                            </a:outerShdw>
                          </a:effectLst>
                        </a:rPr>
                        <a:t>тыс. руб.</a:t>
                      </a:r>
                    </a:p>
                  </a:txBody>
                  <a:tcPr/>
                </a:tc>
                <a:tc>
                  <a:txBody>
                    <a:bodyPr/>
                    <a:lstStyle/>
                    <a:p>
                      <a:pPr algn="ctr"/>
                      <a:endParaRPr lang="ru-RU"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xmlns="" val="10003"/>
                  </a:ext>
                </a:extLst>
              </a:tr>
              <a:tr h="370840">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200" b="0" i="0" u="none" strike="noStrike" kern="1200" baseline="0" dirty="0">
                          <a:solidFill>
                            <a:schemeClr val="tx1"/>
                          </a:solidFill>
                          <a:effectLst>
                            <a:outerShdw blurRad="38100" dist="38100" dir="2700000" algn="tl">
                              <a:srgbClr val="000000">
                                <a:alpha val="43137"/>
                              </a:srgbClr>
                            </a:outerShdw>
                          </a:effectLst>
                          <a:latin typeface="+mn-lt"/>
                          <a:ea typeface="+mn-ea"/>
                          <a:cs typeface="+mn-cs"/>
                        </a:rPr>
                        <a:t>          В соответствии со статьей 111 БК РФ объем расходов на обслуживание муниципального долга муниципального образования не должен превышать 15 процентов объема расходов бюджета, за исключением расходов, которые осуществляются за счет субвенций, предоставляемых из других бюджетов.</a:t>
                      </a:r>
                    </a:p>
                  </a:txBody>
                  <a:tcPr/>
                </a:tc>
                <a:tc hMerge="1">
                  <a:txBody>
                    <a:bodyPr/>
                    <a:lstStyle/>
                    <a:p>
                      <a:endParaRPr lang="ru-RU" dirty="0"/>
                    </a:p>
                  </a:txBody>
                  <a:tcPr/>
                </a:tc>
                <a:extLst>
                  <a:ext uri="{0D108BD9-81ED-4DB2-BD59-A6C34878D82A}">
                    <a16:rowId xmlns:a16="http://schemas.microsoft.com/office/drawing/2014/main" xmlns="" val="10004"/>
                  </a:ext>
                </a:extLst>
              </a:tr>
              <a:tr h="370840">
                <a:tc>
                  <a:txBody>
                    <a:bodyPr/>
                    <a:lstStyle/>
                    <a:p>
                      <a:endParaRPr lang="ru-RU" sz="1200" dirty="0">
                        <a:effectLst>
                          <a:outerShdw blurRad="38100" dist="38100" dir="2700000" algn="tl">
                            <a:srgbClr val="000000">
                              <a:alpha val="43137"/>
                            </a:srgbClr>
                          </a:outerShdw>
                        </a:effectLst>
                      </a:endParaRPr>
                    </a:p>
                  </a:txBody>
                  <a:tcPr/>
                </a:tc>
                <a:tc>
                  <a:txBody>
                    <a:bodyPr/>
                    <a:lstStyle/>
                    <a:p>
                      <a:pPr algn="ctr"/>
                      <a:r>
                        <a:rPr lang="ru-RU" sz="1400" dirty="0">
                          <a:effectLst>
                            <a:outerShdw blurRad="38100" dist="38100" dir="2700000" algn="tl">
                              <a:srgbClr val="000000">
                                <a:alpha val="43137"/>
                              </a:srgbClr>
                            </a:outerShdw>
                          </a:effectLst>
                        </a:rPr>
                        <a:t>Расходы на обслуживание муниципального долга </a:t>
                      </a:r>
                    </a:p>
                    <a:p>
                      <a:pPr algn="ctr"/>
                      <a:r>
                        <a:rPr lang="ru-RU" sz="1400" dirty="0">
                          <a:effectLst>
                            <a:outerShdw blurRad="38100" dist="38100" dir="2700000" algn="tl">
                              <a:srgbClr val="000000">
                                <a:alpha val="43137"/>
                              </a:srgbClr>
                            </a:outerShdw>
                          </a:effectLst>
                        </a:rPr>
                        <a:t>Гаврилово-Посадского муниципального района:</a:t>
                      </a:r>
                    </a:p>
                    <a:p>
                      <a:pPr algn="ctr"/>
                      <a:r>
                        <a:rPr lang="ru-RU" sz="1400" dirty="0" smtClean="0">
                          <a:effectLst>
                            <a:outerShdw blurRad="38100" dist="38100" dir="2700000" algn="tl">
                              <a:srgbClr val="000000">
                                <a:alpha val="43137"/>
                              </a:srgbClr>
                            </a:outerShdw>
                          </a:effectLst>
                        </a:rPr>
                        <a:t>2022 </a:t>
                      </a:r>
                      <a:r>
                        <a:rPr lang="ru-RU" sz="1400" dirty="0">
                          <a:effectLst>
                            <a:outerShdw blurRad="38100" dist="38100" dir="2700000" algn="tl">
                              <a:srgbClr val="000000">
                                <a:alpha val="43137"/>
                              </a:srgbClr>
                            </a:outerShdw>
                          </a:effectLst>
                        </a:rPr>
                        <a:t>год -  </a:t>
                      </a:r>
                      <a:r>
                        <a:rPr lang="ru-RU" sz="1400" dirty="0" smtClean="0">
                          <a:effectLst>
                            <a:outerShdw blurRad="38100" dist="38100" dir="2700000" algn="tl">
                              <a:srgbClr val="000000">
                                <a:alpha val="43137"/>
                              </a:srgbClr>
                            </a:outerShdw>
                          </a:effectLst>
                        </a:rPr>
                        <a:t>70 </a:t>
                      </a:r>
                      <a:r>
                        <a:rPr lang="ru-RU" sz="1400" dirty="0">
                          <a:effectLst>
                            <a:outerShdw blurRad="38100" dist="38100" dir="2700000" algn="tl">
                              <a:srgbClr val="000000">
                                <a:alpha val="43137"/>
                              </a:srgbClr>
                            </a:outerShdw>
                          </a:effectLst>
                        </a:rPr>
                        <a:t>тыс. руб.</a:t>
                      </a:r>
                    </a:p>
                  </a:txBody>
                  <a:tcPr/>
                </a:tc>
                <a:extLst>
                  <a:ext uri="{0D108BD9-81ED-4DB2-BD59-A6C34878D82A}">
                    <a16:rowId xmlns:a16="http://schemas.microsoft.com/office/drawing/2014/main" xmlns="" val="10005"/>
                  </a:ext>
                </a:extLst>
              </a:tr>
            </a:tbl>
          </a:graphicData>
        </a:graphic>
      </p:graphicFrame>
      <p:sp>
        <p:nvSpPr>
          <p:cNvPr id="6" name="Номер слайда 1"/>
          <p:cNvSpPr>
            <a:spLocks noGrp="1"/>
          </p:cNvSpPr>
          <p:nvPr>
            <p:ph type="sldNum" sz="quarter" idx="12"/>
          </p:nvPr>
        </p:nvSpPr>
        <p:spPr>
          <a:xfrm>
            <a:off x="8244408" y="6381328"/>
            <a:ext cx="842764" cy="353391"/>
          </a:xfrm>
          <a:prstGeom prst="rect">
            <a:avLst/>
          </a:prstGeom>
        </p:spPr>
        <p:txBody>
          <a:bodyPr/>
          <a:lstStyle/>
          <a:p>
            <a:fld id="{B5EBC0CA-DCEA-48D4-B1BF-FA6D1F57DC75}" type="slidenum">
              <a:rPr lang="ru-RU" sz="2000" b="1" smtClean="0">
                <a:solidFill>
                  <a:srgbClr val="00FFFF"/>
                </a:solidFill>
                <a:effectLst>
                  <a:outerShdw blurRad="38100" dist="38100" dir="2700000" algn="tl">
                    <a:srgbClr val="000000">
                      <a:alpha val="43137"/>
                    </a:srgbClr>
                  </a:outerShdw>
                </a:effectLst>
                <a:latin typeface="Bolero script" panose="03000400000000000000" pitchFamily="66" charset="0"/>
              </a:rPr>
              <a:pPr/>
              <a:t>42</a:t>
            </a:fld>
            <a:endParaRPr lang="ru-RU" sz="18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Tree>
    <p:extLst>
      <p:ext uri="{BB962C8B-B14F-4D97-AF65-F5344CB8AC3E}">
        <p14:creationId xmlns:p14="http://schemas.microsoft.com/office/powerpoint/2010/main" val="3463671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593093" y="1124744"/>
            <a:ext cx="8280920" cy="4278094"/>
          </a:xfrm>
          <a:prstGeom prst="rect">
            <a:avLst/>
          </a:prstGeom>
        </p:spPr>
        <p:txBody>
          <a:bodyPr wrap="square">
            <a:spAutoFit/>
          </a:bodyPr>
          <a:lstStyle/>
          <a:p>
            <a:pPr algn="just"/>
            <a:r>
              <a:rPr lang="ru-RU" sz="1600" dirty="0"/>
              <a:t>            </a:t>
            </a:r>
            <a:r>
              <a:rPr lang="ru-RU" sz="1600" b="1" dirty="0">
                <a:effectLst>
                  <a:outerShdw blurRad="38100" dist="38100" dir="2700000" algn="tl">
                    <a:srgbClr val="000000">
                      <a:alpha val="43137"/>
                    </a:srgbClr>
                  </a:outerShdw>
                </a:effectLst>
              </a:rPr>
              <a:t>Бюджет Гаврилово-Посадского муниципального района является </a:t>
            </a:r>
            <a:r>
              <a:rPr lang="ru-RU" sz="1600" b="1" dirty="0">
                <a:solidFill>
                  <a:srgbClr val="FFFF00"/>
                </a:solidFill>
                <a:effectLst>
                  <a:outerShdw blurRad="38100" dist="38100" dir="2700000" algn="tl">
                    <a:srgbClr val="000000">
                      <a:alpha val="43137"/>
                    </a:srgbClr>
                  </a:outerShdw>
                </a:effectLst>
              </a:rPr>
              <a:t>программным</a:t>
            </a:r>
            <a:r>
              <a:rPr lang="ru-RU" sz="1600" b="1" dirty="0">
                <a:effectLst>
                  <a:outerShdw blurRad="38100" dist="38100" dir="2700000" algn="tl">
                    <a:srgbClr val="000000">
                      <a:alpha val="43137"/>
                    </a:srgbClr>
                  </a:outerShdw>
                </a:effectLst>
              </a:rPr>
              <a:t>.</a:t>
            </a:r>
            <a:r>
              <a:rPr lang="ru-RU" sz="1600" b="1" dirty="0">
                <a:solidFill>
                  <a:srgbClr val="FF00FF"/>
                </a:solidFill>
                <a:effectLst>
                  <a:outerShdw blurRad="38100" dist="38100" dir="2700000" algn="tl">
                    <a:srgbClr val="000000">
                      <a:alpha val="43137"/>
                    </a:srgbClr>
                  </a:outerShdw>
                </a:effectLst>
              </a:rPr>
              <a:t> </a:t>
            </a:r>
            <a:r>
              <a:rPr lang="ru-RU" sz="1600" b="1" dirty="0">
                <a:effectLst>
                  <a:outerShdw blurRad="38100" dist="38100" dir="2700000" algn="tl">
                    <a:srgbClr val="000000">
                      <a:alpha val="43137"/>
                    </a:srgbClr>
                  </a:outerShdw>
                </a:effectLst>
              </a:rPr>
              <a:t>Программный бюджет позволяет оценить, насколько эффективно используются бюджетные средства.</a:t>
            </a:r>
          </a:p>
          <a:p>
            <a:pPr algn="just"/>
            <a:r>
              <a:rPr lang="ru-RU" sz="1600" b="1" dirty="0">
                <a:effectLst>
                  <a:outerShdw blurRad="38100" dist="38100" dir="2700000" algn="tl">
                    <a:srgbClr val="000000">
                      <a:alpha val="43137"/>
                    </a:srgbClr>
                  </a:outerShdw>
                </a:effectLst>
              </a:rPr>
              <a:t>             Муниципальная программа – это документ стратегического планирования, содержащий комплекс планируемых мероприятий взаимоувязанных по задачам, срокам осуществления, исполнителям и ресурсам, и обеспечивающих наиболее эффективное достижение целей и решение задач социально-экономического развития района. Целью формирования и реализации муниципальных программ является не охват расходов на выполнение какой-либо функции, а необходимость решения крупных, значимых социально-экономических задач, стоящих перед районом.</a:t>
            </a:r>
          </a:p>
          <a:p>
            <a:pPr algn="just"/>
            <a:r>
              <a:rPr lang="ru-RU" sz="1600" b="1" dirty="0">
                <a:effectLst>
                  <a:outerShdw blurRad="38100" dist="38100" dir="2700000" algn="tl">
                    <a:srgbClr val="000000">
                      <a:alpha val="43137"/>
                    </a:srgbClr>
                  </a:outerShdw>
                </a:effectLst>
              </a:rPr>
              <a:t>             Программы разработаны и реализуются во всех социально важных направлениях, что позволяет непосредственно через целевые индикаторы и показатели контролировать достижение целей и задач социально-экономического развития Гаврилово-Посадского муниципального района. </a:t>
            </a:r>
          </a:p>
          <a:p>
            <a:pPr algn="just"/>
            <a:r>
              <a:rPr lang="ru-RU" sz="1600" b="1" dirty="0">
                <a:effectLst>
                  <a:outerShdw blurRad="38100" dist="38100" dir="2700000" algn="tl">
                    <a:srgbClr val="000000">
                      <a:alpha val="43137"/>
                    </a:srgbClr>
                  </a:outerShdw>
                </a:effectLst>
              </a:rPr>
              <a:t>             По каждой муниципальной программе ежегодно проводится оценка эффективности ее реализации. </a:t>
            </a:r>
          </a:p>
        </p:txBody>
      </p:sp>
      <p:sp>
        <p:nvSpPr>
          <p:cNvPr id="5" name="Прямоугольник 4"/>
          <p:cNvSpPr/>
          <p:nvPr/>
        </p:nvSpPr>
        <p:spPr>
          <a:xfrm>
            <a:off x="593093" y="5013175"/>
            <a:ext cx="8333345" cy="892552"/>
          </a:xfrm>
          <a:prstGeom prst="rect">
            <a:avLst/>
          </a:prstGeom>
        </p:spPr>
        <p:txBody>
          <a:bodyPr wrap="square">
            <a:spAutoFit/>
          </a:bodyPr>
          <a:lstStyle/>
          <a:p>
            <a:pPr algn="just"/>
            <a:r>
              <a:rPr lang="ru-RU" sz="1600" dirty="0"/>
              <a:t>	</a:t>
            </a:r>
            <a:r>
              <a:rPr lang="ru-RU" sz="1600" dirty="0">
                <a:effectLst>
                  <a:outerShdw blurRad="38100" dist="38100" dir="2700000" algn="tl">
                    <a:srgbClr val="000000">
                      <a:alpha val="43137"/>
                    </a:srgbClr>
                  </a:outerShdw>
                </a:effectLst>
              </a:rPr>
              <a:t>  </a:t>
            </a:r>
          </a:p>
          <a:p>
            <a:pPr algn="just"/>
            <a:r>
              <a:rPr lang="ru-RU" sz="1600" b="1" dirty="0">
                <a:effectLst>
                  <a:outerShdw blurRad="38100" dist="38100" dir="2700000" algn="tl">
                    <a:srgbClr val="000000">
                      <a:alpha val="43137"/>
                    </a:srgbClr>
                  </a:outerShdw>
                </a:effectLst>
              </a:rPr>
              <a:t>              В </a:t>
            </a:r>
            <a:r>
              <a:rPr lang="ru-RU" sz="2000" b="1" dirty="0" smtClean="0">
                <a:solidFill>
                  <a:srgbClr val="FFFF00"/>
                </a:solidFill>
                <a:effectLst>
                  <a:outerShdw blurRad="38100" dist="38100" dir="2700000" algn="tl">
                    <a:srgbClr val="000000">
                      <a:alpha val="43137"/>
                    </a:srgbClr>
                  </a:outerShdw>
                </a:effectLst>
              </a:rPr>
              <a:t>2022 </a:t>
            </a:r>
            <a:r>
              <a:rPr lang="ru-RU" sz="2000" b="1" dirty="0">
                <a:solidFill>
                  <a:srgbClr val="FFFF00"/>
                </a:solidFill>
                <a:effectLst>
                  <a:outerShdw blurRad="38100" dist="38100" dir="2700000" algn="tl">
                    <a:srgbClr val="000000">
                      <a:alpha val="43137"/>
                    </a:srgbClr>
                  </a:outerShdw>
                </a:effectLst>
              </a:rPr>
              <a:t>году</a:t>
            </a:r>
            <a:r>
              <a:rPr lang="ru-RU" sz="1600" b="1" dirty="0">
                <a:solidFill>
                  <a:srgbClr val="FF00FF"/>
                </a:solidFill>
                <a:effectLst>
                  <a:outerShdw blurRad="38100" dist="38100" dir="2700000" algn="tl">
                    <a:srgbClr val="000000">
                      <a:alpha val="43137"/>
                    </a:srgbClr>
                  </a:outerShdw>
                </a:effectLst>
              </a:rPr>
              <a:t> </a:t>
            </a:r>
            <a:r>
              <a:rPr lang="ru-RU" sz="1600" b="1" dirty="0">
                <a:effectLst>
                  <a:outerShdw blurRad="38100" dist="38100" dir="2700000" algn="tl">
                    <a:srgbClr val="000000">
                      <a:alpha val="43137"/>
                    </a:srgbClr>
                  </a:outerShdw>
                </a:effectLst>
              </a:rPr>
              <a:t>в Гаврилово-Посадском муниципальном районе осуществлялась реализация  </a:t>
            </a:r>
            <a:r>
              <a:rPr lang="ru-RU" sz="1600" b="1" dirty="0" smtClean="0">
                <a:solidFill>
                  <a:srgbClr val="FFFF00"/>
                </a:solidFill>
                <a:effectLst>
                  <a:outerShdw blurRad="38100" dist="38100" dir="2700000" algn="tl">
                    <a:srgbClr val="000000">
                      <a:alpha val="43137"/>
                    </a:srgbClr>
                  </a:outerShdw>
                </a:effectLst>
              </a:rPr>
              <a:t>16-ти</a:t>
            </a:r>
            <a:r>
              <a:rPr lang="ru-RU" sz="1600" b="1" dirty="0" smtClean="0">
                <a:effectLst>
                  <a:outerShdw blurRad="38100" dist="38100" dir="2700000" algn="tl">
                    <a:srgbClr val="000000">
                      <a:alpha val="43137"/>
                    </a:srgbClr>
                  </a:outerShdw>
                </a:effectLst>
              </a:rPr>
              <a:t>  </a:t>
            </a:r>
            <a:r>
              <a:rPr lang="ru-RU" sz="1600" b="1" dirty="0">
                <a:effectLst>
                  <a:outerShdw blurRad="38100" dist="38100" dir="2700000" algn="tl">
                    <a:srgbClr val="000000">
                      <a:alpha val="43137"/>
                    </a:srgbClr>
                  </a:outerShdw>
                </a:effectLst>
              </a:rPr>
              <a:t>муниципальных программ. </a:t>
            </a:r>
          </a:p>
        </p:txBody>
      </p:sp>
      <p:sp>
        <p:nvSpPr>
          <p:cNvPr id="6" name="Прямоугольник 5"/>
          <p:cNvSpPr/>
          <p:nvPr/>
        </p:nvSpPr>
        <p:spPr>
          <a:xfrm>
            <a:off x="0" y="116632"/>
            <a:ext cx="9144000" cy="830997"/>
          </a:xfrm>
          <a:prstGeom prst="rect">
            <a:avLst/>
          </a:prstGeom>
        </p:spPr>
        <p:txBody>
          <a:bodyPr wrap="square">
            <a:spAutoFit/>
          </a:bodyPr>
          <a:lstStyle/>
          <a:p>
            <a:pPr algn="ctr"/>
            <a:r>
              <a:rPr lang="ru-RU" sz="2400" b="1"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МУНИЦИПАЛЬНЫЕ  ПРОГРАММЫ</a:t>
            </a:r>
          </a:p>
          <a:p>
            <a:pPr algn="ctr"/>
            <a:r>
              <a:rPr lang="ru-RU" sz="2400" b="1"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ГАВРИЛОВО-ПОСАДСКОГО МУНИЦИПАЛЬНОГО РАЙОНА</a:t>
            </a:r>
          </a:p>
        </p:txBody>
      </p:sp>
      <p:sp>
        <p:nvSpPr>
          <p:cNvPr id="7" name="Номер слайда 1"/>
          <p:cNvSpPr>
            <a:spLocks noGrp="1"/>
          </p:cNvSpPr>
          <p:nvPr>
            <p:ph type="sldNum" sz="quarter" idx="12"/>
          </p:nvPr>
        </p:nvSpPr>
        <p:spPr>
          <a:xfrm>
            <a:off x="8388424" y="6309320"/>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43</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Tree>
    <p:extLst>
      <p:ext uri="{BB962C8B-B14F-4D97-AF65-F5344CB8AC3E}">
        <p14:creationId xmlns:p14="http://schemas.microsoft.com/office/powerpoint/2010/main" val="3275605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2" descr="C:\Users\User\Pictures\Ромашки\kletka-3d-rel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1"/>
          <p:cNvSpPr txBox="1">
            <a:spLocks/>
          </p:cNvSpPr>
          <p:nvPr/>
        </p:nvSpPr>
        <p:spPr>
          <a:xfrm>
            <a:off x="795310" y="295252"/>
            <a:ext cx="8001056" cy="857256"/>
          </a:xfrm>
          <a:prstGeom prst="rect">
            <a:avLst/>
          </a:prstGeom>
          <a:effectLst/>
        </p:spPr>
        <p:txBody>
          <a:bodyPr/>
          <a:lstStyle/>
          <a:p>
            <a:pPr marL="319088" indent="-319088" algn="ctr" eaLnBrk="0" hangingPunct="0">
              <a:buClr>
                <a:srgbClr val="C3260C"/>
              </a:buClr>
              <a:buSzPct val="128000"/>
              <a:buFont typeface="Georgia" pitchFamily="18" charset="0"/>
              <a:buNone/>
              <a:defRPr/>
            </a:pPr>
            <a:r>
              <a:rPr lang="nl-NL" b="1" dirty="0">
                <a:solidFill>
                  <a:srgbClr val="57C5FF">
                    <a:lumMod val="75000"/>
                  </a:srgbClr>
                </a:solidFill>
                <a:effectLst>
                  <a:reflection blurRad="6350" stA="55000" endA="300" endPos="45500" dir="5400000" sy="-100000" algn="bl" rotWithShape="0"/>
                </a:effectLst>
              </a:rPr>
              <a:t/>
            </a:r>
            <a:br>
              <a:rPr lang="nl-NL" b="1" dirty="0">
                <a:solidFill>
                  <a:srgbClr val="57C5FF">
                    <a:lumMod val="75000"/>
                  </a:srgbClr>
                </a:solidFill>
                <a:effectLst>
                  <a:reflection blurRad="6350" stA="55000" endA="300" endPos="45500" dir="5400000" sy="-100000" algn="bl" rotWithShape="0"/>
                </a:effectLst>
              </a:rPr>
            </a:br>
            <a:endParaRPr lang="ru-RU" b="1" dirty="0">
              <a:gradFill>
                <a:gsLst>
                  <a:gs pos="0">
                    <a:srgbClr val="FFFFFF"/>
                  </a:gs>
                  <a:gs pos="40000">
                    <a:srgbClr val="FFFFFF">
                      <a:lumMod val="75000"/>
                      <a:lumOff val="25000"/>
                    </a:srgbClr>
                  </a:gs>
                  <a:gs pos="100000">
                    <a:srgbClr val="FFFFFF">
                      <a:alpha val="65000"/>
                    </a:srgbClr>
                  </a:gs>
                </a:gsLst>
                <a:lin ang="5400000" scaled="0"/>
              </a:gradFill>
              <a:effectLst>
                <a:reflection blurRad="6350" stA="55000" endA="300" endPos="45500" dir="5400000" sy="-100000" algn="bl" rotWithShape="0"/>
              </a:effectLst>
            </a:endParaRPr>
          </a:p>
        </p:txBody>
      </p:sp>
      <p:sp>
        <p:nvSpPr>
          <p:cNvPr id="6" name="TextBox 5"/>
          <p:cNvSpPr txBox="1"/>
          <p:nvPr/>
        </p:nvSpPr>
        <p:spPr>
          <a:xfrm>
            <a:off x="17748" y="116632"/>
            <a:ext cx="9108504" cy="830997"/>
          </a:xfrm>
          <a:prstGeom prst="rect">
            <a:avLst/>
          </a:prstGeom>
          <a:noFill/>
        </p:spPr>
        <p:txBody>
          <a:bodyPr wrap="square">
            <a:spAutoFit/>
          </a:bodyPr>
          <a:lstStyle/>
          <a:p>
            <a:pPr algn="ctr">
              <a:defRPr/>
            </a:pPr>
            <a:r>
              <a:rPr lang="ru-RU"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ИСПОЛНЕНИЕ  РАСХОДОВ  </a:t>
            </a:r>
          </a:p>
          <a:p>
            <a:pPr algn="ctr">
              <a:defRPr/>
            </a:pPr>
            <a:r>
              <a:rPr lang="ru-RU"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  РАЗРЕЗЕ МУНИЦИПАЛЬНЫХ ПРОГРАММ  </a:t>
            </a:r>
          </a:p>
        </p:txBody>
      </p:sp>
      <p:grpSp>
        <p:nvGrpSpPr>
          <p:cNvPr id="5" name="Группа 4"/>
          <p:cNvGrpSpPr/>
          <p:nvPr/>
        </p:nvGrpSpPr>
        <p:grpSpPr>
          <a:xfrm>
            <a:off x="323528" y="926653"/>
            <a:ext cx="1896314" cy="2233797"/>
            <a:chOff x="6996166" y="1189484"/>
            <a:chExt cx="1896314" cy="1564100"/>
          </a:xfrm>
        </p:grpSpPr>
        <p:pic>
          <p:nvPicPr>
            <p:cNvPr id="4104" name="Picture 8"/>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6166" y="1189484"/>
              <a:ext cx="1896314" cy="156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rot="2873769">
              <a:off x="7558099" y="1598274"/>
              <a:ext cx="772449" cy="461534"/>
            </a:xfrm>
            <a:prstGeom prst="rect">
              <a:avLst/>
            </a:prstGeom>
            <a:noFill/>
          </p:spPr>
          <p:txBody>
            <a:bodyPr wrap="none" rtlCol="0">
              <a:spAutoFit/>
            </a:bodyPr>
            <a:lstStyle/>
            <a:p>
              <a:r>
                <a:rPr lang="ru-RU" sz="750" b="1" i="1" dirty="0">
                  <a:effectLst>
                    <a:outerShdw blurRad="38100" dist="38100" dir="2700000" algn="tl">
                      <a:srgbClr val="000000">
                        <a:alpha val="43137"/>
                      </a:srgbClr>
                    </a:outerShdw>
                  </a:effectLst>
                </a:rPr>
                <a:t>МУНИЦИПАЛЬНЫЕ</a:t>
              </a:r>
            </a:p>
            <a:p>
              <a:pPr algn="ctr"/>
              <a:r>
                <a:rPr lang="ru-RU" sz="750" b="1" i="1" dirty="0">
                  <a:effectLst>
                    <a:outerShdw blurRad="38100" dist="38100" dir="2700000" algn="tl">
                      <a:srgbClr val="000000">
                        <a:alpha val="43137"/>
                      </a:srgbClr>
                    </a:outerShdw>
                  </a:effectLst>
                </a:rPr>
                <a:t>ПРОГРАММЫ</a:t>
              </a:r>
            </a:p>
          </p:txBody>
        </p:sp>
      </p:grpSp>
      <p:pic>
        <p:nvPicPr>
          <p:cNvPr id="2051" name="Picture 3" descr="C:\Users\User\Downloads\sc.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10664" y="611929"/>
            <a:ext cx="7284640" cy="5964299"/>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2483768" y="2798691"/>
            <a:ext cx="1936402" cy="2585323"/>
          </a:xfrm>
          <a:prstGeom prst="rect">
            <a:avLst/>
          </a:prstGeom>
        </p:spPr>
        <p:txBody>
          <a:bodyPr wrap="square">
            <a:spAutoFit/>
          </a:bodyPr>
          <a:lstStyle/>
          <a:p>
            <a:pPr lvl="0" algn="ctr">
              <a:lnSpc>
                <a:spcPct val="150000"/>
              </a:lnSpc>
              <a:defRPr/>
            </a:pPr>
            <a:r>
              <a:rPr lang="ru-RU" sz="1400" b="1" dirty="0">
                <a:solidFill>
                  <a:srgbClr val="FF0000"/>
                </a:solidFill>
                <a:effectLst>
                  <a:outerShdw blurRad="38100" dist="38100" dir="2700000" algn="tl">
                    <a:srgbClr val="000000">
                      <a:alpha val="43137"/>
                    </a:srgbClr>
                  </a:outerShdw>
                </a:effectLst>
                <a:latin typeface="Segoe Print" pitchFamily="2" charset="0"/>
                <a:cs typeface="Times New Roman" panose="02020603050405020304" pitchFamily="18" charset="0"/>
              </a:rPr>
              <a:t>На реализацию  </a:t>
            </a:r>
          </a:p>
          <a:p>
            <a:pPr lvl="0" algn="ctr">
              <a:lnSpc>
                <a:spcPct val="150000"/>
              </a:lnSpc>
              <a:defRPr/>
            </a:pPr>
            <a:r>
              <a:rPr lang="ru-RU" sz="2000" b="1" dirty="0" smtClean="0">
                <a:solidFill>
                  <a:srgbClr val="CC3300"/>
                </a:solidFill>
                <a:effectLst>
                  <a:outerShdw blurRad="38100" dist="38100" dir="2700000" algn="tl">
                    <a:srgbClr val="000000">
                      <a:alpha val="43137"/>
                    </a:srgbClr>
                  </a:outerShdw>
                </a:effectLst>
                <a:latin typeface="Segoe Print" pitchFamily="2" charset="0"/>
                <a:cs typeface="Times New Roman" panose="02020603050405020304" pitchFamily="18" charset="0"/>
              </a:rPr>
              <a:t>16</a:t>
            </a:r>
            <a:r>
              <a:rPr lang="ru-RU" b="1" dirty="0" smtClean="0">
                <a:solidFill>
                  <a:srgbClr val="CC3300"/>
                </a:solidFill>
                <a:effectLst>
                  <a:outerShdw blurRad="38100" dist="38100" dir="2700000" algn="tl">
                    <a:srgbClr val="000000">
                      <a:alpha val="43137"/>
                    </a:srgbClr>
                  </a:outerShdw>
                </a:effectLst>
                <a:latin typeface="Segoe Print" pitchFamily="2" charset="0"/>
                <a:cs typeface="Times New Roman" panose="02020603050405020304" pitchFamily="18" charset="0"/>
              </a:rPr>
              <a:t> </a:t>
            </a:r>
            <a:r>
              <a:rPr lang="ru-RU" sz="1400" b="1" dirty="0">
                <a:solidFill>
                  <a:srgbClr val="FF0000"/>
                </a:solidFill>
                <a:effectLst>
                  <a:outerShdw blurRad="38100" dist="38100" dir="2700000" algn="tl">
                    <a:srgbClr val="000000">
                      <a:alpha val="43137"/>
                    </a:srgbClr>
                  </a:outerShdw>
                </a:effectLst>
                <a:latin typeface="Segoe Print" pitchFamily="2" charset="0"/>
                <a:cs typeface="Times New Roman" panose="02020603050405020304" pitchFamily="18" charset="0"/>
              </a:rPr>
              <a:t>муниципальных программ </a:t>
            </a:r>
          </a:p>
          <a:p>
            <a:pPr lvl="0" algn="ctr">
              <a:lnSpc>
                <a:spcPct val="150000"/>
              </a:lnSpc>
              <a:defRPr/>
            </a:pPr>
            <a:r>
              <a:rPr lang="ru-RU" sz="1400" b="1" dirty="0">
                <a:solidFill>
                  <a:srgbClr val="FF0000"/>
                </a:solidFill>
                <a:effectLst>
                  <a:outerShdw blurRad="38100" dist="38100" dir="2700000" algn="tl">
                    <a:srgbClr val="000000">
                      <a:alpha val="43137"/>
                    </a:srgbClr>
                  </a:outerShdw>
                </a:effectLst>
                <a:latin typeface="Segoe Print" pitchFamily="2" charset="0"/>
                <a:cs typeface="Times New Roman" panose="02020603050405020304" pitchFamily="18" charset="0"/>
              </a:rPr>
              <a:t>освоено </a:t>
            </a:r>
          </a:p>
          <a:p>
            <a:pPr lvl="0" algn="ctr">
              <a:lnSpc>
                <a:spcPct val="150000"/>
              </a:lnSpc>
              <a:defRPr/>
            </a:pPr>
            <a:r>
              <a:rPr lang="ru-RU" b="1" dirty="0" smtClean="0">
                <a:solidFill>
                  <a:srgbClr val="CC3300"/>
                </a:solidFill>
                <a:effectLst>
                  <a:outerShdw blurRad="38100" dist="38100" dir="2700000" algn="tl">
                    <a:srgbClr val="000000">
                      <a:alpha val="43137"/>
                    </a:srgbClr>
                  </a:outerShdw>
                </a:effectLst>
                <a:latin typeface="Segoe Print" pitchFamily="2" charset="0"/>
                <a:cs typeface="Times New Roman" panose="02020603050405020304" pitchFamily="18" charset="0"/>
              </a:rPr>
              <a:t>525 213,8</a:t>
            </a:r>
            <a:endParaRPr lang="ru-RU" sz="1600" b="1" dirty="0">
              <a:solidFill>
                <a:srgbClr val="CC3300"/>
              </a:solidFill>
              <a:effectLst>
                <a:outerShdw blurRad="38100" dist="38100" dir="2700000" algn="tl">
                  <a:srgbClr val="000000">
                    <a:alpha val="43137"/>
                  </a:srgbClr>
                </a:outerShdw>
              </a:effectLst>
              <a:latin typeface="Segoe Print" pitchFamily="2" charset="0"/>
              <a:cs typeface="Times New Roman" panose="02020603050405020304" pitchFamily="18" charset="0"/>
            </a:endParaRPr>
          </a:p>
          <a:p>
            <a:pPr lvl="0" algn="ctr">
              <a:lnSpc>
                <a:spcPct val="150000"/>
              </a:lnSpc>
              <a:defRPr/>
            </a:pPr>
            <a:r>
              <a:rPr lang="ru-RU" sz="1400" b="1" dirty="0">
                <a:solidFill>
                  <a:srgbClr val="CC3300"/>
                </a:solidFill>
                <a:effectLst>
                  <a:outerShdw blurRad="38100" dist="38100" dir="2700000" algn="tl">
                    <a:srgbClr val="000000">
                      <a:alpha val="43137"/>
                    </a:srgbClr>
                  </a:outerShdw>
                </a:effectLst>
                <a:latin typeface="Segoe Print" pitchFamily="2" charset="0"/>
                <a:cs typeface="Times New Roman" panose="02020603050405020304" pitchFamily="18" charset="0"/>
              </a:rPr>
              <a:t>тыс. руб. </a:t>
            </a:r>
          </a:p>
        </p:txBody>
      </p:sp>
      <p:sp>
        <p:nvSpPr>
          <p:cNvPr id="11" name="Прямоугольник 10"/>
          <p:cNvSpPr/>
          <p:nvPr/>
        </p:nvSpPr>
        <p:spPr>
          <a:xfrm rot="21379465">
            <a:off x="4355976" y="2775607"/>
            <a:ext cx="2103860" cy="2446824"/>
          </a:xfrm>
          <a:prstGeom prst="rect">
            <a:avLst/>
          </a:prstGeom>
        </p:spPr>
        <p:txBody>
          <a:bodyPr wrap="square">
            <a:spAutoFit/>
          </a:bodyPr>
          <a:lstStyle/>
          <a:p>
            <a:pPr lvl="0" algn="ctr">
              <a:lnSpc>
                <a:spcPct val="150000"/>
              </a:lnSpc>
              <a:defRPr/>
            </a:pPr>
            <a:r>
              <a:rPr lang="ru-RU" sz="1400" b="1" dirty="0">
                <a:solidFill>
                  <a:schemeClr val="accent6">
                    <a:lumMod val="50000"/>
                  </a:schemeClr>
                </a:solidFill>
                <a:effectLst>
                  <a:outerShdw blurRad="38100" dist="38100" dir="2700000" algn="tl">
                    <a:srgbClr val="000000">
                      <a:alpha val="43137"/>
                    </a:srgbClr>
                  </a:outerShdw>
                </a:effectLst>
                <a:latin typeface="Segoe Print" pitchFamily="2" charset="0"/>
                <a:cs typeface="Times New Roman" panose="02020603050405020304" pitchFamily="18" charset="0"/>
              </a:rPr>
              <a:t>Расходы </a:t>
            </a:r>
          </a:p>
          <a:p>
            <a:pPr lvl="0" algn="ctr">
              <a:lnSpc>
                <a:spcPct val="150000"/>
              </a:lnSpc>
              <a:defRPr/>
            </a:pPr>
            <a:r>
              <a:rPr lang="ru-RU" sz="1400" b="1" dirty="0">
                <a:solidFill>
                  <a:schemeClr val="accent6">
                    <a:lumMod val="50000"/>
                  </a:schemeClr>
                </a:solidFill>
                <a:effectLst>
                  <a:outerShdw blurRad="38100" dist="38100" dir="2700000" algn="tl">
                    <a:srgbClr val="000000">
                      <a:alpha val="43137"/>
                    </a:srgbClr>
                  </a:outerShdw>
                </a:effectLst>
                <a:latin typeface="Segoe Print" pitchFamily="2" charset="0"/>
                <a:cs typeface="Times New Roman" panose="02020603050405020304" pitchFamily="18" charset="0"/>
              </a:rPr>
              <a:t>не включенные </a:t>
            </a:r>
          </a:p>
          <a:p>
            <a:pPr lvl="0" algn="ctr">
              <a:lnSpc>
                <a:spcPct val="150000"/>
              </a:lnSpc>
              <a:defRPr/>
            </a:pPr>
            <a:r>
              <a:rPr lang="ru-RU" sz="1400" b="1" dirty="0">
                <a:solidFill>
                  <a:schemeClr val="accent6">
                    <a:lumMod val="50000"/>
                  </a:schemeClr>
                </a:solidFill>
                <a:effectLst>
                  <a:outerShdw blurRad="38100" dist="38100" dir="2700000" algn="tl">
                    <a:srgbClr val="000000">
                      <a:alpha val="43137"/>
                    </a:srgbClr>
                  </a:outerShdw>
                </a:effectLst>
                <a:latin typeface="Segoe Print" pitchFamily="2" charset="0"/>
                <a:cs typeface="Times New Roman" panose="02020603050405020304" pitchFamily="18" charset="0"/>
              </a:rPr>
              <a:t>в муниципальные программы </a:t>
            </a:r>
          </a:p>
          <a:p>
            <a:pPr lvl="0" algn="ctr">
              <a:lnSpc>
                <a:spcPct val="150000"/>
              </a:lnSpc>
              <a:defRPr/>
            </a:pPr>
            <a:r>
              <a:rPr lang="ru-RU" sz="1400" b="1" dirty="0">
                <a:solidFill>
                  <a:schemeClr val="accent6">
                    <a:lumMod val="50000"/>
                  </a:schemeClr>
                </a:solidFill>
                <a:effectLst>
                  <a:outerShdw blurRad="38100" dist="38100" dir="2700000" algn="tl">
                    <a:srgbClr val="000000">
                      <a:alpha val="43137"/>
                    </a:srgbClr>
                  </a:outerShdw>
                </a:effectLst>
                <a:latin typeface="Segoe Print" pitchFamily="2" charset="0"/>
                <a:cs typeface="Times New Roman" panose="02020603050405020304" pitchFamily="18" charset="0"/>
              </a:rPr>
              <a:t>исполнены в сумме </a:t>
            </a:r>
          </a:p>
          <a:p>
            <a:pPr lvl="0" algn="ctr">
              <a:lnSpc>
                <a:spcPct val="150000"/>
              </a:lnSpc>
              <a:defRPr/>
            </a:pPr>
            <a:r>
              <a:rPr lang="ru-RU" b="1" dirty="0" smtClean="0">
                <a:solidFill>
                  <a:srgbClr val="00FF00"/>
                </a:solidFill>
                <a:effectLst>
                  <a:outerShdw blurRad="38100" dist="38100" dir="2700000" algn="tl">
                    <a:srgbClr val="000000">
                      <a:alpha val="43137"/>
                    </a:srgbClr>
                  </a:outerShdw>
                </a:effectLst>
                <a:latin typeface="Segoe Print" pitchFamily="2" charset="0"/>
                <a:cs typeface="Times New Roman" panose="02020603050405020304" pitchFamily="18" charset="0"/>
              </a:rPr>
              <a:t>11 968,6 </a:t>
            </a:r>
            <a:endParaRPr lang="ru-RU" b="1" dirty="0">
              <a:solidFill>
                <a:srgbClr val="00FF00"/>
              </a:solidFill>
              <a:effectLst>
                <a:outerShdw blurRad="38100" dist="38100" dir="2700000" algn="tl">
                  <a:srgbClr val="000000">
                    <a:alpha val="43137"/>
                  </a:srgbClr>
                </a:outerShdw>
              </a:effectLst>
              <a:latin typeface="Segoe Print" pitchFamily="2" charset="0"/>
              <a:cs typeface="Times New Roman" panose="02020603050405020304" pitchFamily="18" charset="0"/>
            </a:endParaRPr>
          </a:p>
          <a:p>
            <a:pPr lvl="0" algn="ctr">
              <a:lnSpc>
                <a:spcPct val="150000"/>
              </a:lnSpc>
              <a:defRPr/>
            </a:pPr>
            <a:r>
              <a:rPr lang="ru-RU" sz="1400" b="1" dirty="0">
                <a:solidFill>
                  <a:srgbClr val="00FF00"/>
                </a:solidFill>
                <a:effectLst>
                  <a:outerShdw blurRad="38100" dist="38100" dir="2700000" algn="tl">
                    <a:srgbClr val="000000">
                      <a:alpha val="43137"/>
                    </a:srgbClr>
                  </a:outerShdw>
                </a:effectLst>
                <a:latin typeface="Segoe Print" pitchFamily="2" charset="0"/>
                <a:cs typeface="Times New Roman" panose="02020603050405020304" pitchFamily="18" charset="0"/>
              </a:rPr>
              <a:t>тыс. руб. </a:t>
            </a:r>
          </a:p>
        </p:txBody>
      </p:sp>
      <p:sp>
        <p:nvSpPr>
          <p:cNvPr id="12" name="Номер слайда 1"/>
          <p:cNvSpPr>
            <a:spLocks noGrp="1"/>
          </p:cNvSpPr>
          <p:nvPr>
            <p:ph type="sldNum" sz="quarter" idx="12"/>
          </p:nvPr>
        </p:nvSpPr>
        <p:spPr>
          <a:xfrm>
            <a:off x="8388424" y="134880"/>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44</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Tree>
    <p:extLst>
      <p:ext uri="{BB962C8B-B14F-4D97-AF65-F5344CB8AC3E}">
        <p14:creationId xmlns:p14="http://schemas.microsoft.com/office/powerpoint/2010/main" val="14958989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Заголовок 1"/>
          <p:cNvSpPr txBox="1">
            <a:spLocks/>
          </p:cNvSpPr>
          <p:nvPr/>
        </p:nvSpPr>
        <p:spPr>
          <a:xfrm>
            <a:off x="795310" y="295252"/>
            <a:ext cx="8001056" cy="857256"/>
          </a:xfrm>
          <a:prstGeom prst="rect">
            <a:avLst/>
          </a:prstGeom>
          <a:effectLst/>
        </p:spPr>
        <p:txBody>
          <a:bodyPr/>
          <a:lstStyle/>
          <a:p>
            <a:pPr marL="319088" indent="-319088" algn="ctr" eaLnBrk="0" hangingPunct="0">
              <a:buClr>
                <a:srgbClr val="C3260C"/>
              </a:buClr>
              <a:buSzPct val="128000"/>
              <a:buFont typeface="Georgia" pitchFamily="18" charset="0"/>
              <a:buNone/>
              <a:defRPr/>
            </a:pPr>
            <a:r>
              <a:rPr lang="nl-NL" b="1" dirty="0">
                <a:solidFill>
                  <a:schemeClr val="accent1">
                    <a:lumMod val="75000"/>
                  </a:schemeClr>
                </a:solidFill>
                <a:effectLst>
                  <a:reflection blurRad="6350" stA="55000" endA="300" endPos="45500" dir="5400000" sy="-100000" algn="bl" rotWithShape="0"/>
                </a:effectLst>
                <a:latin typeface="+mj-lt"/>
                <a:ea typeface="+mj-ea"/>
                <a:cs typeface="+mj-cs"/>
              </a:rPr>
              <a:t/>
            </a:r>
            <a:br>
              <a:rPr lang="nl-NL" b="1" dirty="0">
                <a:solidFill>
                  <a:schemeClr val="accent1">
                    <a:lumMod val="75000"/>
                  </a:schemeClr>
                </a:solidFill>
                <a:effectLst>
                  <a:reflection blurRad="6350" stA="55000" endA="300" endPos="45500" dir="5400000" sy="-100000" algn="bl" rotWithShape="0"/>
                </a:effectLst>
                <a:latin typeface="+mj-lt"/>
                <a:ea typeface="+mj-ea"/>
                <a:cs typeface="+mj-cs"/>
              </a:rPr>
            </a:br>
            <a:endParaRPr lang="ru-RU" b="1" dirty="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endParaRPr>
          </a:p>
        </p:txBody>
      </p:sp>
      <p:sp>
        <p:nvSpPr>
          <p:cNvPr id="11" name="TextBox 10"/>
          <p:cNvSpPr txBox="1"/>
          <p:nvPr/>
        </p:nvSpPr>
        <p:spPr>
          <a:xfrm>
            <a:off x="795310" y="67766"/>
            <a:ext cx="7709692" cy="338554"/>
          </a:xfrm>
          <a:prstGeom prst="rect">
            <a:avLst/>
          </a:prstGeom>
          <a:noFill/>
        </p:spPr>
        <p:txBody>
          <a:bodyPr wrap="square">
            <a:spAutoFit/>
          </a:bodyPr>
          <a:lstStyle/>
          <a:p>
            <a:pPr algn="ctr">
              <a:defRPr/>
            </a:pPr>
            <a:r>
              <a:rPr lang="ru-RU" sz="1600" b="1"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ИСПОЛНЕНИЕ  РАСХОДОВ  В  РАЗРЕЗЕ  ПРОГРАММ</a:t>
            </a:r>
          </a:p>
        </p:txBody>
      </p:sp>
      <p:sp>
        <p:nvSpPr>
          <p:cNvPr id="5" name="Номер слайда 1"/>
          <p:cNvSpPr>
            <a:spLocks noGrp="1"/>
          </p:cNvSpPr>
          <p:nvPr>
            <p:ph type="sldNum" sz="quarter" idx="12"/>
          </p:nvPr>
        </p:nvSpPr>
        <p:spPr>
          <a:xfrm>
            <a:off x="8388424" y="18248"/>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45</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243034607"/>
              </p:ext>
            </p:extLst>
          </p:nvPr>
        </p:nvGraphicFramePr>
        <p:xfrm>
          <a:off x="86053" y="455838"/>
          <a:ext cx="9001001" cy="5929166"/>
        </p:xfrm>
        <a:graphic>
          <a:graphicData uri="http://schemas.openxmlformats.org/drawingml/2006/table">
            <a:tbl>
              <a:tblPr>
                <a:tableStyleId>{5940675A-B579-460E-94D1-54222C63F5DA}</a:tableStyleId>
              </a:tblPr>
              <a:tblGrid>
                <a:gridCol w="525507">
                  <a:extLst>
                    <a:ext uri="{9D8B030D-6E8A-4147-A177-3AD203B41FA5}">
                      <a16:colId xmlns:a16="http://schemas.microsoft.com/office/drawing/2014/main" xmlns="" val="20000"/>
                    </a:ext>
                  </a:extLst>
                </a:gridCol>
                <a:gridCol w="5043979">
                  <a:extLst>
                    <a:ext uri="{9D8B030D-6E8A-4147-A177-3AD203B41FA5}">
                      <a16:colId xmlns:a16="http://schemas.microsoft.com/office/drawing/2014/main" xmlns="" val="20001"/>
                    </a:ext>
                  </a:extLst>
                </a:gridCol>
                <a:gridCol w="864096">
                  <a:extLst>
                    <a:ext uri="{9D8B030D-6E8A-4147-A177-3AD203B41FA5}">
                      <a16:colId xmlns:a16="http://schemas.microsoft.com/office/drawing/2014/main" xmlns="" val="20002"/>
                    </a:ext>
                  </a:extLst>
                </a:gridCol>
                <a:gridCol w="864096">
                  <a:extLst>
                    <a:ext uri="{9D8B030D-6E8A-4147-A177-3AD203B41FA5}">
                      <a16:colId xmlns:a16="http://schemas.microsoft.com/office/drawing/2014/main" xmlns="" val="20003"/>
                    </a:ext>
                  </a:extLst>
                </a:gridCol>
                <a:gridCol w="936104">
                  <a:extLst>
                    <a:ext uri="{9D8B030D-6E8A-4147-A177-3AD203B41FA5}">
                      <a16:colId xmlns:a16="http://schemas.microsoft.com/office/drawing/2014/main" xmlns="" val="20004"/>
                    </a:ext>
                  </a:extLst>
                </a:gridCol>
                <a:gridCol w="767219">
                  <a:extLst>
                    <a:ext uri="{9D8B030D-6E8A-4147-A177-3AD203B41FA5}">
                      <a16:colId xmlns:a16="http://schemas.microsoft.com/office/drawing/2014/main" xmlns="" val="20005"/>
                    </a:ext>
                  </a:extLst>
                </a:gridCol>
              </a:tblGrid>
              <a:tr h="393062">
                <a:tc>
                  <a:txBody>
                    <a:bodyPr/>
                    <a:lstStyle/>
                    <a:p>
                      <a:pPr algn="ctr" fontAlgn="t"/>
                      <a:r>
                        <a:rPr lang="ru-RU" sz="900" b="1" u="none" strike="noStrike" dirty="0">
                          <a:effectLst/>
                          <a:latin typeface="Times New Roman" pitchFamily="18" charset="0"/>
                          <a:cs typeface="Times New Roman" pitchFamily="18" charset="0"/>
                        </a:rPr>
                        <a:t>№ п/п</a:t>
                      </a:r>
                      <a:endParaRPr lang="ru-RU" sz="900" b="1"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900" b="1" u="none" strike="noStrike" dirty="0">
                          <a:effectLst/>
                          <a:latin typeface="Times New Roman" pitchFamily="18" charset="0"/>
                          <a:cs typeface="Times New Roman" pitchFamily="18" charset="0"/>
                        </a:rPr>
                        <a:t>Наименование программы</a:t>
                      </a:r>
                      <a:endParaRPr lang="ru-RU" sz="900" b="1"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900" b="1" u="none" strike="noStrike" dirty="0">
                          <a:effectLst/>
                          <a:latin typeface="Times New Roman" pitchFamily="18" charset="0"/>
                          <a:cs typeface="Times New Roman" pitchFamily="18" charset="0"/>
                        </a:rPr>
                        <a:t>Утверждено </a:t>
                      </a:r>
                    </a:p>
                    <a:p>
                      <a:pPr algn="ctr" fontAlgn="t"/>
                      <a:r>
                        <a:rPr lang="ru-RU" sz="900" b="1" u="none" strike="noStrike" dirty="0">
                          <a:effectLst/>
                          <a:latin typeface="Times New Roman" pitchFamily="18" charset="0"/>
                          <a:cs typeface="Times New Roman" pitchFamily="18" charset="0"/>
                        </a:rPr>
                        <a:t>на </a:t>
                      </a:r>
                      <a:r>
                        <a:rPr lang="ru-RU" sz="900" b="1" u="none" strike="noStrike" dirty="0" smtClean="0">
                          <a:effectLst/>
                          <a:latin typeface="Times New Roman" pitchFamily="18" charset="0"/>
                          <a:cs typeface="Times New Roman" pitchFamily="18" charset="0"/>
                        </a:rPr>
                        <a:t>2022 </a:t>
                      </a:r>
                      <a:r>
                        <a:rPr lang="ru-RU" sz="900" b="1" u="none" strike="noStrike" dirty="0">
                          <a:effectLst/>
                          <a:latin typeface="Times New Roman" pitchFamily="18" charset="0"/>
                          <a:cs typeface="Times New Roman" pitchFamily="18" charset="0"/>
                        </a:rPr>
                        <a:t>год, </a:t>
                      </a:r>
                      <a:r>
                        <a:rPr lang="ru-RU" sz="900" b="1" u="none" strike="noStrike" dirty="0" err="1">
                          <a:effectLst/>
                          <a:latin typeface="Times New Roman" pitchFamily="18" charset="0"/>
                          <a:cs typeface="Times New Roman" pitchFamily="18" charset="0"/>
                        </a:rPr>
                        <a:t>тыс.руб</a:t>
                      </a:r>
                      <a:r>
                        <a:rPr lang="ru-RU" sz="900" b="1" u="none" strike="noStrike" dirty="0">
                          <a:effectLst/>
                          <a:latin typeface="Times New Roman" pitchFamily="18" charset="0"/>
                          <a:cs typeface="Times New Roman" pitchFamily="18" charset="0"/>
                        </a:rPr>
                        <a:t>.</a:t>
                      </a:r>
                      <a:endParaRPr lang="ru-RU" sz="900" b="1"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900" b="1" u="none" strike="noStrike" dirty="0">
                          <a:effectLst/>
                          <a:latin typeface="Times New Roman" pitchFamily="18" charset="0"/>
                          <a:cs typeface="Times New Roman" pitchFamily="18" charset="0"/>
                        </a:rPr>
                        <a:t>Исполнено </a:t>
                      </a:r>
                    </a:p>
                    <a:p>
                      <a:pPr algn="ctr" fontAlgn="t"/>
                      <a:r>
                        <a:rPr lang="ru-RU" sz="900" b="1" u="none" strike="noStrike" dirty="0">
                          <a:effectLst/>
                          <a:latin typeface="Times New Roman" pitchFamily="18" charset="0"/>
                          <a:cs typeface="Times New Roman" pitchFamily="18" charset="0"/>
                        </a:rPr>
                        <a:t>за </a:t>
                      </a:r>
                      <a:r>
                        <a:rPr lang="ru-RU" sz="900" b="1" u="none" strike="noStrike" dirty="0" smtClean="0">
                          <a:effectLst/>
                          <a:latin typeface="Times New Roman" pitchFamily="18" charset="0"/>
                          <a:cs typeface="Times New Roman" pitchFamily="18" charset="0"/>
                        </a:rPr>
                        <a:t>2022 </a:t>
                      </a:r>
                      <a:r>
                        <a:rPr lang="ru-RU" sz="900" b="1" u="none" strike="noStrike" dirty="0">
                          <a:effectLst/>
                          <a:latin typeface="Times New Roman" pitchFamily="18" charset="0"/>
                          <a:cs typeface="Times New Roman" pitchFamily="18" charset="0"/>
                        </a:rPr>
                        <a:t>год, </a:t>
                      </a:r>
                      <a:r>
                        <a:rPr lang="ru-RU" sz="900" b="1" u="none" strike="noStrike" dirty="0" err="1">
                          <a:effectLst/>
                          <a:latin typeface="Times New Roman" pitchFamily="18" charset="0"/>
                          <a:cs typeface="Times New Roman" pitchFamily="18" charset="0"/>
                        </a:rPr>
                        <a:t>тыс.руб</a:t>
                      </a:r>
                      <a:r>
                        <a:rPr lang="ru-RU" sz="900" b="1" u="none" strike="noStrike" dirty="0">
                          <a:effectLst/>
                          <a:latin typeface="Times New Roman" pitchFamily="18" charset="0"/>
                          <a:cs typeface="Times New Roman" pitchFamily="18" charset="0"/>
                        </a:rPr>
                        <a:t>.</a:t>
                      </a:r>
                      <a:endParaRPr lang="ru-RU" sz="900" b="1"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900" b="1" u="none" strike="noStrike" dirty="0">
                          <a:effectLst/>
                          <a:latin typeface="Times New Roman" pitchFamily="18" charset="0"/>
                          <a:cs typeface="Times New Roman" pitchFamily="18" charset="0"/>
                        </a:rPr>
                        <a:t>Отклонение </a:t>
                      </a:r>
                      <a:endParaRPr lang="ru-RU" sz="900" b="1" u="none" strike="noStrike" dirty="0" smtClean="0">
                        <a:effectLst/>
                        <a:latin typeface="Times New Roman" pitchFamily="18" charset="0"/>
                        <a:cs typeface="Times New Roman" pitchFamily="18" charset="0"/>
                      </a:endParaRPr>
                    </a:p>
                    <a:p>
                      <a:pPr algn="ctr" fontAlgn="t"/>
                      <a:r>
                        <a:rPr lang="ru-RU" sz="900" b="1" u="none" strike="noStrike" dirty="0" smtClean="0">
                          <a:effectLst/>
                          <a:latin typeface="Times New Roman" pitchFamily="18" charset="0"/>
                          <a:cs typeface="Times New Roman" pitchFamily="18" charset="0"/>
                        </a:rPr>
                        <a:t>(+/-), </a:t>
                      </a:r>
                      <a:r>
                        <a:rPr lang="ru-RU" sz="900" b="1" u="none" strike="noStrike" dirty="0">
                          <a:effectLst/>
                          <a:latin typeface="Times New Roman" pitchFamily="18" charset="0"/>
                          <a:cs typeface="Times New Roman" pitchFamily="18" charset="0"/>
                        </a:rPr>
                        <a:t>(</a:t>
                      </a:r>
                      <a:r>
                        <a:rPr lang="ru-RU" sz="900" b="1" u="none" strike="noStrike" dirty="0" err="1">
                          <a:effectLst/>
                          <a:latin typeface="Times New Roman" pitchFamily="18" charset="0"/>
                          <a:cs typeface="Times New Roman" pitchFamily="18" charset="0"/>
                        </a:rPr>
                        <a:t>тыс.руб</a:t>
                      </a:r>
                      <a:r>
                        <a:rPr lang="ru-RU" sz="900" b="1" u="none" strike="noStrike" dirty="0">
                          <a:effectLst/>
                          <a:latin typeface="Times New Roman" pitchFamily="18" charset="0"/>
                          <a:cs typeface="Times New Roman" pitchFamily="18" charset="0"/>
                        </a:rPr>
                        <a:t>.)</a:t>
                      </a:r>
                      <a:endParaRPr lang="ru-RU" sz="900" b="1"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900" b="1" u="none" strike="noStrike" dirty="0">
                          <a:effectLst/>
                          <a:latin typeface="Times New Roman" pitchFamily="18" charset="0"/>
                          <a:cs typeface="Times New Roman" pitchFamily="18" charset="0"/>
                        </a:rPr>
                        <a:t>% исполнения</a:t>
                      </a:r>
                      <a:endParaRPr lang="ru-RU" sz="900" b="1" i="0" u="none" strike="noStrike" dirty="0">
                        <a:solidFill>
                          <a:schemeClr val="tx1"/>
                        </a:solidFill>
                        <a:effectLst/>
                        <a:latin typeface="Times New Roman" pitchFamily="18" charset="0"/>
                        <a:cs typeface="Times New Roman" pitchFamily="18" charset="0"/>
                      </a:endParaRPr>
                    </a:p>
                  </a:txBody>
                  <a:tcPr marL="3369" marR="3369" marT="3369" marB="0" anchor="ctr"/>
                </a:tc>
                <a:extLst>
                  <a:ext uri="{0D108BD9-81ED-4DB2-BD59-A6C34878D82A}">
                    <a16:rowId xmlns:a16="http://schemas.microsoft.com/office/drawing/2014/main" xmlns="" val="10000"/>
                  </a:ext>
                </a:extLst>
              </a:tr>
              <a:tr h="102937">
                <a:tc>
                  <a:txBody>
                    <a:bodyPr/>
                    <a:lstStyle/>
                    <a:p>
                      <a:pPr algn="ctr" fontAlgn="t"/>
                      <a:r>
                        <a:rPr lang="ru-RU" sz="600" u="none" strike="noStrike" dirty="0">
                          <a:effectLst/>
                          <a:latin typeface="Times New Roman" pitchFamily="18" charset="0"/>
                          <a:cs typeface="Times New Roman" pitchFamily="18" charset="0"/>
                        </a:rPr>
                        <a:t>1</a:t>
                      </a:r>
                      <a:endParaRPr lang="ru-RU" sz="600" b="0" i="0" u="none" strike="noStrike" dirty="0">
                        <a:solidFill>
                          <a:schemeClr val="tx1"/>
                        </a:solidFill>
                        <a:effectLst/>
                        <a:latin typeface="Times New Roman" pitchFamily="18" charset="0"/>
                        <a:cs typeface="Times New Roman" pitchFamily="18" charset="0"/>
                      </a:endParaRPr>
                    </a:p>
                  </a:txBody>
                  <a:tcPr marL="3369" marR="3369" marT="3369" marB="0"/>
                </a:tc>
                <a:tc>
                  <a:txBody>
                    <a:bodyPr/>
                    <a:lstStyle/>
                    <a:p>
                      <a:pPr algn="ctr" fontAlgn="t"/>
                      <a:r>
                        <a:rPr lang="ru-RU" sz="600" u="none" strike="noStrike" dirty="0">
                          <a:effectLst/>
                          <a:latin typeface="Times New Roman" pitchFamily="18" charset="0"/>
                          <a:cs typeface="Times New Roman" pitchFamily="18" charset="0"/>
                        </a:rPr>
                        <a:t>2</a:t>
                      </a:r>
                      <a:endParaRPr lang="ru-RU" sz="600" b="0" i="0" u="none" strike="noStrike" dirty="0">
                        <a:solidFill>
                          <a:schemeClr val="tx1"/>
                        </a:solidFill>
                        <a:effectLst/>
                        <a:latin typeface="Times New Roman" pitchFamily="18" charset="0"/>
                        <a:cs typeface="Times New Roman" pitchFamily="18" charset="0"/>
                      </a:endParaRPr>
                    </a:p>
                  </a:txBody>
                  <a:tcPr marL="3369" marR="3369" marT="3369" marB="0"/>
                </a:tc>
                <a:tc>
                  <a:txBody>
                    <a:bodyPr/>
                    <a:lstStyle/>
                    <a:p>
                      <a:pPr algn="ctr" fontAlgn="t"/>
                      <a:r>
                        <a:rPr lang="ru-RU" sz="600" u="none" strike="noStrike" dirty="0">
                          <a:effectLst/>
                          <a:latin typeface="Times New Roman" pitchFamily="18" charset="0"/>
                          <a:cs typeface="Times New Roman" pitchFamily="18" charset="0"/>
                        </a:rPr>
                        <a:t>3</a:t>
                      </a:r>
                      <a:endParaRPr lang="ru-RU" sz="600" b="0" i="0" u="none" strike="noStrike" dirty="0">
                        <a:solidFill>
                          <a:schemeClr val="tx1"/>
                        </a:solidFill>
                        <a:effectLst/>
                        <a:latin typeface="Times New Roman" pitchFamily="18" charset="0"/>
                        <a:cs typeface="Times New Roman" pitchFamily="18" charset="0"/>
                      </a:endParaRPr>
                    </a:p>
                  </a:txBody>
                  <a:tcPr marL="3369" marR="3369" marT="3369" marB="0"/>
                </a:tc>
                <a:tc>
                  <a:txBody>
                    <a:bodyPr/>
                    <a:lstStyle/>
                    <a:p>
                      <a:pPr algn="ctr" fontAlgn="t"/>
                      <a:r>
                        <a:rPr lang="ru-RU" sz="600" u="none" strike="noStrike">
                          <a:effectLst/>
                          <a:latin typeface="Times New Roman" pitchFamily="18" charset="0"/>
                          <a:cs typeface="Times New Roman" pitchFamily="18" charset="0"/>
                        </a:rPr>
                        <a:t>4</a:t>
                      </a:r>
                      <a:endParaRPr lang="ru-RU" sz="600" b="0" i="0" u="none" strike="noStrike">
                        <a:solidFill>
                          <a:schemeClr val="tx1"/>
                        </a:solidFill>
                        <a:effectLst/>
                        <a:latin typeface="Times New Roman" pitchFamily="18" charset="0"/>
                        <a:cs typeface="Times New Roman" pitchFamily="18" charset="0"/>
                      </a:endParaRPr>
                    </a:p>
                  </a:txBody>
                  <a:tcPr marL="3369" marR="3369" marT="3369" marB="0"/>
                </a:tc>
                <a:tc>
                  <a:txBody>
                    <a:bodyPr/>
                    <a:lstStyle/>
                    <a:p>
                      <a:pPr algn="ctr" fontAlgn="t"/>
                      <a:r>
                        <a:rPr lang="ru-RU" sz="600" u="none" strike="noStrike" dirty="0">
                          <a:effectLst/>
                          <a:latin typeface="Times New Roman" pitchFamily="18" charset="0"/>
                          <a:cs typeface="Times New Roman" pitchFamily="18" charset="0"/>
                        </a:rPr>
                        <a:t>5</a:t>
                      </a:r>
                      <a:endParaRPr lang="ru-RU" sz="600" b="0" i="0" u="none" strike="noStrike" dirty="0">
                        <a:solidFill>
                          <a:schemeClr val="tx1"/>
                        </a:solidFill>
                        <a:effectLst/>
                        <a:latin typeface="Times New Roman" pitchFamily="18" charset="0"/>
                        <a:cs typeface="Times New Roman" pitchFamily="18" charset="0"/>
                      </a:endParaRPr>
                    </a:p>
                  </a:txBody>
                  <a:tcPr marL="3369" marR="3369" marT="3369" marB="0"/>
                </a:tc>
                <a:tc>
                  <a:txBody>
                    <a:bodyPr/>
                    <a:lstStyle/>
                    <a:p>
                      <a:pPr algn="ctr" fontAlgn="t"/>
                      <a:r>
                        <a:rPr lang="ru-RU" sz="600" u="none" strike="noStrike" dirty="0">
                          <a:effectLst/>
                          <a:latin typeface="Times New Roman" pitchFamily="18" charset="0"/>
                          <a:cs typeface="Times New Roman" pitchFamily="18" charset="0"/>
                        </a:rPr>
                        <a:t>6</a:t>
                      </a:r>
                      <a:endParaRPr lang="ru-RU" sz="600" b="0" i="0" u="none" strike="noStrike" dirty="0">
                        <a:solidFill>
                          <a:schemeClr val="tx1"/>
                        </a:solidFill>
                        <a:effectLst/>
                        <a:latin typeface="Times New Roman" pitchFamily="18" charset="0"/>
                        <a:cs typeface="Times New Roman" pitchFamily="18" charset="0"/>
                      </a:endParaRPr>
                    </a:p>
                  </a:txBody>
                  <a:tcPr marL="3369" marR="3369" marT="3369" marB="0"/>
                </a:tc>
                <a:extLst>
                  <a:ext uri="{0D108BD9-81ED-4DB2-BD59-A6C34878D82A}">
                    <a16:rowId xmlns:a16="http://schemas.microsoft.com/office/drawing/2014/main" xmlns="" val="10001"/>
                  </a:ext>
                </a:extLst>
              </a:tr>
              <a:tr h="223128">
                <a:tc>
                  <a:txBody>
                    <a:bodyPr/>
                    <a:lstStyle/>
                    <a:p>
                      <a:pPr algn="ctr" fontAlgn="t"/>
                      <a:r>
                        <a:rPr lang="ru-RU" sz="800" u="none" strike="noStrike" dirty="0">
                          <a:effectLst/>
                          <a:latin typeface="Times New Roman" pitchFamily="18" charset="0"/>
                          <a:cs typeface="Times New Roman" pitchFamily="18" charset="0"/>
                        </a:rPr>
                        <a:t> </a:t>
                      </a:r>
                      <a:endParaRPr lang="ru-RU" sz="8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l" fontAlgn="t"/>
                      <a:r>
                        <a:rPr lang="ru-RU" sz="850" b="1" u="none" strike="noStrike" dirty="0">
                          <a:effectLst/>
                          <a:latin typeface="Times New Roman" pitchFamily="18" charset="0"/>
                          <a:cs typeface="Times New Roman" pitchFamily="18" charset="0"/>
                        </a:rPr>
                        <a:t>Программные расходы, всего:</a:t>
                      </a:r>
                      <a:endParaRPr lang="ru-RU" sz="850" b="1" i="0" u="none" strike="noStrike" dirty="0">
                        <a:solidFill>
                          <a:schemeClr val="tx1"/>
                        </a:solidFill>
                        <a:effectLst/>
                        <a:latin typeface="Times New Roman" pitchFamily="18" charset="0"/>
                        <a:cs typeface="Times New Roman" pitchFamily="18" charset="0"/>
                      </a:endParaRPr>
                    </a:p>
                  </a:txBody>
                  <a:tcPr marL="3369" marR="3369" marT="3369" marB="0"/>
                </a:tc>
                <a:tc>
                  <a:txBody>
                    <a:bodyPr/>
                    <a:lstStyle/>
                    <a:p>
                      <a:pPr algn="ctr" fontAlgn="t"/>
                      <a:r>
                        <a:rPr lang="ru-RU" sz="1000" u="none" strike="noStrike" dirty="0">
                          <a:effectLst/>
                          <a:latin typeface="Times New Roman" pitchFamily="18" charset="0"/>
                          <a:cs typeface="Times New Roman" pitchFamily="18" charset="0"/>
                        </a:rPr>
                        <a:t>314 483</a:t>
                      </a:r>
                      <a:endParaRPr lang="ru-RU" sz="1000" b="1"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a:effectLst/>
                          <a:latin typeface="Times New Roman" pitchFamily="18" charset="0"/>
                          <a:cs typeface="Times New Roman" pitchFamily="18" charset="0"/>
                        </a:rPr>
                        <a:t>308 201</a:t>
                      </a:r>
                      <a:endParaRPr lang="ru-RU" sz="1000" b="1"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a:effectLst/>
                          <a:latin typeface="Times New Roman" pitchFamily="18" charset="0"/>
                          <a:cs typeface="Times New Roman" pitchFamily="18" charset="0"/>
                        </a:rPr>
                        <a:t>-6 282</a:t>
                      </a:r>
                      <a:endParaRPr lang="ru-RU" sz="1000" b="1"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a:effectLst/>
                          <a:latin typeface="Times New Roman" pitchFamily="18" charset="0"/>
                          <a:cs typeface="Times New Roman" pitchFamily="18" charset="0"/>
                        </a:rPr>
                        <a:t>98,0</a:t>
                      </a:r>
                      <a:endParaRPr lang="ru-RU" sz="1000" b="1" i="0" u="none" strike="noStrike" dirty="0">
                        <a:solidFill>
                          <a:schemeClr val="tx1"/>
                        </a:solidFill>
                        <a:effectLst/>
                        <a:latin typeface="Times New Roman" pitchFamily="18" charset="0"/>
                        <a:cs typeface="Times New Roman" pitchFamily="18" charset="0"/>
                      </a:endParaRPr>
                    </a:p>
                  </a:txBody>
                  <a:tcPr marL="3369" marR="3369" marT="3369" marB="0" anchor="ctr"/>
                </a:tc>
                <a:extLst>
                  <a:ext uri="{0D108BD9-81ED-4DB2-BD59-A6C34878D82A}">
                    <a16:rowId xmlns:a16="http://schemas.microsoft.com/office/drawing/2014/main" xmlns="" val="10002"/>
                  </a:ext>
                </a:extLst>
              </a:tr>
              <a:tr h="221225">
                <a:tc>
                  <a:txBody>
                    <a:bodyPr/>
                    <a:lstStyle/>
                    <a:p>
                      <a:pPr algn="ctr" fontAlgn="t"/>
                      <a:r>
                        <a:rPr lang="ru-RU" sz="800" u="none" strike="noStrike" dirty="0">
                          <a:effectLst/>
                          <a:latin typeface="Times New Roman" pitchFamily="18" charset="0"/>
                          <a:cs typeface="Times New Roman" pitchFamily="18" charset="0"/>
                        </a:rPr>
                        <a:t>1</a:t>
                      </a:r>
                      <a:endParaRPr lang="ru-RU" sz="8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l" fontAlgn="t"/>
                      <a:r>
                        <a:rPr lang="ru-RU" sz="850" u="none" strike="noStrike" dirty="0">
                          <a:effectLst/>
                          <a:latin typeface="Times New Roman" pitchFamily="18" charset="0"/>
                          <a:cs typeface="Times New Roman" pitchFamily="18" charset="0"/>
                        </a:rPr>
                        <a:t>Муниципальная программа «Развитие культуры Гаврилово-Посадского муниципального района»</a:t>
                      </a:r>
                      <a:endParaRPr lang="ru-RU" sz="850" b="0" i="0" u="none" strike="noStrike" dirty="0">
                        <a:solidFill>
                          <a:schemeClr val="tx1"/>
                        </a:solidFill>
                        <a:effectLst/>
                        <a:latin typeface="Times New Roman" pitchFamily="18" charset="0"/>
                        <a:cs typeface="Times New Roman" pitchFamily="18" charset="0"/>
                      </a:endParaRPr>
                    </a:p>
                  </a:txBody>
                  <a:tcPr marL="3369" marR="3369" marT="3369" marB="0"/>
                </a:tc>
                <a:tc>
                  <a:txBody>
                    <a:bodyPr/>
                    <a:lstStyle/>
                    <a:p>
                      <a:pPr algn="ctr" fontAlgn="t"/>
                      <a:r>
                        <a:rPr lang="ru-RU" sz="1000" u="none" strike="noStrike" dirty="0" smtClean="0">
                          <a:effectLst/>
                          <a:latin typeface="Times New Roman" pitchFamily="18" charset="0"/>
                          <a:cs typeface="Times New Roman" pitchFamily="18" charset="0"/>
                        </a:rPr>
                        <a:t>29 542</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smtClean="0">
                          <a:effectLst/>
                          <a:latin typeface="Times New Roman" pitchFamily="18" charset="0"/>
                          <a:cs typeface="Times New Roman" pitchFamily="18" charset="0"/>
                        </a:rPr>
                        <a:t>29 533</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smtClean="0">
                          <a:effectLst/>
                          <a:latin typeface="Times New Roman" pitchFamily="18" charset="0"/>
                          <a:cs typeface="Times New Roman" pitchFamily="18" charset="0"/>
                        </a:rPr>
                        <a:t>-9</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a:effectLst/>
                          <a:latin typeface="Times New Roman" pitchFamily="18" charset="0"/>
                          <a:cs typeface="Times New Roman" pitchFamily="18" charset="0"/>
                        </a:rPr>
                        <a:t>99,9</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extLst>
                  <a:ext uri="{0D108BD9-81ED-4DB2-BD59-A6C34878D82A}">
                    <a16:rowId xmlns:a16="http://schemas.microsoft.com/office/drawing/2014/main" xmlns="" val="10003"/>
                  </a:ext>
                </a:extLst>
              </a:tr>
              <a:tr h="281480">
                <a:tc>
                  <a:txBody>
                    <a:bodyPr/>
                    <a:lstStyle/>
                    <a:p>
                      <a:pPr algn="ctr" fontAlgn="t"/>
                      <a:r>
                        <a:rPr lang="ru-RU" sz="800" u="none" strike="noStrike" dirty="0">
                          <a:effectLst/>
                          <a:latin typeface="Times New Roman" pitchFamily="18" charset="0"/>
                          <a:cs typeface="Times New Roman" pitchFamily="18" charset="0"/>
                        </a:rPr>
                        <a:t>2</a:t>
                      </a:r>
                      <a:endParaRPr lang="ru-RU" sz="8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l" fontAlgn="t"/>
                      <a:r>
                        <a:rPr lang="ru-RU" sz="850" u="none" strike="noStrike" dirty="0">
                          <a:effectLst/>
                          <a:latin typeface="Times New Roman" pitchFamily="18" charset="0"/>
                          <a:cs typeface="Times New Roman" pitchFamily="18" charset="0"/>
                        </a:rPr>
                        <a:t>Муниципальная программа «Развитие физической культуры, спорта и повышение эффективности реализации молодежной политики Гаврилово-Посадского муниципального района»</a:t>
                      </a:r>
                      <a:endParaRPr lang="ru-RU" sz="850" b="0" i="0" u="none" strike="noStrike" dirty="0">
                        <a:solidFill>
                          <a:schemeClr val="tx1"/>
                        </a:solidFill>
                        <a:effectLst/>
                        <a:latin typeface="Times New Roman" pitchFamily="18" charset="0"/>
                        <a:cs typeface="Times New Roman" pitchFamily="18" charset="0"/>
                      </a:endParaRPr>
                    </a:p>
                  </a:txBody>
                  <a:tcPr marL="3369" marR="3369" marT="3369" marB="0"/>
                </a:tc>
                <a:tc>
                  <a:txBody>
                    <a:bodyPr/>
                    <a:lstStyle/>
                    <a:p>
                      <a:pPr algn="ctr" fontAlgn="t"/>
                      <a:r>
                        <a:rPr lang="ru-RU" sz="1000" u="none" strike="noStrike" dirty="0" smtClean="0">
                          <a:effectLst/>
                          <a:latin typeface="Times New Roman" pitchFamily="18" charset="0"/>
                          <a:cs typeface="Times New Roman" pitchFamily="18" charset="0"/>
                        </a:rPr>
                        <a:t>5 380</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smtClean="0">
                          <a:effectLst/>
                          <a:latin typeface="Times New Roman" pitchFamily="18" charset="0"/>
                          <a:cs typeface="Times New Roman" pitchFamily="18" charset="0"/>
                        </a:rPr>
                        <a:t>5 380</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a:effectLst/>
                          <a:latin typeface="Times New Roman" pitchFamily="18" charset="0"/>
                          <a:cs typeface="Times New Roman" pitchFamily="18" charset="0"/>
                        </a:rPr>
                        <a:t>0</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a:effectLst/>
                          <a:latin typeface="Times New Roman" pitchFamily="18" charset="0"/>
                          <a:cs typeface="Times New Roman" pitchFamily="18" charset="0"/>
                        </a:rPr>
                        <a:t>100,0</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extLst>
                  <a:ext uri="{0D108BD9-81ED-4DB2-BD59-A6C34878D82A}">
                    <a16:rowId xmlns:a16="http://schemas.microsoft.com/office/drawing/2014/main" xmlns="" val="10004"/>
                  </a:ext>
                </a:extLst>
              </a:tr>
              <a:tr h="288032">
                <a:tc>
                  <a:txBody>
                    <a:bodyPr/>
                    <a:lstStyle/>
                    <a:p>
                      <a:pPr algn="ctr" fontAlgn="t"/>
                      <a:r>
                        <a:rPr lang="ru-RU" sz="800" u="none" strike="noStrike" dirty="0">
                          <a:effectLst/>
                          <a:latin typeface="Times New Roman" pitchFamily="18" charset="0"/>
                          <a:cs typeface="Times New Roman" pitchFamily="18" charset="0"/>
                        </a:rPr>
                        <a:t>3</a:t>
                      </a:r>
                      <a:endParaRPr lang="ru-RU" sz="8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l" fontAlgn="t"/>
                      <a:r>
                        <a:rPr lang="ru-RU" sz="850" u="none" strike="noStrike" dirty="0">
                          <a:effectLst/>
                          <a:latin typeface="Times New Roman" pitchFamily="18" charset="0"/>
                          <a:cs typeface="Times New Roman" pitchFamily="18" charset="0"/>
                        </a:rPr>
                        <a:t>Муниципальная программа Гаврилово-Посадского муниципального района «Социальная поддержка граждан и общественных организаций Гаврилово-Посадского муниципального района»</a:t>
                      </a:r>
                      <a:endParaRPr lang="ru-RU" sz="850" b="0" i="0" u="none" strike="noStrike" dirty="0">
                        <a:solidFill>
                          <a:schemeClr val="tx1"/>
                        </a:solidFill>
                        <a:effectLst/>
                        <a:latin typeface="Times New Roman" pitchFamily="18" charset="0"/>
                        <a:cs typeface="Times New Roman" pitchFamily="18" charset="0"/>
                      </a:endParaRPr>
                    </a:p>
                  </a:txBody>
                  <a:tcPr marL="3369" marR="3369" marT="3369" marB="0"/>
                </a:tc>
                <a:tc>
                  <a:txBody>
                    <a:bodyPr/>
                    <a:lstStyle/>
                    <a:p>
                      <a:pPr algn="ctr" fontAlgn="t"/>
                      <a:r>
                        <a:rPr lang="ru-RU" sz="1000" u="none" strike="noStrike" dirty="0" smtClean="0">
                          <a:effectLst/>
                          <a:latin typeface="Times New Roman" pitchFamily="18" charset="0"/>
                          <a:cs typeface="Times New Roman" pitchFamily="18" charset="0"/>
                        </a:rPr>
                        <a:t>1 564</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a:effectLst/>
                          <a:latin typeface="Times New Roman" pitchFamily="18" charset="0"/>
                          <a:cs typeface="Times New Roman" pitchFamily="18" charset="0"/>
                        </a:rPr>
                        <a:t>1 </a:t>
                      </a:r>
                      <a:r>
                        <a:rPr lang="ru-RU" sz="1000" u="none" strike="noStrike" dirty="0" smtClean="0">
                          <a:effectLst/>
                          <a:latin typeface="Times New Roman" pitchFamily="18" charset="0"/>
                          <a:cs typeface="Times New Roman" pitchFamily="18" charset="0"/>
                        </a:rPr>
                        <a:t>564</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a:effectLst/>
                          <a:latin typeface="Times New Roman" pitchFamily="18" charset="0"/>
                          <a:cs typeface="Times New Roman" pitchFamily="18" charset="0"/>
                        </a:rPr>
                        <a:t>0</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a:effectLst/>
                          <a:latin typeface="Times New Roman" pitchFamily="18" charset="0"/>
                          <a:cs typeface="Times New Roman" pitchFamily="18" charset="0"/>
                        </a:rPr>
                        <a:t>100,0</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extLst>
                  <a:ext uri="{0D108BD9-81ED-4DB2-BD59-A6C34878D82A}">
                    <a16:rowId xmlns:a16="http://schemas.microsoft.com/office/drawing/2014/main" xmlns="" val="10005"/>
                  </a:ext>
                </a:extLst>
              </a:tr>
              <a:tr h="222576">
                <a:tc>
                  <a:txBody>
                    <a:bodyPr/>
                    <a:lstStyle/>
                    <a:p>
                      <a:pPr algn="ctr" fontAlgn="t"/>
                      <a:r>
                        <a:rPr lang="ru-RU" sz="800" u="none" strike="noStrike" dirty="0">
                          <a:effectLst/>
                          <a:latin typeface="Times New Roman" pitchFamily="18" charset="0"/>
                          <a:cs typeface="Times New Roman" pitchFamily="18" charset="0"/>
                        </a:rPr>
                        <a:t>4</a:t>
                      </a:r>
                      <a:endParaRPr lang="ru-RU" sz="8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l" fontAlgn="t"/>
                      <a:r>
                        <a:rPr lang="ru-RU" sz="850" u="none" strike="noStrike" dirty="0">
                          <a:effectLst/>
                          <a:latin typeface="Times New Roman" pitchFamily="18" charset="0"/>
                          <a:cs typeface="Times New Roman" pitchFamily="18" charset="0"/>
                        </a:rPr>
                        <a:t>Муниципальная программа «Развитие системы образования Гаврилово-Посадского муниципального района»</a:t>
                      </a:r>
                      <a:endParaRPr lang="ru-RU" sz="850" b="0" i="0" u="none" strike="noStrike" dirty="0">
                        <a:solidFill>
                          <a:schemeClr val="tx1"/>
                        </a:solidFill>
                        <a:effectLst/>
                        <a:latin typeface="Times New Roman" pitchFamily="18" charset="0"/>
                        <a:cs typeface="Times New Roman" pitchFamily="18" charset="0"/>
                      </a:endParaRPr>
                    </a:p>
                  </a:txBody>
                  <a:tcPr marL="3369" marR="3369" marT="3369" marB="0"/>
                </a:tc>
                <a:tc>
                  <a:txBody>
                    <a:bodyPr/>
                    <a:lstStyle/>
                    <a:p>
                      <a:pPr algn="ctr" fontAlgn="t"/>
                      <a:r>
                        <a:rPr lang="ru-RU" sz="1000" u="none" strike="noStrike" dirty="0" smtClean="0">
                          <a:effectLst/>
                          <a:latin typeface="Times New Roman" pitchFamily="18" charset="0"/>
                          <a:cs typeface="Times New Roman" pitchFamily="18" charset="0"/>
                        </a:rPr>
                        <a:t>213 803</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smtClean="0">
                          <a:effectLst/>
                          <a:latin typeface="Times New Roman" pitchFamily="18" charset="0"/>
                          <a:cs typeface="Times New Roman" pitchFamily="18" charset="0"/>
                        </a:rPr>
                        <a:t>210 942</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smtClean="0">
                          <a:effectLst/>
                          <a:latin typeface="Times New Roman" pitchFamily="18" charset="0"/>
                          <a:cs typeface="Times New Roman" pitchFamily="18" charset="0"/>
                        </a:rPr>
                        <a:t>-2 861</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smtClean="0">
                          <a:effectLst/>
                          <a:latin typeface="Times New Roman" pitchFamily="18" charset="0"/>
                          <a:cs typeface="Times New Roman" pitchFamily="18" charset="0"/>
                        </a:rPr>
                        <a:t>98,7</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extLst>
                  <a:ext uri="{0D108BD9-81ED-4DB2-BD59-A6C34878D82A}">
                    <a16:rowId xmlns:a16="http://schemas.microsoft.com/office/drawing/2014/main" xmlns="" val="10006"/>
                  </a:ext>
                </a:extLst>
              </a:tr>
              <a:tr h="216024">
                <a:tc>
                  <a:txBody>
                    <a:bodyPr/>
                    <a:lstStyle/>
                    <a:p>
                      <a:pPr algn="ctr" fontAlgn="t"/>
                      <a:r>
                        <a:rPr lang="ru-RU" sz="800" u="none" strike="noStrike" dirty="0">
                          <a:effectLst/>
                          <a:latin typeface="Times New Roman" pitchFamily="18" charset="0"/>
                          <a:cs typeface="Times New Roman" pitchFamily="18" charset="0"/>
                        </a:rPr>
                        <a:t>5</a:t>
                      </a:r>
                      <a:endParaRPr lang="ru-RU" sz="8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l" fontAlgn="t"/>
                      <a:r>
                        <a:rPr lang="ru-RU" sz="850" b="0" i="0" u="none" strike="noStrike" dirty="0" smtClean="0">
                          <a:solidFill>
                            <a:schemeClr val="tx1"/>
                          </a:solidFill>
                          <a:effectLst/>
                          <a:latin typeface="Times New Roman" pitchFamily="18" charset="0"/>
                          <a:cs typeface="Times New Roman" pitchFamily="18" charset="0"/>
                        </a:rPr>
                        <a:t>Муниципальная</a:t>
                      </a:r>
                      <a:r>
                        <a:rPr lang="ru-RU" sz="850" b="0" i="0" u="none" strike="noStrike" baseline="0" dirty="0" smtClean="0">
                          <a:solidFill>
                            <a:schemeClr val="tx1"/>
                          </a:solidFill>
                          <a:effectLst/>
                          <a:latin typeface="Times New Roman" pitchFamily="18" charset="0"/>
                          <a:cs typeface="Times New Roman" pitchFamily="18" charset="0"/>
                        </a:rPr>
                        <a:t> программа «Развитие газификации Гаврилово-Посадского муниципального района»</a:t>
                      </a:r>
                      <a:endParaRPr lang="ru-RU" sz="850" b="0" i="0" u="none" strike="noStrike" dirty="0">
                        <a:solidFill>
                          <a:schemeClr val="tx1"/>
                        </a:solidFill>
                        <a:effectLst/>
                        <a:latin typeface="Times New Roman" pitchFamily="18" charset="0"/>
                        <a:cs typeface="Times New Roman" pitchFamily="18" charset="0"/>
                      </a:endParaRPr>
                    </a:p>
                  </a:txBody>
                  <a:tcPr marL="3369" marR="3369" marT="3369" marB="0"/>
                </a:tc>
                <a:tc>
                  <a:txBody>
                    <a:bodyPr/>
                    <a:lstStyle/>
                    <a:p>
                      <a:pPr algn="ctr" fontAlgn="t"/>
                      <a:r>
                        <a:rPr lang="ru-RU" sz="1000" b="0" i="0" u="none" strike="noStrike" dirty="0" smtClean="0">
                          <a:solidFill>
                            <a:schemeClr val="tx1"/>
                          </a:solidFill>
                          <a:effectLst/>
                          <a:latin typeface="Times New Roman" pitchFamily="18" charset="0"/>
                          <a:cs typeface="Times New Roman" pitchFamily="18" charset="0"/>
                        </a:rPr>
                        <a:t>7 461</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b="0" i="0" u="none" strike="noStrike" dirty="0" smtClean="0">
                          <a:solidFill>
                            <a:schemeClr val="tx1"/>
                          </a:solidFill>
                          <a:effectLst/>
                          <a:latin typeface="Times New Roman" pitchFamily="18" charset="0"/>
                          <a:cs typeface="Times New Roman" pitchFamily="18" charset="0"/>
                        </a:rPr>
                        <a:t>7 039</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b="0" i="0" u="none" strike="noStrike" dirty="0" smtClean="0">
                          <a:solidFill>
                            <a:schemeClr val="tx1"/>
                          </a:solidFill>
                          <a:effectLst/>
                          <a:latin typeface="Times New Roman" pitchFamily="18" charset="0"/>
                          <a:cs typeface="Times New Roman" pitchFamily="18" charset="0"/>
                        </a:rPr>
                        <a:t>-422</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b="0" i="0" u="none" strike="noStrike" dirty="0" smtClean="0">
                          <a:solidFill>
                            <a:schemeClr val="tx1"/>
                          </a:solidFill>
                          <a:effectLst/>
                          <a:latin typeface="Times New Roman" pitchFamily="18" charset="0"/>
                          <a:cs typeface="Times New Roman" pitchFamily="18" charset="0"/>
                        </a:rPr>
                        <a:t>94,3</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r>
              <a:tr h="266389">
                <a:tc>
                  <a:txBody>
                    <a:bodyPr/>
                    <a:lstStyle/>
                    <a:p>
                      <a:pPr algn="ctr" fontAlgn="t"/>
                      <a:r>
                        <a:rPr lang="ru-RU" sz="800" u="none" strike="noStrike" dirty="0">
                          <a:effectLst/>
                          <a:latin typeface="Times New Roman" pitchFamily="18" charset="0"/>
                          <a:cs typeface="Times New Roman" pitchFamily="18" charset="0"/>
                        </a:rPr>
                        <a:t>6</a:t>
                      </a:r>
                      <a:endParaRPr lang="ru-RU" sz="8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l" fontAlgn="t"/>
                      <a:r>
                        <a:rPr lang="ru-RU" sz="850" u="none" strike="noStrike" dirty="0">
                          <a:effectLst/>
                          <a:latin typeface="Times New Roman" pitchFamily="18" charset="0"/>
                          <a:cs typeface="Times New Roman" pitchFamily="18" charset="0"/>
                        </a:rPr>
                        <a:t>Муниципальная программа «Развитие транспортной системы Гаврилово-Посадского муниципального района»</a:t>
                      </a:r>
                      <a:endParaRPr lang="ru-RU" sz="850" b="0" i="0" u="none" strike="noStrike" dirty="0">
                        <a:solidFill>
                          <a:schemeClr val="tx1"/>
                        </a:solidFill>
                        <a:effectLst/>
                        <a:latin typeface="Times New Roman" pitchFamily="18" charset="0"/>
                        <a:cs typeface="Times New Roman" pitchFamily="18" charset="0"/>
                      </a:endParaRPr>
                    </a:p>
                  </a:txBody>
                  <a:tcPr marL="3369" marR="3369" marT="3369" marB="0"/>
                </a:tc>
                <a:tc>
                  <a:txBody>
                    <a:bodyPr/>
                    <a:lstStyle/>
                    <a:p>
                      <a:pPr algn="ctr" fontAlgn="t"/>
                      <a:r>
                        <a:rPr lang="ru-RU" sz="1000" u="none" strike="noStrike" dirty="0" smtClean="0">
                          <a:effectLst/>
                          <a:latin typeface="Times New Roman" pitchFamily="18" charset="0"/>
                          <a:cs typeface="Times New Roman" pitchFamily="18" charset="0"/>
                        </a:rPr>
                        <a:t>19 683</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smtClean="0">
                          <a:effectLst/>
                          <a:latin typeface="Times New Roman" pitchFamily="18" charset="0"/>
                          <a:cs typeface="Times New Roman" pitchFamily="18" charset="0"/>
                        </a:rPr>
                        <a:t>19 682</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smtClean="0">
                          <a:effectLst/>
                          <a:latin typeface="Times New Roman" pitchFamily="18" charset="0"/>
                          <a:cs typeface="Times New Roman" pitchFamily="18" charset="0"/>
                        </a:rPr>
                        <a:t>-1</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smtClean="0">
                          <a:effectLst/>
                          <a:latin typeface="Times New Roman" pitchFamily="18" charset="0"/>
                          <a:cs typeface="Times New Roman" pitchFamily="18" charset="0"/>
                        </a:rPr>
                        <a:t>100,0</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extLst>
                  <a:ext uri="{0D108BD9-81ED-4DB2-BD59-A6C34878D82A}">
                    <a16:rowId xmlns:a16="http://schemas.microsoft.com/office/drawing/2014/main" xmlns="" val="10007"/>
                  </a:ext>
                </a:extLst>
              </a:tr>
              <a:tr h="302139">
                <a:tc>
                  <a:txBody>
                    <a:bodyPr/>
                    <a:lstStyle/>
                    <a:p>
                      <a:pPr algn="ctr" fontAlgn="t"/>
                      <a:r>
                        <a:rPr lang="ru-RU" sz="800" u="none" strike="noStrike" dirty="0">
                          <a:effectLst/>
                          <a:latin typeface="Times New Roman" pitchFamily="18" charset="0"/>
                          <a:cs typeface="Times New Roman" pitchFamily="18" charset="0"/>
                        </a:rPr>
                        <a:t>7</a:t>
                      </a:r>
                      <a:endParaRPr lang="ru-RU" sz="8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l" fontAlgn="t"/>
                      <a:r>
                        <a:rPr lang="ru-RU" sz="850" u="none" strike="noStrike" dirty="0">
                          <a:effectLst/>
                          <a:latin typeface="Times New Roman" pitchFamily="18" charset="0"/>
                          <a:cs typeface="Times New Roman" pitchFamily="18" charset="0"/>
                        </a:rPr>
                        <a:t>Муниципальная программа «Обеспечение доступным и комфортным жильем, объектами инженерной инфраструктуры населения Гаврилово-Посадского муниципального района»</a:t>
                      </a:r>
                      <a:endParaRPr lang="ru-RU" sz="850" b="0" i="0" u="none" strike="noStrike" dirty="0">
                        <a:solidFill>
                          <a:schemeClr val="tx1"/>
                        </a:solidFill>
                        <a:effectLst/>
                        <a:latin typeface="Times New Roman" pitchFamily="18" charset="0"/>
                        <a:cs typeface="Times New Roman" pitchFamily="18" charset="0"/>
                      </a:endParaRPr>
                    </a:p>
                  </a:txBody>
                  <a:tcPr marL="3369" marR="3369" marT="3369" marB="0"/>
                </a:tc>
                <a:tc>
                  <a:txBody>
                    <a:bodyPr/>
                    <a:lstStyle/>
                    <a:p>
                      <a:pPr algn="ctr" fontAlgn="t"/>
                      <a:r>
                        <a:rPr lang="ru-RU" sz="1000" b="0" i="0" u="none" strike="noStrike" dirty="0" smtClean="0">
                          <a:solidFill>
                            <a:schemeClr val="tx1"/>
                          </a:solidFill>
                          <a:effectLst/>
                          <a:latin typeface="Times New Roman" pitchFamily="18" charset="0"/>
                          <a:cs typeface="Times New Roman" pitchFamily="18" charset="0"/>
                        </a:rPr>
                        <a:t>3</a:t>
                      </a:r>
                      <a:r>
                        <a:rPr lang="ru-RU" sz="1000" b="0" i="0" u="none" strike="noStrike" baseline="0" dirty="0" smtClean="0">
                          <a:solidFill>
                            <a:schemeClr val="tx1"/>
                          </a:solidFill>
                          <a:effectLst/>
                          <a:latin typeface="Times New Roman" pitchFamily="18" charset="0"/>
                          <a:cs typeface="Times New Roman" pitchFamily="18" charset="0"/>
                        </a:rPr>
                        <a:t> 904</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smtClean="0">
                          <a:effectLst/>
                          <a:latin typeface="Times New Roman" pitchFamily="18" charset="0"/>
                          <a:cs typeface="Times New Roman" pitchFamily="18" charset="0"/>
                        </a:rPr>
                        <a:t>968</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smtClean="0">
                          <a:effectLst/>
                          <a:latin typeface="Times New Roman" pitchFamily="18" charset="0"/>
                          <a:cs typeface="Times New Roman" pitchFamily="18" charset="0"/>
                        </a:rPr>
                        <a:t>-2 936</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smtClean="0">
                          <a:effectLst/>
                          <a:latin typeface="Times New Roman" pitchFamily="18" charset="0"/>
                          <a:cs typeface="Times New Roman" pitchFamily="18" charset="0"/>
                        </a:rPr>
                        <a:t>24,8</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extLst>
                  <a:ext uri="{0D108BD9-81ED-4DB2-BD59-A6C34878D82A}">
                    <a16:rowId xmlns:a16="http://schemas.microsoft.com/office/drawing/2014/main" xmlns="" val="10008"/>
                  </a:ext>
                </a:extLst>
              </a:tr>
              <a:tr h="308814">
                <a:tc>
                  <a:txBody>
                    <a:bodyPr/>
                    <a:lstStyle/>
                    <a:p>
                      <a:pPr algn="ctr" fontAlgn="t"/>
                      <a:r>
                        <a:rPr lang="ru-RU" sz="800" u="none" strike="noStrike" dirty="0">
                          <a:effectLst/>
                          <a:latin typeface="Times New Roman" pitchFamily="18" charset="0"/>
                          <a:cs typeface="Times New Roman" pitchFamily="18" charset="0"/>
                        </a:rPr>
                        <a:t>8</a:t>
                      </a:r>
                      <a:endParaRPr lang="ru-RU" sz="8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l" fontAlgn="t"/>
                      <a:r>
                        <a:rPr lang="ru-RU" sz="850" u="none" strike="noStrike" dirty="0">
                          <a:effectLst/>
                          <a:latin typeface="Times New Roman" pitchFamily="18" charset="0"/>
                          <a:cs typeface="Times New Roman" pitchFamily="18" charset="0"/>
                        </a:rPr>
                        <a:t>Муниципальная программа «Улучшение экологической обстановки в Гаврилово-Посадском муниципальном районе»</a:t>
                      </a:r>
                      <a:endParaRPr lang="ru-RU" sz="850" b="0" i="0" u="none" strike="noStrike" dirty="0">
                        <a:solidFill>
                          <a:schemeClr val="tx1"/>
                        </a:solidFill>
                        <a:effectLst/>
                        <a:latin typeface="Times New Roman" pitchFamily="18" charset="0"/>
                        <a:cs typeface="Times New Roman" pitchFamily="18" charset="0"/>
                      </a:endParaRPr>
                    </a:p>
                  </a:txBody>
                  <a:tcPr marL="3369" marR="3369" marT="3369" marB="0"/>
                </a:tc>
                <a:tc>
                  <a:txBody>
                    <a:bodyPr/>
                    <a:lstStyle/>
                    <a:p>
                      <a:pPr algn="ctr" fontAlgn="t"/>
                      <a:r>
                        <a:rPr lang="ru-RU" sz="1000" u="none" strike="noStrike" dirty="0" smtClean="0">
                          <a:effectLst/>
                          <a:latin typeface="Times New Roman" pitchFamily="18" charset="0"/>
                          <a:cs typeface="Times New Roman" pitchFamily="18" charset="0"/>
                        </a:rPr>
                        <a:t>351</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smtClean="0">
                          <a:effectLst/>
                          <a:latin typeface="Times New Roman" pitchFamily="18" charset="0"/>
                          <a:cs typeface="Times New Roman" pitchFamily="18" charset="0"/>
                        </a:rPr>
                        <a:t>351</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a:effectLst/>
                          <a:latin typeface="Times New Roman" pitchFamily="18" charset="0"/>
                          <a:cs typeface="Times New Roman" pitchFamily="18" charset="0"/>
                        </a:rPr>
                        <a:t>0</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a:effectLst/>
                          <a:latin typeface="Times New Roman" pitchFamily="18" charset="0"/>
                          <a:cs typeface="Times New Roman" pitchFamily="18" charset="0"/>
                        </a:rPr>
                        <a:t>100,0</a:t>
                      </a:r>
                      <a:endParaRPr lang="ru-RU" sz="1000" b="0" i="0" u="none" strike="noStrike">
                        <a:solidFill>
                          <a:schemeClr val="tx1"/>
                        </a:solidFill>
                        <a:effectLst/>
                        <a:latin typeface="Times New Roman" pitchFamily="18" charset="0"/>
                        <a:cs typeface="Times New Roman" pitchFamily="18" charset="0"/>
                      </a:endParaRPr>
                    </a:p>
                  </a:txBody>
                  <a:tcPr marL="3369" marR="3369" marT="3369" marB="0" anchor="ctr"/>
                </a:tc>
                <a:extLst>
                  <a:ext uri="{0D108BD9-81ED-4DB2-BD59-A6C34878D82A}">
                    <a16:rowId xmlns:a16="http://schemas.microsoft.com/office/drawing/2014/main" xmlns="" val="10009"/>
                  </a:ext>
                </a:extLst>
              </a:tr>
              <a:tr h="323288">
                <a:tc>
                  <a:txBody>
                    <a:bodyPr/>
                    <a:lstStyle/>
                    <a:p>
                      <a:pPr algn="ctr" fontAlgn="t"/>
                      <a:r>
                        <a:rPr lang="ru-RU" sz="800" b="0" i="0" u="none" strike="noStrike" dirty="0" smtClean="0">
                          <a:solidFill>
                            <a:schemeClr val="tx1"/>
                          </a:solidFill>
                          <a:effectLst/>
                          <a:latin typeface="Times New Roman" pitchFamily="18" charset="0"/>
                          <a:cs typeface="Times New Roman" pitchFamily="18" charset="0"/>
                        </a:rPr>
                        <a:t>9</a:t>
                      </a:r>
                      <a:endParaRPr lang="ru-RU" sz="8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l" fontAlgn="t"/>
                      <a:r>
                        <a:rPr lang="ru-RU" sz="850" u="none" strike="noStrike" dirty="0">
                          <a:effectLst/>
                          <a:latin typeface="Times New Roman" pitchFamily="18" charset="0"/>
                          <a:cs typeface="Times New Roman" pitchFamily="18" charset="0"/>
                        </a:rPr>
                        <a:t>Муниципальная программа «Развитие сельского хозяйства и регулирование рынков сельскохозяйственной продукции, сырья и продовольствия в Гаврилово-Посадском муниципальном районе»</a:t>
                      </a:r>
                      <a:endParaRPr lang="ru-RU" sz="850" b="0" i="0" u="none" strike="noStrike" dirty="0">
                        <a:solidFill>
                          <a:schemeClr val="tx1"/>
                        </a:solidFill>
                        <a:effectLst/>
                        <a:latin typeface="Times New Roman" pitchFamily="18" charset="0"/>
                        <a:cs typeface="Times New Roman" pitchFamily="18" charset="0"/>
                      </a:endParaRPr>
                    </a:p>
                  </a:txBody>
                  <a:tcPr marL="3369" marR="3369" marT="3369" marB="0"/>
                </a:tc>
                <a:tc>
                  <a:txBody>
                    <a:bodyPr/>
                    <a:lstStyle/>
                    <a:p>
                      <a:pPr algn="ctr" fontAlgn="t"/>
                      <a:r>
                        <a:rPr lang="ru-RU" sz="1000" u="none" strike="noStrike" dirty="0" smtClean="0">
                          <a:effectLst/>
                          <a:latin typeface="Times New Roman" pitchFamily="18" charset="0"/>
                          <a:cs typeface="Times New Roman" pitchFamily="18" charset="0"/>
                        </a:rPr>
                        <a:t>190 458</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smtClean="0">
                          <a:effectLst/>
                          <a:latin typeface="Times New Roman" pitchFamily="18" charset="0"/>
                          <a:cs typeface="Times New Roman" pitchFamily="18" charset="0"/>
                        </a:rPr>
                        <a:t>185 775</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smtClean="0">
                          <a:effectLst/>
                          <a:latin typeface="Times New Roman" pitchFamily="18" charset="0"/>
                          <a:cs typeface="Times New Roman" pitchFamily="18" charset="0"/>
                        </a:rPr>
                        <a:t>-4 683</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smtClean="0">
                          <a:effectLst/>
                          <a:latin typeface="Times New Roman" pitchFamily="18" charset="0"/>
                          <a:cs typeface="Times New Roman" pitchFamily="18" charset="0"/>
                        </a:rPr>
                        <a:t>97,5</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extLst>
                  <a:ext uri="{0D108BD9-81ED-4DB2-BD59-A6C34878D82A}">
                    <a16:rowId xmlns:a16="http://schemas.microsoft.com/office/drawing/2014/main" xmlns="" val="10011"/>
                  </a:ext>
                </a:extLst>
              </a:tr>
              <a:tr h="299011">
                <a:tc>
                  <a:txBody>
                    <a:bodyPr/>
                    <a:lstStyle/>
                    <a:p>
                      <a:pPr algn="ctr" fontAlgn="t"/>
                      <a:r>
                        <a:rPr lang="ru-RU" sz="800" u="none" strike="noStrike" dirty="0" smtClean="0">
                          <a:effectLst/>
                          <a:latin typeface="Times New Roman" pitchFamily="18" charset="0"/>
                          <a:cs typeface="Times New Roman" pitchFamily="18" charset="0"/>
                        </a:rPr>
                        <a:t>10</a:t>
                      </a:r>
                      <a:endParaRPr lang="ru-RU" sz="8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l" fontAlgn="t"/>
                      <a:r>
                        <a:rPr lang="ru-RU" sz="850" u="none" strike="noStrike" dirty="0">
                          <a:effectLst/>
                          <a:latin typeface="Times New Roman" pitchFamily="18" charset="0"/>
                          <a:cs typeface="Times New Roman" pitchFamily="18" charset="0"/>
                        </a:rPr>
                        <a:t>Муниципальная программа «Организация деятельности органов местного самоуправления Гаврилово-Посадского муниципального района»</a:t>
                      </a:r>
                      <a:endParaRPr lang="ru-RU" sz="850" b="0" i="0" u="none" strike="noStrike" dirty="0">
                        <a:solidFill>
                          <a:schemeClr val="tx1"/>
                        </a:solidFill>
                        <a:effectLst/>
                        <a:latin typeface="Times New Roman" pitchFamily="18" charset="0"/>
                        <a:cs typeface="Times New Roman" pitchFamily="18" charset="0"/>
                      </a:endParaRPr>
                    </a:p>
                  </a:txBody>
                  <a:tcPr marL="3369" marR="3369" marT="3369" marB="0"/>
                </a:tc>
                <a:tc>
                  <a:txBody>
                    <a:bodyPr/>
                    <a:lstStyle/>
                    <a:p>
                      <a:pPr algn="ctr" fontAlgn="t"/>
                      <a:r>
                        <a:rPr lang="ru-RU" sz="1000" u="none" strike="noStrike" dirty="0" smtClean="0">
                          <a:effectLst/>
                          <a:latin typeface="Times New Roman" pitchFamily="18" charset="0"/>
                          <a:cs typeface="Times New Roman" pitchFamily="18" charset="0"/>
                        </a:rPr>
                        <a:t>42 546</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smtClean="0">
                          <a:effectLst/>
                          <a:latin typeface="Times New Roman" pitchFamily="18" charset="0"/>
                          <a:cs typeface="Times New Roman" pitchFamily="18" charset="0"/>
                        </a:rPr>
                        <a:t>42 536</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smtClean="0">
                          <a:effectLst/>
                          <a:latin typeface="Times New Roman" pitchFamily="18" charset="0"/>
                          <a:cs typeface="Times New Roman" pitchFamily="18" charset="0"/>
                        </a:rPr>
                        <a:t>-10</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a:effectLst/>
                          <a:latin typeface="Times New Roman" pitchFamily="18" charset="0"/>
                          <a:cs typeface="Times New Roman" pitchFamily="18" charset="0"/>
                        </a:rPr>
                        <a:t>99,9</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extLst>
                  <a:ext uri="{0D108BD9-81ED-4DB2-BD59-A6C34878D82A}">
                    <a16:rowId xmlns:a16="http://schemas.microsoft.com/office/drawing/2014/main" xmlns="" val="10012"/>
                  </a:ext>
                </a:extLst>
              </a:tr>
              <a:tr h="266389">
                <a:tc>
                  <a:txBody>
                    <a:bodyPr/>
                    <a:lstStyle/>
                    <a:p>
                      <a:pPr algn="ctr" fontAlgn="t"/>
                      <a:r>
                        <a:rPr lang="ru-RU" sz="800" u="none" strike="noStrike" dirty="0" smtClean="0">
                          <a:effectLst/>
                          <a:latin typeface="Times New Roman" pitchFamily="18" charset="0"/>
                          <a:cs typeface="Times New Roman" pitchFamily="18" charset="0"/>
                        </a:rPr>
                        <a:t>11</a:t>
                      </a:r>
                      <a:endParaRPr lang="ru-RU" sz="8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l" fontAlgn="t"/>
                      <a:r>
                        <a:rPr lang="ru-RU" sz="850" u="none" strike="noStrike" dirty="0">
                          <a:effectLst/>
                          <a:latin typeface="Times New Roman" pitchFamily="18" charset="0"/>
                          <a:cs typeface="Times New Roman" pitchFamily="18" charset="0"/>
                        </a:rPr>
                        <a:t>Муниципальная программа «Совершенствование работы органов местного самоуправления Гаврилово-Посадского муниципального района»</a:t>
                      </a:r>
                      <a:endParaRPr lang="ru-RU" sz="850" b="0" i="0" u="none" strike="noStrike" dirty="0">
                        <a:solidFill>
                          <a:schemeClr val="tx1"/>
                        </a:solidFill>
                        <a:effectLst/>
                        <a:latin typeface="Times New Roman" pitchFamily="18" charset="0"/>
                        <a:cs typeface="Times New Roman" pitchFamily="18" charset="0"/>
                      </a:endParaRPr>
                    </a:p>
                  </a:txBody>
                  <a:tcPr marL="3369" marR="3369" marT="3369" marB="0"/>
                </a:tc>
                <a:tc>
                  <a:txBody>
                    <a:bodyPr/>
                    <a:lstStyle/>
                    <a:p>
                      <a:pPr algn="ctr" fontAlgn="t"/>
                      <a:r>
                        <a:rPr lang="ru-RU" sz="1000" u="none" strike="noStrike" dirty="0" smtClean="0">
                          <a:effectLst/>
                          <a:latin typeface="Times New Roman" pitchFamily="18" charset="0"/>
                          <a:cs typeface="Times New Roman" pitchFamily="18" charset="0"/>
                        </a:rPr>
                        <a:t>15</a:t>
                      </a:r>
                      <a:r>
                        <a:rPr lang="ru-RU" sz="1000" u="none" strike="noStrike" baseline="0" dirty="0" smtClean="0">
                          <a:effectLst/>
                          <a:latin typeface="Times New Roman" pitchFamily="18" charset="0"/>
                          <a:cs typeface="Times New Roman" pitchFamily="18" charset="0"/>
                        </a:rPr>
                        <a:t> 115</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smtClean="0">
                          <a:effectLst/>
                          <a:latin typeface="Times New Roman" pitchFamily="18" charset="0"/>
                          <a:cs typeface="Times New Roman" pitchFamily="18" charset="0"/>
                        </a:rPr>
                        <a:t>15 115</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a:effectLst/>
                          <a:latin typeface="Times New Roman" pitchFamily="18" charset="0"/>
                          <a:cs typeface="Times New Roman" pitchFamily="18" charset="0"/>
                        </a:rPr>
                        <a:t>0</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a:effectLst/>
                          <a:latin typeface="Times New Roman" pitchFamily="18" charset="0"/>
                          <a:cs typeface="Times New Roman" pitchFamily="18" charset="0"/>
                        </a:rPr>
                        <a:t>100,0</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extLst>
                  <a:ext uri="{0D108BD9-81ED-4DB2-BD59-A6C34878D82A}">
                    <a16:rowId xmlns:a16="http://schemas.microsoft.com/office/drawing/2014/main" xmlns="" val="10013"/>
                  </a:ext>
                </a:extLst>
              </a:tr>
              <a:tr h="266389">
                <a:tc>
                  <a:txBody>
                    <a:bodyPr/>
                    <a:lstStyle/>
                    <a:p>
                      <a:pPr algn="ctr" fontAlgn="t"/>
                      <a:r>
                        <a:rPr lang="ru-RU" sz="800" u="none" strike="noStrike" dirty="0" smtClean="0">
                          <a:effectLst/>
                          <a:latin typeface="Times New Roman" pitchFamily="18" charset="0"/>
                          <a:cs typeface="Times New Roman" pitchFamily="18" charset="0"/>
                        </a:rPr>
                        <a:t>12</a:t>
                      </a:r>
                      <a:endParaRPr lang="ru-RU" sz="8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l" fontAlgn="t"/>
                      <a:r>
                        <a:rPr lang="ru-RU" sz="850" u="none" strike="noStrike" dirty="0">
                          <a:effectLst/>
                          <a:latin typeface="Times New Roman" pitchFamily="18" charset="0"/>
                          <a:cs typeface="Times New Roman" pitchFamily="18" charset="0"/>
                        </a:rPr>
                        <a:t>Муниципальная программа «Долгосрочная сбалансированность и устойчивость консолидированного бюджета Гаврилово-Посадского муниципального района»</a:t>
                      </a:r>
                      <a:endParaRPr lang="ru-RU" sz="850" b="0" i="0" u="none" strike="noStrike" dirty="0">
                        <a:solidFill>
                          <a:schemeClr val="tx1"/>
                        </a:solidFill>
                        <a:effectLst/>
                        <a:latin typeface="Times New Roman" pitchFamily="18" charset="0"/>
                        <a:cs typeface="Times New Roman" pitchFamily="18" charset="0"/>
                      </a:endParaRPr>
                    </a:p>
                  </a:txBody>
                  <a:tcPr marL="3369" marR="3369" marT="3369" marB="0"/>
                </a:tc>
                <a:tc>
                  <a:txBody>
                    <a:bodyPr/>
                    <a:lstStyle/>
                    <a:p>
                      <a:pPr algn="ctr" fontAlgn="t"/>
                      <a:r>
                        <a:rPr lang="ru-RU" sz="1000" u="none" strike="noStrike" dirty="0">
                          <a:effectLst/>
                          <a:latin typeface="Times New Roman" pitchFamily="18" charset="0"/>
                          <a:cs typeface="Times New Roman" pitchFamily="18" charset="0"/>
                        </a:rPr>
                        <a:t>150</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a:effectLst/>
                          <a:latin typeface="Times New Roman" pitchFamily="18" charset="0"/>
                          <a:cs typeface="Times New Roman" pitchFamily="18" charset="0"/>
                        </a:rPr>
                        <a:t>0</a:t>
                      </a:r>
                      <a:endParaRPr lang="ru-RU" sz="1000" b="0" i="0" u="none" strike="noStrike">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a:effectLst/>
                          <a:latin typeface="Times New Roman" pitchFamily="18" charset="0"/>
                          <a:cs typeface="Times New Roman" pitchFamily="18" charset="0"/>
                        </a:rPr>
                        <a:t>-150</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a:effectLst/>
                          <a:latin typeface="Times New Roman" pitchFamily="18" charset="0"/>
                          <a:cs typeface="Times New Roman" pitchFamily="18" charset="0"/>
                        </a:rPr>
                        <a:t>0,0</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extLst>
                  <a:ext uri="{0D108BD9-81ED-4DB2-BD59-A6C34878D82A}">
                    <a16:rowId xmlns:a16="http://schemas.microsoft.com/office/drawing/2014/main" xmlns="" val="10014"/>
                  </a:ext>
                </a:extLst>
              </a:tr>
              <a:tr h="266389">
                <a:tc>
                  <a:txBody>
                    <a:bodyPr/>
                    <a:lstStyle/>
                    <a:p>
                      <a:pPr algn="ctr" fontAlgn="t"/>
                      <a:r>
                        <a:rPr lang="ru-RU" sz="800" u="none" strike="noStrike" dirty="0" smtClean="0">
                          <a:effectLst/>
                          <a:latin typeface="Times New Roman" pitchFamily="18" charset="0"/>
                          <a:cs typeface="Times New Roman" pitchFamily="18" charset="0"/>
                        </a:rPr>
                        <a:t>13</a:t>
                      </a:r>
                      <a:endParaRPr lang="ru-RU" sz="8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l" fontAlgn="t"/>
                      <a:r>
                        <a:rPr lang="ru-RU" sz="850" u="none" strike="noStrike" dirty="0">
                          <a:effectLst/>
                          <a:latin typeface="Times New Roman" pitchFamily="18" charset="0"/>
                          <a:cs typeface="Times New Roman" pitchFamily="18" charset="0"/>
                        </a:rPr>
                        <a:t>Муниципальная программа «Организация обеспечения населения в сельских поселениях Гаврилово-Посадского муниципального района коммунальными услугами и топливом»</a:t>
                      </a:r>
                      <a:endParaRPr lang="ru-RU" sz="850" b="0" i="0" u="none" strike="noStrike" dirty="0">
                        <a:solidFill>
                          <a:schemeClr val="tx1"/>
                        </a:solidFill>
                        <a:effectLst/>
                        <a:latin typeface="Times New Roman" pitchFamily="18" charset="0"/>
                        <a:cs typeface="Times New Roman" pitchFamily="18" charset="0"/>
                      </a:endParaRPr>
                    </a:p>
                  </a:txBody>
                  <a:tcPr marL="3369" marR="3369" marT="3369" marB="0"/>
                </a:tc>
                <a:tc>
                  <a:txBody>
                    <a:bodyPr/>
                    <a:lstStyle/>
                    <a:p>
                      <a:pPr algn="ctr" fontAlgn="t"/>
                      <a:r>
                        <a:rPr lang="ru-RU" sz="1000" b="0" i="0" u="none" strike="noStrike" dirty="0" smtClean="0">
                          <a:solidFill>
                            <a:schemeClr val="tx1"/>
                          </a:solidFill>
                          <a:effectLst/>
                          <a:latin typeface="Times New Roman" pitchFamily="18" charset="0"/>
                          <a:cs typeface="Times New Roman" pitchFamily="18" charset="0"/>
                        </a:rPr>
                        <a:t>1</a:t>
                      </a:r>
                      <a:r>
                        <a:rPr lang="ru-RU" sz="1000" b="0" i="0" u="none" strike="noStrike" baseline="0" dirty="0" smtClean="0">
                          <a:solidFill>
                            <a:schemeClr val="tx1"/>
                          </a:solidFill>
                          <a:effectLst/>
                          <a:latin typeface="Times New Roman" pitchFamily="18" charset="0"/>
                          <a:cs typeface="Times New Roman" pitchFamily="18" charset="0"/>
                        </a:rPr>
                        <a:t> 735</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smtClean="0">
                          <a:effectLst/>
                          <a:latin typeface="Times New Roman" pitchFamily="18" charset="0"/>
                          <a:cs typeface="Times New Roman" pitchFamily="18" charset="0"/>
                        </a:rPr>
                        <a:t>1 735</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a:effectLst/>
                          <a:latin typeface="Times New Roman" pitchFamily="18" charset="0"/>
                          <a:cs typeface="Times New Roman" pitchFamily="18" charset="0"/>
                        </a:rPr>
                        <a:t>0</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a:effectLst/>
                          <a:latin typeface="Times New Roman" pitchFamily="18" charset="0"/>
                          <a:cs typeface="Times New Roman" pitchFamily="18" charset="0"/>
                        </a:rPr>
                        <a:t>100,0</a:t>
                      </a:r>
                      <a:endParaRPr lang="ru-RU" sz="1000" b="0" i="0" u="none" strike="noStrike">
                        <a:solidFill>
                          <a:schemeClr val="tx1"/>
                        </a:solidFill>
                        <a:effectLst/>
                        <a:latin typeface="Times New Roman" pitchFamily="18" charset="0"/>
                        <a:cs typeface="Times New Roman" pitchFamily="18" charset="0"/>
                      </a:endParaRPr>
                    </a:p>
                  </a:txBody>
                  <a:tcPr marL="3369" marR="3369" marT="3369" marB="0" anchor="ctr"/>
                </a:tc>
                <a:extLst>
                  <a:ext uri="{0D108BD9-81ED-4DB2-BD59-A6C34878D82A}">
                    <a16:rowId xmlns:a16="http://schemas.microsoft.com/office/drawing/2014/main" xmlns="" val="10015"/>
                  </a:ext>
                </a:extLst>
              </a:tr>
              <a:tr h="292356">
                <a:tc>
                  <a:txBody>
                    <a:bodyPr/>
                    <a:lstStyle/>
                    <a:p>
                      <a:pPr algn="ctr" fontAlgn="t"/>
                      <a:r>
                        <a:rPr lang="ru-RU" sz="800" u="none" strike="noStrike" dirty="0" smtClean="0">
                          <a:effectLst/>
                          <a:latin typeface="Times New Roman" pitchFamily="18" charset="0"/>
                          <a:cs typeface="Times New Roman" pitchFamily="18" charset="0"/>
                        </a:rPr>
                        <a:t>14</a:t>
                      </a:r>
                      <a:endParaRPr lang="ru-RU" sz="8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l" fontAlgn="t"/>
                      <a:r>
                        <a:rPr lang="ru-RU" sz="850" u="none" strike="noStrike" dirty="0">
                          <a:effectLst/>
                          <a:latin typeface="Times New Roman" pitchFamily="18" charset="0"/>
                          <a:cs typeface="Times New Roman" pitchFamily="18" charset="0"/>
                        </a:rPr>
                        <a:t>Муниципальная программа «Организация ритуальных услуг и содержание мест захоронения в сельских поселениях Гаврилово-Посадского муниципального района»</a:t>
                      </a:r>
                      <a:endParaRPr lang="ru-RU" sz="850" b="0" i="0" u="none" strike="noStrike" dirty="0">
                        <a:solidFill>
                          <a:schemeClr val="tx1"/>
                        </a:solidFill>
                        <a:effectLst/>
                        <a:latin typeface="Times New Roman" pitchFamily="18" charset="0"/>
                        <a:cs typeface="Times New Roman" pitchFamily="18" charset="0"/>
                      </a:endParaRPr>
                    </a:p>
                  </a:txBody>
                  <a:tcPr marL="3369" marR="3369" marT="3369" marB="0"/>
                </a:tc>
                <a:tc>
                  <a:txBody>
                    <a:bodyPr/>
                    <a:lstStyle/>
                    <a:p>
                      <a:pPr algn="ctr" fontAlgn="t"/>
                      <a:r>
                        <a:rPr lang="ru-RU" sz="1000" u="none" strike="noStrike" dirty="0" smtClean="0">
                          <a:effectLst/>
                          <a:latin typeface="Times New Roman" pitchFamily="18" charset="0"/>
                          <a:cs typeface="Times New Roman" pitchFamily="18" charset="0"/>
                        </a:rPr>
                        <a:t>259</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smtClean="0">
                          <a:effectLst/>
                          <a:latin typeface="Times New Roman" pitchFamily="18" charset="0"/>
                          <a:cs typeface="Times New Roman" pitchFamily="18" charset="0"/>
                        </a:rPr>
                        <a:t>259</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a:effectLst/>
                          <a:latin typeface="Times New Roman" pitchFamily="18" charset="0"/>
                          <a:cs typeface="Times New Roman" pitchFamily="18" charset="0"/>
                        </a:rPr>
                        <a:t>0</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a:effectLst/>
                          <a:latin typeface="Times New Roman" pitchFamily="18" charset="0"/>
                          <a:cs typeface="Times New Roman" pitchFamily="18" charset="0"/>
                        </a:rPr>
                        <a:t>100,0</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extLst>
                  <a:ext uri="{0D108BD9-81ED-4DB2-BD59-A6C34878D82A}">
                    <a16:rowId xmlns:a16="http://schemas.microsoft.com/office/drawing/2014/main" xmlns="" val="10016"/>
                  </a:ext>
                </a:extLst>
              </a:tr>
              <a:tr h="289156">
                <a:tc>
                  <a:txBody>
                    <a:bodyPr/>
                    <a:lstStyle/>
                    <a:p>
                      <a:pPr algn="ctr" fontAlgn="t"/>
                      <a:r>
                        <a:rPr lang="ru-RU" sz="800" u="none" strike="noStrike" dirty="0" smtClean="0">
                          <a:effectLst/>
                          <a:latin typeface="Times New Roman" pitchFamily="18" charset="0"/>
                          <a:cs typeface="Times New Roman" pitchFamily="18" charset="0"/>
                        </a:rPr>
                        <a:t>15</a:t>
                      </a:r>
                      <a:endParaRPr lang="ru-RU" sz="8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l" fontAlgn="t"/>
                      <a:r>
                        <a:rPr lang="ru-RU" sz="850" u="none" strike="noStrike" dirty="0">
                          <a:effectLst/>
                          <a:latin typeface="Times New Roman" pitchFamily="18" charset="0"/>
                          <a:cs typeface="Times New Roman" pitchFamily="18" charset="0"/>
                        </a:rPr>
                        <a:t>Муниципальная программа «Участие в организации деятельности по сбору и транспортированию твердых коммунальных отходов в сельских поселениях Гаврилово-Посадского муниципального района»</a:t>
                      </a:r>
                      <a:endParaRPr lang="ru-RU" sz="850" b="0" i="0" u="none" strike="noStrike" dirty="0">
                        <a:solidFill>
                          <a:schemeClr val="tx1"/>
                        </a:solidFill>
                        <a:effectLst/>
                        <a:latin typeface="Times New Roman" pitchFamily="18" charset="0"/>
                        <a:cs typeface="Times New Roman" pitchFamily="18" charset="0"/>
                      </a:endParaRPr>
                    </a:p>
                  </a:txBody>
                  <a:tcPr marL="3369" marR="3369" marT="3369" marB="0"/>
                </a:tc>
                <a:tc>
                  <a:txBody>
                    <a:bodyPr/>
                    <a:lstStyle/>
                    <a:p>
                      <a:pPr algn="ctr" fontAlgn="t"/>
                      <a:r>
                        <a:rPr lang="ru-RU" sz="1000" u="none" strike="noStrike" dirty="0" smtClean="0">
                          <a:effectLst/>
                          <a:latin typeface="Times New Roman" pitchFamily="18" charset="0"/>
                          <a:cs typeface="Times New Roman" pitchFamily="18" charset="0"/>
                        </a:rPr>
                        <a:t>232</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smtClean="0">
                          <a:effectLst/>
                          <a:latin typeface="Times New Roman" pitchFamily="18" charset="0"/>
                          <a:cs typeface="Times New Roman" pitchFamily="18" charset="0"/>
                        </a:rPr>
                        <a:t>232</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a:effectLst/>
                          <a:latin typeface="Times New Roman" pitchFamily="18" charset="0"/>
                          <a:cs typeface="Times New Roman" pitchFamily="18" charset="0"/>
                        </a:rPr>
                        <a:t>0</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a:effectLst/>
                          <a:latin typeface="Times New Roman" pitchFamily="18" charset="0"/>
                          <a:cs typeface="Times New Roman" pitchFamily="18" charset="0"/>
                        </a:rPr>
                        <a:t>100,0</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extLst>
                  <a:ext uri="{0D108BD9-81ED-4DB2-BD59-A6C34878D82A}">
                    <a16:rowId xmlns:a16="http://schemas.microsoft.com/office/drawing/2014/main" xmlns="" val="10017"/>
                  </a:ext>
                </a:extLst>
              </a:tr>
              <a:tr h="281045">
                <a:tc>
                  <a:txBody>
                    <a:bodyPr/>
                    <a:lstStyle/>
                    <a:p>
                      <a:pPr algn="ctr" fontAlgn="t"/>
                      <a:r>
                        <a:rPr lang="ru-RU" sz="800" b="0" i="0" u="none" strike="noStrike" dirty="0" smtClean="0">
                          <a:solidFill>
                            <a:schemeClr val="tx1"/>
                          </a:solidFill>
                          <a:effectLst/>
                          <a:latin typeface="Times New Roman" pitchFamily="18" charset="0"/>
                          <a:cs typeface="Times New Roman" pitchFamily="18" charset="0"/>
                        </a:rPr>
                        <a:t>16</a:t>
                      </a:r>
                      <a:endParaRPr lang="ru-RU" sz="8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l" fontAlgn="t"/>
                      <a:r>
                        <a:rPr lang="ru-RU" sz="850" b="0" i="0" u="none" strike="noStrike" dirty="0" smtClean="0">
                          <a:solidFill>
                            <a:schemeClr val="tx1"/>
                          </a:solidFill>
                          <a:effectLst/>
                          <a:latin typeface="Times New Roman" pitchFamily="18" charset="0"/>
                          <a:cs typeface="Times New Roman" pitchFamily="18" charset="0"/>
                        </a:rPr>
                        <a:t>Муниципальная программа «Развитие</a:t>
                      </a:r>
                      <a:r>
                        <a:rPr lang="ru-RU" sz="850" b="0" i="0" u="none" strike="noStrike" baseline="0" dirty="0" smtClean="0">
                          <a:solidFill>
                            <a:schemeClr val="tx1"/>
                          </a:solidFill>
                          <a:effectLst/>
                          <a:latin typeface="Times New Roman" pitchFamily="18" charset="0"/>
                          <a:cs typeface="Times New Roman" pitchFamily="18" charset="0"/>
                        </a:rPr>
                        <a:t> многофункционального центра предоставления государственных и муниципальных услуг»</a:t>
                      </a:r>
                      <a:endParaRPr lang="ru-RU" sz="850" b="0" i="0" u="none" strike="noStrike" dirty="0">
                        <a:solidFill>
                          <a:schemeClr val="tx1"/>
                        </a:solidFill>
                        <a:effectLst/>
                        <a:latin typeface="Times New Roman" pitchFamily="18" charset="0"/>
                        <a:cs typeface="Times New Roman" pitchFamily="18" charset="0"/>
                      </a:endParaRPr>
                    </a:p>
                  </a:txBody>
                  <a:tcPr marL="3369" marR="3369" marT="3369" marB="0"/>
                </a:tc>
                <a:tc>
                  <a:txBody>
                    <a:bodyPr/>
                    <a:lstStyle/>
                    <a:p>
                      <a:pPr algn="ctr" fontAlgn="t"/>
                      <a:r>
                        <a:rPr lang="ru-RU" sz="1000" b="0" i="0" u="none" strike="noStrike" dirty="0" smtClean="0">
                          <a:solidFill>
                            <a:schemeClr val="tx1"/>
                          </a:solidFill>
                          <a:effectLst/>
                          <a:latin typeface="Times New Roman" pitchFamily="18" charset="0"/>
                          <a:cs typeface="Times New Roman" pitchFamily="18" charset="0"/>
                        </a:rPr>
                        <a:t>4 102</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b="0" i="0" u="none" strike="noStrike" dirty="0" smtClean="0">
                          <a:solidFill>
                            <a:schemeClr val="tx1"/>
                          </a:solidFill>
                          <a:effectLst/>
                          <a:latin typeface="Times New Roman" pitchFamily="18" charset="0"/>
                          <a:cs typeface="Times New Roman" pitchFamily="18" charset="0"/>
                        </a:rPr>
                        <a:t>4 102</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b="0" i="0" u="none" strike="noStrike" dirty="0" smtClean="0">
                          <a:solidFill>
                            <a:schemeClr val="tx1"/>
                          </a:solidFill>
                          <a:effectLst/>
                          <a:latin typeface="Times New Roman" pitchFamily="18" charset="0"/>
                          <a:cs typeface="Times New Roman" pitchFamily="18" charset="0"/>
                        </a:rPr>
                        <a:t>0</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b="0" i="0" u="none" strike="noStrike" dirty="0" smtClean="0">
                          <a:solidFill>
                            <a:schemeClr val="tx1"/>
                          </a:solidFill>
                          <a:effectLst/>
                          <a:latin typeface="Times New Roman" pitchFamily="18" charset="0"/>
                          <a:cs typeface="Times New Roman" pitchFamily="18" charset="0"/>
                        </a:rPr>
                        <a:t>100,0</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r>
              <a:tr h="299011">
                <a:tc>
                  <a:txBody>
                    <a:bodyPr/>
                    <a:lstStyle/>
                    <a:p>
                      <a:pPr algn="ctr" fontAlgn="t"/>
                      <a:r>
                        <a:rPr lang="ru-RU" sz="800" u="none" strike="noStrike" dirty="0">
                          <a:effectLst/>
                          <a:latin typeface="Times New Roman" pitchFamily="18" charset="0"/>
                          <a:cs typeface="Times New Roman" pitchFamily="18" charset="0"/>
                        </a:rPr>
                        <a:t> </a:t>
                      </a:r>
                      <a:endParaRPr lang="ru-RU" sz="8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l" fontAlgn="t"/>
                      <a:r>
                        <a:rPr lang="ru-RU" sz="850" b="1" u="none" strike="noStrike" dirty="0">
                          <a:effectLst/>
                          <a:latin typeface="Times New Roman" pitchFamily="18" charset="0"/>
                          <a:cs typeface="Times New Roman" pitchFamily="18" charset="0"/>
                        </a:rPr>
                        <a:t>Непрограммные направления </a:t>
                      </a:r>
                      <a:r>
                        <a:rPr lang="ru-RU" sz="850" u="none" strike="noStrike" dirty="0">
                          <a:effectLst/>
                          <a:latin typeface="Times New Roman" pitchFamily="18" charset="0"/>
                          <a:cs typeface="Times New Roman" pitchFamily="18" charset="0"/>
                        </a:rPr>
                        <a:t>деятельности органов местного самоуправления Гаврилово-Посадского муниципального района</a:t>
                      </a:r>
                      <a:endParaRPr lang="ru-RU" sz="850" b="0" i="0" u="none" strike="noStrike" dirty="0">
                        <a:solidFill>
                          <a:schemeClr val="tx1"/>
                        </a:solidFill>
                        <a:effectLst/>
                        <a:latin typeface="Times New Roman" pitchFamily="18" charset="0"/>
                        <a:cs typeface="Times New Roman" pitchFamily="18" charset="0"/>
                      </a:endParaRPr>
                    </a:p>
                  </a:txBody>
                  <a:tcPr marL="3369" marR="3369" marT="3369" marB="0"/>
                </a:tc>
                <a:tc>
                  <a:txBody>
                    <a:bodyPr/>
                    <a:lstStyle/>
                    <a:p>
                      <a:pPr algn="ctr" fontAlgn="t"/>
                      <a:r>
                        <a:rPr lang="ru-RU" sz="1000" u="none" strike="noStrike" dirty="0" smtClean="0">
                          <a:effectLst/>
                          <a:latin typeface="Times New Roman" pitchFamily="18" charset="0"/>
                          <a:cs typeface="Times New Roman" pitchFamily="18" charset="0"/>
                        </a:rPr>
                        <a:t>12 269</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smtClean="0">
                          <a:effectLst/>
                          <a:latin typeface="Times New Roman" pitchFamily="18" charset="0"/>
                          <a:cs typeface="Times New Roman" pitchFamily="18" charset="0"/>
                        </a:rPr>
                        <a:t>11 960</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smtClean="0">
                          <a:effectLst/>
                          <a:latin typeface="Times New Roman" pitchFamily="18" charset="0"/>
                          <a:cs typeface="Times New Roman" pitchFamily="18" charset="0"/>
                        </a:rPr>
                        <a:t>-309</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smtClean="0">
                          <a:effectLst/>
                          <a:latin typeface="Times New Roman" pitchFamily="18" charset="0"/>
                          <a:cs typeface="Times New Roman" pitchFamily="18" charset="0"/>
                        </a:rPr>
                        <a:t>97,5</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extLst>
                  <a:ext uri="{0D108BD9-81ED-4DB2-BD59-A6C34878D82A}">
                    <a16:rowId xmlns:a16="http://schemas.microsoft.com/office/drawing/2014/main" xmlns="" val="10018"/>
                  </a:ext>
                </a:extLst>
              </a:tr>
              <a:tr h="300559">
                <a:tc>
                  <a:txBody>
                    <a:bodyPr/>
                    <a:lstStyle/>
                    <a:p>
                      <a:pPr algn="ctr" fontAlgn="t"/>
                      <a:r>
                        <a:rPr lang="ru-RU" sz="800" u="none" strike="noStrike" dirty="0">
                          <a:effectLst/>
                          <a:latin typeface="Times New Roman" pitchFamily="18" charset="0"/>
                          <a:cs typeface="Times New Roman" pitchFamily="18" charset="0"/>
                        </a:rPr>
                        <a:t> </a:t>
                      </a:r>
                      <a:endParaRPr lang="ru-RU" sz="8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l" fontAlgn="t"/>
                      <a:r>
                        <a:rPr lang="ru-RU" sz="850" u="none" strike="noStrike" dirty="0">
                          <a:effectLst/>
                          <a:latin typeface="Times New Roman" pitchFamily="18" charset="0"/>
                          <a:cs typeface="Times New Roman" pitchFamily="18" charset="0"/>
                        </a:rPr>
                        <a:t>Реализация полномочий Российской Федерации по составлению (изменению) списков кандидатов в присяжные заседатели федеральных судов общей юрисдикции в Российской Федерации</a:t>
                      </a:r>
                      <a:endParaRPr lang="ru-RU" sz="850" b="0" i="0" u="none" strike="noStrike" dirty="0">
                        <a:solidFill>
                          <a:schemeClr val="tx1"/>
                        </a:solidFill>
                        <a:effectLst/>
                        <a:latin typeface="Times New Roman" pitchFamily="18" charset="0"/>
                        <a:cs typeface="Times New Roman" pitchFamily="18" charset="0"/>
                      </a:endParaRPr>
                    </a:p>
                  </a:txBody>
                  <a:tcPr marL="3369" marR="3369" marT="3369" marB="0"/>
                </a:tc>
                <a:tc>
                  <a:txBody>
                    <a:bodyPr/>
                    <a:lstStyle/>
                    <a:p>
                      <a:pPr algn="ctr" fontAlgn="t"/>
                      <a:r>
                        <a:rPr lang="ru-RU" sz="1000" u="none" strike="noStrike" dirty="0" smtClean="0">
                          <a:effectLst/>
                          <a:latin typeface="Times New Roman" pitchFamily="18" charset="0"/>
                          <a:cs typeface="Times New Roman" pitchFamily="18" charset="0"/>
                        </a:rPr>
                        <a:t>8</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smtClean="0">
                          <a:effectLst/>
                          <a:latin typeface="Times New Roman" pitchFamily="18" charset="0"/>
                          <a:cs typeface="Times New Roman" pitchFamily="18" charset="0"/>
                        </a:rPr>
                        <a:t>8</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a:effectLst/>
                          <a:latin typeface="Times New Roman" pitchFamily="18" charset="0"/>
                          <a:cs typeface="Times New Roman" pitchFamily="18" charset="0"/>
                        </a:rPr>
                        <a:t>0</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a:effectLst/>
                          <a:latin typeface="Times New Roman" pitchFamily="18" charset="0"/>
                          <a:cs typeface="Times New Roman" pitchFamily="18" charset="0"/>
                        </a:rPr>
                        <a:t>100,0</a:t>
                      </a:r>
                      <a:endParaRPr lang="ru-RU" sz="1000" b="0" i="0" u="none" strike="noStrike" dirty="0">
                        <a:solidFill>
                          <a:schemeClr val="tx1"/>
                        </a:solidFill>
                        <a:effectLst/>
                        <a:latin typeface="Times New Roman" pitchFamily="18" charset="0"/>
                        <a:cs typeface="Times New Roman" pitchFamily="18" charset="0"/>
                      </a:endParaRPr>
                    </a:p>
                  </a:txBody>
                  <a:tcPr marL="3369" marR="3369" marT="3369" marB="0" anchor="ctr"/>
                </a:tc>
                <a:extLst>
                  <a:ext uri="{0D108BD9-81ED-4DB2-BD59-A6C34878D82A}">
                    <a16:rowId xmlns:a16="http://schemas.microsoft.com/office/drawing/2014/main" xmlns="" val="10019"/>
                  </a:ext>
                </a:extLst>
              </a:tr>
              <a:tr h="158107">
                <a:tc>
                  <a:txBody>
                    <a:bodyPr/>
                    <a:lstStyle/>
                    <a:p>
                      <a:pPr algn="ctr" fontAlgn="t"/>
                      <a:r>
                        <a:rPr lang="ru-RU" sz="800" u="none" strike="noStrike" dirty="0">
                          <a:effectLst/>
                          <a:latin typeface="Times New Roman" pitchFamily="18" charset="0"/>
                          <a:cs typeface="Times New Roman" pitchFamily="18" charset="0"/>
                        </a:rPr>
                        <a:t> </a:t>
                      </a:r>
                      <a:endParaRPr lang="ru-RU" sz="800" b="0"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l" fontAlgn="t"/>
                      <a:r>
                        <a:rPr lang="ru-RU" sz="850" b="1" u="none" strike="noStrike" dirty="0">
                          <a:effectLst/>
                          <a:latin typeface="Times New Roman" pitchFamily="18" charset="0"/>
                          <a:cs typeface="Times New Roman" pitchFamily="18" charset="0"/>
                        </a:rPr>
                        <a:t>ВСЕГО РАСХОДОВ:</a:t>
                      </a:r>
                      <a:endParaRPr lang="ru-RU" sz="850" b="1" i="0" u="none" strike="noStrike" dirty="0">
                        <a:solidFill>
                          <a:schemeClr val="tx1"/>
                        </a:solidFill>
                        <a:effectLst/>
                        <a:latin typeface="Times New Roman" pitchFamily="18" charset="0"/>
                        <a:cs typeface="Times New Roman" pitchFamily="18" charset="0"/>
                      </a:endParaRPr>
                    </a:p>
                  </a:txBody>
                  <a:tcPr marL="3369" marR="3369" marT="3369" marB="0"/>
                </a:tc>
                <a:tc>
                  <a:txBody>
                    <a:bodyPr/>
                    <a:lstStyle/>
                    <a:p>
                      <a:pPr algn="ctr" fontAlgn="t"/>
                      <a:r>
                        <a:rPr lang="ru-RU" sz="1000" b="1" u="none" strike="noStrike" dirty="0" smtClean="0">
                          <a:effectLst/>
                          <a:latin typeface="Times New Roman" pitchFamily="18" charset="0"/>
                          <a:cs typeface="Times New Roman" pitchFamily="18" charset="0"/>
                        </a:rPr>
                        <a:t>548 562</a:t>
                      </a:r>
                      <a:endParaRPr lang="ru-RU" sz="1000" b="1"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b="1" i="0" u="none" strike="noStrike" dirty="0" smtClean="0">
                          <a:solidFill>
                            <a:schemeClr val="tx1"/>
                          </a:solidFill>
                          <a:effectLst/>
                          <a:latin typeface="Times New Roman" pitchFamily="18" charset="0"/>
                          <a:cs typeface="Times New Roman" pitchFamily="18" charset="0"/>
                        </a:rPr>
                        <a:t>537 182</a:t>
                      </a:r>
                      <a:endParaRPr lang="ru-RU" sz="1000" b="1"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smtClean="0">
                          <a:effectLst/>
                          <a:latin typeface="Times New Roman" pitchFamily="18" charset="0"/>
                          <a:cs typeface="Times New Roman" pitchFamily="18" charset="0"/>
                        </a:rPr>
                        <a:t>-11 380</a:t>
                      </a:r>
                      <a:endParaRPr lang="ru-RU" sz="1000" b="1" i="0" u="none" strike="noStrike" dirty="0">
                        <a:solidFill>
                          <a:schemeClr val="tx1"/>
                        </a:solidFill>
                        <a:effectLst/>
                        <a:latin typeface="Times New Roman" pitchFamily="18" charset="0"/>
                        <a:cs typeface="Times New Roman" pitchFamily="18" charset="0"/>
                      </a:endParaRPr>
                    </a:p>
                  </a:txBody>
                  <a:tcPr marL="3369" marR="3369" marT="3369" marB="0" anchor="ctr"/>
                </a:tc>
                <a:tc>
                  <a:txBody>
                    <a:bodyPr/>
                    <a:lstStyle/>
                    <a:p>
                      <a:pPr algn="ctr" fontAlgn="t"/>
                      <a:r>
                        <a:rPr lang="ru-RU" sz="1000" u="none" strike="noStrike" dirty="0">
                          <a:effectLst/>
                          <a:latin typeface="Times New Roman" pitchFamily="18" charset="0"/>
                          <a:cs typeface="Times New Roman" pitchFamily="18" charset="0"/>
                        </a:rPr>
                        <a:t>97,9</a:t>
                      </a:r>
                      <a:endParaRPr lang="ru-RU" sz="1000" b="1" i="0" u="none" strike="noStrike" dirty="0">
                        <a:solidFill>
                          <a:schemeClr val="tx1"/>
                        </a:solidFill>
                        <a:effectLst/>
                        <a:latin typeface="Times New Roman" pitchFamily="18" charset="0"/>
                        <a:cs typeface="Times New Roman" pitchFamily="18" charset="0"/>
                      </a:endParaRPr>
                    </a:p>
                  </a:txBody>
                  <a:tcPr marL="3369" marR="3369" marT="3369" marB="0" anchor="ctr"/>
                </a:tc>
                <a:extLst>
                  <a:ext uri="{0D108BD9-81ED-4DB2-BD59-A6C34878D82A}">
                    <a16:rowId xmlns:a16="http://schemas.microsoft.com/office/drawing/2014/main" xmlns="" val="10020"/>
                  </a:ext>
                </a:extLst>
              </a:tr>
            </a:tbl>
          </a:graphicData>
        </a:graphic>
      </p:graphicFrame>
    </p:spTree>
    <p:extLst>
      <p:ext uri="{BB962C8B-B14F-4D97-AF65-F5344CB8AC3E}">
        <p14:creationId xmlns:p14="http://schemas.microsoft.com/office/powerpoint/2010/main" val="19125590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76345" y="1495134"/>
            <a:ext cx="6022727" cy="1261884"/>
          </a:xfrm>
          <a:prstGeom prst="rect">
            <a:avLst/>
          </a:prstGeom>
          <a:noFill/>
        </p:spPr>
        <p:txBody>
          <a:bodyPr wrap="square">
            <a:spAutoFit/>
          </a:bodyPr>
          <a:lstStyle/>
          <a:p>
            <a:r>
              <a:rPr lang="ru-RU" sz="1600" b="1" u="sng" dirty="0">
                <a:solidFill>
                  <a:srgbClr val="FFC000"/>
                </a:solidFill>
                <a:effectLst>
                  <a:outerShdw blurRad="38100" dist="38100" dir="2700000" algn="tl">
                    <a:srgbClr val="000000">
                      <a:alpha val="43137"/>
                    </a:srgbClr>
                  </a:outerShdw>
                </a:effectLst>
              </a:rPr>
              <a:t>Цель программы: </a:t>
            </a:r>
            <a:r>
              <a:rPr lang="ru-RU" sz="1600" b="1" dirty="0">
                <a:solidFill>
                  <a:srgbClr val="FFC000"/>
                </a:solidFill>
                <a:effectLst>
                  <a:outerShdw blurRad="38100" dist="38100" dir="2700000" algn="tl">
                    <a:srgbClr val="000000">
                      <a:alpha val="43137"/>
                    </a:srgbClr>
                  </a:outerShdw>
                </a:effectLst>
              </a:rPr>
              <a:t>  </a:t>
            </a:r>
          </a:p>
          <a:p>
            <a:pPr indent="180975" algn="just"/>
            <a:r>
              <a:rPr lang="ru-RU" sz="1200" b="1" dirty="0">
                <a:solidFill>
                  <a:srgbClr val="FFFF00"/>
                </a:solidFill>
                <a:effectLst>
                  <a:outerShdw blurRad="38100" dist="38100" dir="2700000" algn="tl">
                    <a:srgbClr val="000000">
                      <a:alpha val="43137"/>
                    </a:srgbClr>
                  </a:outerShdw>
                </a:effectLst>
              </a:rPr>
              <a:t>- </a:t>
            </a:r>
            <a:r>
              <a:rPr lang="ru-RU" sz="1200" dirty="0">
                <a:solidFill>
                  <a:srgbClr val="FFFF00"/>
                </a:solidFill>
                <a:effectLst>
                  <a:outerShdw blurRad="38100" dist="38100" dir="2700000" algn="tl">
                    <a:srgbClr val="000000">
                      <a:alpha val="43137"/>
                    </a:srgbClr>
                  </a:outerShdw>
                </a:effectLst>
              </a:rPr>
              <a:t>создание условий для обеспечения доступности  населения к услугам, оказываемых муниципальными учреждениями культуры и учреждением дополнительного образования детей в сфере культуры;</a:t>
            </a:r>
          </a:p>
          <a:p>
            <a:pPr indent="180975" algn="just"/>
            <a:r>
              <a:rPr lang="ru-RU" sz="1200" dirty="0">
                <a:solidFill>
                  <a:srgbClr val="FFFF00"/>
                </a:solidFill>
                <a:effectLst>
                  <a:outerShdw blurRad="38100" dist="38100" dir="2700000" algn="tl">
                    <a:srgbClr val="000000">
                      <a:alpha val="43137"/>
                    </a:srgbClr>
                  </a:outerShdw>
                </a:effectLst>
              </a:rPr>
              <a:t>- укрепление материально-технической базы муниципальных учреждений культуры  Гаврилово-Посадского муниципального района</a:t>
            </a:r>
          </a:p>
        </p:txBody>
      </p:sp>
      <p:sp>
        <p:nvSpPr>
          <p:cNvPr id="16" name="Прямоугольник 15"/>
          <p:cNvSpPr/>
          <p:nvPr/>
        </p:nvSpPr>
        <p:spPr>
          <a:xfrm>
            <a:off x="756728" y="980728"/>
            <a:ext cx="7846254" cy="577081"/>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ru-RU" sz="1050" b="1" u="sng" dirty="0">
                <a:solidFill>
                  <a:srgbClr val="660066"/>
                </a:solidFill>
              </a:rPr>
              <a:t>Администратор программы: </a:t>
            </a:r>
          </a:p>
          <a:p>
            <a:pPr algn="ctr"/>
            <a:r>
              <a:rPr lang="ru-RU" sz="1050" b="1" dirty="0">
                <a:solidFill>
                  <a:srgbClr val="660066"/>
                </a:solidFill>
              </a:rPr>
              <a:t>Управление координации комплекса социальных вопросов администрации Гаврилово-Посадского муниципального района</a:t>
            </a:r>
          </a:p>
        </p:txBody>
      </p:sp>
      <p:sp>
        <p:nvSpPr>
          <p:cNvPr id="17" name="Прямоугольник 16"/>
          <p:cNvSpPr/>
          <p:nvPr/>
        </p:nvSpPr>
        <p:spPr>
          <a:xfrm>
            <a:off x="483046" y="2852485"/>
            <a:ext cx="3430439" cy="369332"/>
          </a:xfrm>
          <a:prstGeom prst="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ru-RU" b="1" u="sng" dirty="0">
                <a:solidFill>
                  <a:srgbClr val="C32D2E">
                    <a:lumMod val="50000"/>
                  </a:srgbClr>
                </a:solidFill>
              </a:rPr>
              <a:t>          РЕЗУЛЬТАТЫ</a:t>
            </a:r>
            <a:endParaRPr lang="ru-RU" dirty="0">
              <a:solidFill>
                <a:srgbClr val="C32D2E">
                  <a:lumMod val="50000"/>
                </a:srgbClr>
              </a:solidFill>
            </a:endParaRPr>
          </a:p>
        </p:txBody>
      </p:sp>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7518"/>
            <a:ext cx="966092" cy="966092"/>
          </a:xfrm>
          <a:prstGeom prst="rect">
            <a:avLst/>
          </a:prstGeom>
        </p:spPr>
      </p:pic>
      <p:sp>
        <p:nvSpPr>
          <p:cNvPr id="28" name="Прямоугольник 27"/>
          <p:cNvSpPr/>
          <p:nvPr/>
        </p:nvSpPr>
        <p:spPr>
          <a:xfrm rot="20593258">
            <a:off x="480937" y="391604"/>
            <a:ext cx="298480" cy="338554"/>
          </a:xfrm>
          <a:prstGeom prst="rect">
            <a:avLst/>
          </a:prstGeom>
        </p:spPr>
        <p:txBody>
          <a:bodyPr wrap="none">
            <a:spAutoFit/>
          </a:bodyPr>
          <a:lstStyle/>
          <a:p>
            <a:r>
              <a:rPr lang="ru-RU" sz="1600" b="1" dirty="0">
                <a:solidFill>
                  <a:srgbClr val="FF0000"/>
                </a:solidFill>
                <a:effectLst>
                  <a:outerShdw blurRad="38100" dist="38100" dir="2700000" algn="tl">
                    <a:srgbClr val="000000">
                      <a:alpha val="43137"/>
                    </a:srgbClr>
                  </a:outerShdw>
                </a:effectLst>
              </a:rPr>
              <a:t>1</a:t>
            </a:r>
            <a:endParaRPr lang="ru-RU" dirty="0">
              <a:solidFill>
                <a:srgbClr val="FF0000"/>
              </a:solidFill>
              <a:effectLst>
                <a:outerShdw blurRad="38100" dist="38100" dir="2700000" algn="tl">
                  <a:srgbClr val="000000">
                    <a:alpha val="43137"/>
                  </a:srgbClr>
                </a:outerShdw>
              </a:effectLst>
            </a:endParaRPr>
          </a:p>
        </p:txBody>
      </p:sp>
      <p:sp>
        <p:nvSpPr>
          <p:cNvPr id="35" name="Номер слайда 1"/>
          <p:cNvSpPr txBox="1">
            <a:spLocks/>
          </p:cNvSpPr>
          <p:nvPr/>
        </p:nvSpPr>
        <p:spPr>
          <a:xfrm>
            <a:off x="8602982" y="6255488"/>
            <a:ext cx="587274" cy="353391"/>
          </a:xfrm>
          <a:prstGeom prst="rect">
            <a:avLst/>
          </a:prstGeom>
        </p:spPr>
        <p:txBody>
          <a:bodyPr vert="horz" lIns="91440" tIns="45720" rIns="91440" bIns="45720" rtlCol="0" anchor="t"/>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46</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grpSp>
        <p:nvGrpSpPr>
          <p:cNvPr id="22" name="Группа 21"/>
          <p:cNvGrpSpPr/>
          <p:nvPr/>
        </p:nvGrpSpPr>
        <p:grpSpPr>
          <a:xfrm>
            <a:off x="6845846" y="5654990"/>
            <a:ext cx="1542578" cy="1066211"/>
            <a:chOff x="6845846" y="5654990"/>
            <a:chExt cx="1542578" cy="1066211"/>
          </a:xfrm>
        </p:grpSpPr>
        <p:pic>
          <p:nvPicPr>
            <p:cNvPr id="23" name="Рисунок 2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45846" y="5654990"/>
              <a:ext cx="1542578" cy="1066211"/>
            </a:xfrm>
            <a:prstGeom prst="rect">
              <a:avLst/>
            </a:prstGeom>
          </p:spPr>
        </p:pic>
        <p:sp>
          <p:nvSpPr>
            <p:cNvPr id="24" name="Прямоугольник 23"/>
            <p:cNvSpPr/>
            <p:nvPr/>
          </p:nvSpPr>
          <p:spPr>
            <a:xfrm rot="20593258">
              <a:off x="7271031" y="6009987"/>
              <a:ext cx="324128" cy="200055"/>
            </a:xfrm>
            <a:prstGeom prst="rect">
              <a:avLst/>
            </a:prstGeom>
          </p:spPr>
          <p:txBody>
            <a:bodyPr wrap="none">
              <a:spAutoFit/>
            </a:bodyPr>
            <a:lstStyle/>
            <a:p>
              <a:r>
                <a:rPr lang="ru-RU" sz="700" b="1" dirty="0">
                  <a:solidFill>
                    <a:srgbClr val="703203">
                      <a:lumMod val="50000"/>
                    </a:srgbClr>
                  </a:solidFill>
                </a:rPr>
                <a:t>МП</a:t>
              </a:r>
              <a:endParaRPr lang="ru-RU" sz="800" dirty="0">
                <a:solidFill>
                  <a:srgbClr val="703203">
                    <a:lumMod val="50000"/>
                  </a:srgbClr>
                </a:solidFill>
              </a:endParaRPr>
            </a:p>
          </p:txBody>
        </p:sp>
      </p:grpSp>
      <p:graphicFrame>
        <p:nvGraphicFramePr>
          <p:cNvPr id="25" name="Схема 24"/>
          <p:cNvGraphicFramePr/>
          <p:nvPr>
            <p:extLst>
              <p:ext uri="{D42A27DB-BD31-4B8C-83A1-F6EECF244321}">
                <p14:modId xmlns:p14="http://schemas.microsoft.com/office/powerpoint/2010/main" val="2589104351"/>
              </p:ext>
            </p:extLst>
          </p:nvPr>
        </p:nvGraphicFramePr>
        <p:xfrm>
          <a:off x="276345" y="3330537"/>
          <a:ext cx="5112568" cy="33321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Прямоугольник 2"/>
          <p:cNvSpPr/>
          <p:nvPr/>
        </p:nvSpPr>
        <p:spPr>
          <a:xfrm>
            <a:off x="179512" y="119703"/>
            <a:ext cx="9120191" cy="646331"/>
          </a:xfrm>
          <a:prstGeom prst="rect">
            <a:avLst/>
          </a:prstGeom>
        </p:spPr>
        <p:txBody>
          <a:bodyPr wrap="square">
            <a:spAutoFit/>
          </a:bodyPr>
          <a:lstStyle/>
          <a:p>
            <a:pPr lvl="0" algn="ctr"/>
            <a:r>
              <a:rPr lang="ru-RU" b="1" i="1" dirty="0">
                <a:ln w="1905"/>
                <a:solidFill>
                  <a:srgbClr val="FFFF00"/>
                </a:solidFill>
                <a:effectLst>
                  <a:outerShdw blurRad="38100" dist="38100" dir="2700000" algn="tl">
                    <a:srgbClr val="000000">
                      <a:alpha val="43137"/>
                    </a:srgbClr>
                  </a:outerShdw>
                </a:effectLst>
              </a:rPr>
              <a:t>Муниципальная программа </a:t>
            </a:r>
          </a:p>
          <a:p>
            <a:pPr lvl="0" algn="ctr"/>
            <a:r>
              <a:rPr lang="ru-RU" b="1" dirty="0">
                <a:ln w="1905"/>
                <a:solidFill>
                  <a:srgbClr val="FFFF00"/>
                </a:solidFill>
                <a:effectLst>
                  <a:outerShdw blurRad="38100" dist="38100" dir="2700000" algn="tl">
                    <a:srgbClr val="000000">
                      <a:alpha val="43137"/>
                    </a:srgbClr>
                  </a:outerShdw>
                </a:effectLst>
              </a:rPr>
              <a:t>      </a:t>
            </a:r>
            <a:r>
              <a:rPr lang="ru-RU" b="1" i="1" dirty="0">
                <a:ln w="1905"/>
                <a:solidFill>
                  <a:srgbClr val="FFFF00"/>
                </a:solidFill>
                <a:effectLst>
                  <a:outerShdw blurRad="38100" dist="38100" dir="2700000" algn="tl">
                    <a:srgbClr val="000000">
                      <a:alpha val="43137"/>
                    </a:srgbClr>
                  </a:outerShdw>
                </a:effectLst>
              </a:rPr>
              <a:t>«Развитие культуры Гаврилово-Посадского муниципального района»    </a:t>
            </a:r>
          </a:p>
        </p:txBody>
      </p:sp>
      <p:pic>
        <p:nvPicPr>
          <p:cNvPr id="2050" name="Picture 2" descr="https://pbs.twimg.com/media/DRFw_tLXkAAZtO4.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22823"/>
          <a:stretch/>
        </p:blipFill>
        <p:spPr bwMode="auto">
          <a:xfrm>
            <a:off x="5659590" y="3140968"/>
            <a:ext cx="3178927" cy="18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225138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257557" y="89006"/>
            <a:ext cx="8886443" cy="646331"/>
          </a:xfrm>
          <a:prstGeom prst="rect">
            <a:avLst/>
          </a:prstGeom>
          <a:solidFill>
            <a:srgbClr val="92D050">
              <a:alpha val="0"/>
            </a:srgbClr>
          </a:solidFill>
          <a:scene3d>
            <a:camera prst="orthographicFront"/>
            <a:lightRig rig="flat" dir="t">
              <a:rot lat="0" lon="0" rev="18900000"/>
            </a:lightRig>
          </a:scene3d>
          <a:sp3d>
            <a:bevelT/>
          </a:sp3d>
        </p:spPr>
        <p:txBody>
          <a:bodyPr wrap="square">
            <a:spAutoFit/>
          </a:bodyPr>
          <a:lstStyle/>
          <a:p>
            <a:pPr algn="ctr"/>
            <a:r>
              <a:rPr lang="ru-RU" b="1" i="1" dirty="0">
                <a:ln w="1905"/>
                <a:solidFill>
                  <a:srgbClr val="FFFF00"/>
                </a:solidFill>
                <a:effectLst>
                  <a:outerShdw blurRad="38100" dist="38100" dir="2700000" algn="tl">
                    <a:srgbClr val="000000">
                      <a:alpha val="43137"/>
                    </a:srgbClr>
                  </a:outerShdw>
                </a:effectLst>
              </a:rPr>
              <a:t>Муниципальная программа </a:t>
            </a:r>
          </a:p>
          <a:p>
            <a:pPr algn="ctr"/>
            <a:r>
              <a:rPr lang="ru-RU" b="1" dirty="0">
                <a:ln w="1905"/>
                <a:solidFill>
                  <a:srgbClr val="FFFF00"/>
                </a:solidFill>
                <a:effectLst>
                  <a:outerShdw blurRad="38100" dist="38100" dir="2700000" algn="tl">
                    <a:srgbClr val="000000">
                      <a:alpha val="43137"/>
                    </a:srgbClr>
                  </a:outerShdw>
                </a:effectLst>
              </a:rPr>
              <a:t>      </a:t>
            </a:r>
            <a:r>
              <a:rPr lang="ru-RU" b="1" i="1" dirty="0">
                <a:ln w="1905"/>
                <a:solidFill>
                  <a:srgbClr val="FFFF00"/>
                </a:solidFill>
                <a:effectLst>
                  <a:outerShdw blurRad="38100" dist="38100" dir="2700000" algn="tl">
                    <a:srgbClr val="000000">
                      <a:alpha val="43137"/>
                    </a:srgbClr>
                  </a:outerShdw>
                </a:effectLst>
              </a:rPr>
              <a:t>«Развитие культуры Гаврилово-Посадского муниципального района»    </a:t>
            </a:r>
          </a:p>
        </p:txBody>
      </p:sp>
      <p:sp>
        <p:nvSpPr>
          <p:cNvPr id="15" name="Прямоугольник 14"/>
          <p:cNvSpPr/>
          <p:nvPr/>
        </p:nvSpPr>
        <p:spPr>
          <a:xfrm>
            <a:off x="951955" y="719955"/>
            <a:ext cx="7884492" cy="307777"/>
          </a:xfrm>
          <a:prstGeom prst="rect">
            <a:avLst/>
          </a:prstGeom>
          <a:gradFill flip="none" rotWithShape="1">
            <a:gsLst>
              <a:gs pos="0">
                <a:srgbClr val="00FF00">
                  <a:shade val="30000"/>
                  <a:satMod val="115000"/>
                </a:srgbClr>
              </a:gs>
              <a:gs pos="50000">
                <a:srgbClr val="00FF00">
                  <a:shade val="67500"/>
                  <a:satMod val="115000"/>
                </a:srgbClr>
              </a:gs>
              <a:gs pos="100000">
                <a:srgbClr val="00FF00">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ru-RU" sz="1400" b="1" dirty="0">
                <a:solidFill>
                  <a:srgbClr val="C00000"/>
                </a:solidFill>
              </a:rPr>
              <a:t>Целевые показатели (индикаторы) реализации муниципальной программы</a:t>
            </a:r>
            <a:r>
              <a:rPr lang="ru-RU" sz="1400" dirty="0">
                <a:solidFill>
                  <a:srgbClr val="C00000"/>
                </a:solidFill>
              </a:rPr>
              <a:t>	</a:t>
            </a:r>
          </a:p>
        </p:txBody>
      </p:sp>
      <p:sp>
        <p:nvSpPr>
          <p:cNvPr id="18" name="Номер слайда 1"/>
          <p:cNvSpPr txBox="1">
            <a:spLocks/>
          </p:cNvSpPr>
          <p:nvPr/>
        </p:nvSpPr>
        <p:spPr>
          <a:xfrm>
            <a:off x="8670851" y="6367811"/>
            <a:ext cx="587274" cy="353391"/>
          </a:xfrm>
          <a:prstGeom prst="rect">
            <a:avLst/>
          </a:prstGeom>
        </p:spPr>
        <p:txBody>
          <a:bodyPr vert="horz" lIns="91440" tIns="45720" rIns="91440" bIns="45720" rtlCol="0" anchor="t"/>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47</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829517693"/>
              </p:ext>
            </p:extLst>
          </p:nvPr>
        </p:nvGraphicFramePr>
        <p:xfrm>
          <a:off x="772358" y="1268759"/>
          <a:ext cx="7898493" cy="2736304"/>
        </p:xfrm>
        <a:graphic>
          <a:graphicData uri="http://schemas.openxmlformats.org/drawingml/2006/table">
            <a:tbl>
              <a:tblPr firstRow="1" firstCol="1" lastRow="1" lastCol="1" bandRow="1" bandCol="1">
                <a:tableStyleId>{5940675A-B579-460E-94D1-54222C63F5DA}</a:tableStyleId>
              </a:tblPr>
              <a:tblGrid>
                <a:gridCol w="725346">
                  <a:extLst>
                    <a:ext uri="{9D8B030D-6E8A-4147-A177-3AD203B41FA5}">
                      <a16:colId xmlns:a16="http://schemas.microsoft.com/office/drawing/2014/main" xmlns="" val="20000"/>
                    </a:ext>
                  </a:extLst>
                </a:gridCol>
                <a:gridCol w="3074296">
                  <a:extLst>
                    <a:ext uri="{9D8B030D-6E8A-4147-A177-3AD203B41FA5}">
                      <a16:colId xmlns:a16="http://schemas.microsoft.com/office/drawing/2014/main" xmlns="" val="20001"/>
                    </a:ext>
                  </a:extLst>
                </a:gridCol>
                <a:gridCol w="720080">
                  <a:extLst>
                    <a:ext uri="{9D8B030D-6E8A-4147-A177-3AD203B41FA5}">
                      <a16:colId xmlns:a16="http://schemas.microsoft.com/office/drawing/2014/main" xmlns="" val="20002"/>
                    </a:ext>
                  </a:extLst>
                </a:gridCol>
                <a:gridCol w="864096">
                  <a:extLst>
                    <a:ext uri="{9D8B030D-6E8A-4147-A177-3AD203B41FA5}">
                      <a16:colId xmlns:a16="http://schemas.microsoft.com/office/drawing/2014/main" xmlns="" val="20007"/>
                    </a:ext>
                  </a:extLst>
                </a:gridCol>
                <a:gridCol w="864096">
                  <a:extLst>
                    <a:ext uri="{9D8B030D-6E8A-4147-A177-3AD203B41FA5}">
                      <a16:colId xmlns:a16="http://schemas.microsoft.com/office/drawing/2014/main" xmlns="" val="20008"/>
                    </a:ext>
                  </a:extLst>
                </a:gridCol>
                <a:gridCol w="864096">
                  <a:extLst>
                    <a:ext uri="{9D8B030D-6E8A-4147-A177-3AD203B41FA5}">
                      <a16:colId xmlns:a16="http://schemas.microsoft.com/office/drawing/2014/main" xmlns="" val="20009"/>
                    </a:ext>
                  </a:extLst>
                </a:gridCol>
                <a:gridCol w="786483">
                  <a:extLst>
                    <a:ext uri="{9D8B030D-6E8A-4147-A177-3AD203B41FA5}">
                      <a16:colId xmlns:a16="http://schemas.microsoft.com/office/drawing/2014/main" xmlns="" val="20010"/>
                    </a:ext>
                  </a:extLst>
                </a:gridCol>
              </a:tblGrid>
              <a:tr h="298998">
                <a:tc>
                  <a:txBody>
                    <a:bodyPr/>
                    <a:lstStyle/>
                    <a:p>
                      <a:pPr algn="ctr">
                        <a:spcAft>
                          <a:spcPts val="0"/>
                        </a:spcAft>
                      </a:pPr>
                      <a:r>
                        <a:rPr lang="ru-RU" sz="1000" b="1" dirty="0">
                          <a:effectLst/>
                          <a:latin typeface="Times New Roman" pitchFamily="18" charset="0"/>
                          <a:cs typeface="Times New Roman" pitchFamily="18" charset="0"/>
                        </a:rPr>
                        <a:t>№</a:t>
                      </a:r>
                      <a:endParaRPr lang="ru-RU" sz="900" b="1" dirty="0">
                        <a:effectLst/>
                        <a:latin typeface="Times New Roman" pitchFamily="18" charset="0"/>
                        <a:ea typeface="Times New Roman"/>
                        <a:cs typeface="Times New Roman" pitchFamily="18" charset="0"/>
                      </a:endParaRPr>
                    </a:p>
                  </a:txBody>
                  <a:tcPr marL="23092" marR="23092" marT="0" marB="0" anchor="ctr"/>
                </a:tc>
                <a:tc>
                  <a:txBody>
                    <a:bodyPr/>
                    <a:lstStyle/>
                    <a:p>
                      <a:pPr algn="ctr">
                        <a:spcAft>
                          <a:spcPts val="0"/>
                        </a:spcAft>
                      </a:pPr>
                      <a:r>
                        <a:rPr lang="ru-RU" sz="1000" b="1" dirty="0">
                          <a:effectLst/>
                          <a:latin typeface="Times New Roman" pitchFamily="18" charset="0"/>
                          <a:cs typeface="Times New Roman" pitchFamily="18" charset="0"/>
                        </a:rPr>
                        <a:t>Наименование индикатора</a:t>
                      </a:r>
                      <a:endParaRPr lang="ru-RU" sz="900" b="1" dirty="0">
                        <a:effectLst/>
                        <a:latin typeface="Times New Roman" pitchFamily="18" charset="0"/>
                        <a:ea typeface="Times New Roman"/>
                        <a:cs typeface="Times New Roman" pitchFamily="18" charset="0"/>
                      </a:endParaRPr>
                    </a:p>
                  </a:txBody>
                  <a:tcPr marL="23092" marR="23092" marT="0" marB="0" anchor="ctr"/>
                </a:tc>
                <a:tc>
                  <a:txBody>
                    <a:bodyPr/>
                    <a:lstStyle/>
                    <a:p>
                      <a:pPr algn="ctr">
                        <a:spcAft>
                          <a:spcPts val="0"/>
                        </a:spcAft>
                      </a:pPr>
                      <a:r>
                        <a:rPr lang="ru-RU" sz="1000" b="1" dirty="0">
                          <a:effectLst/>
                          <a:latin typeface="Times New Roman" pitchFamily="18" charset="0"/>
                          <a:cs typeface="Times New Roman" pitchFamily="18" charset="0"/>
                        </a:rPr>
                        <a:t>Ед. изм. </a:t>
                      </a:r>
                      <a:endParaRPr lang="ru-RU" sz="900" b="1" dirty="0">
                        <a:effectLst/>
                        <a:latin typeface="Times New Roman" pitchFamily="18" charset="0"/>
                        <a:ea typeface="Times New Roman"/>
                        <a:cs typeface="Times New Roman" pitchFamily="18" charset="0"/>
                      </a:endParaRPr>
                    </a:p>
                  </a:txBody>
                  <a:tcPr marL="23092" marR="23092" marT="0" marB="0" anchor="ctr"/>
                </a:tc>
                <a:tc>
                  <a:txBody>
                    <a:bodyPr/>
                    <a:lstStyle/>
                    <a:p>
                      <a:pPr marL="71755" marR="71755" algn="ctr">
                        <a:spcAft>
                          <a:spcPts val="0"/>
                        </a:spcAft>
                      </a:pPr>
                      <a:r>
                        <a:rPr lang="ru-RU" sz="1000" b="1" dirty="0">
                          <a:effectLst/>
                          <a:latin typeface="Times New Roman" pitchFamily="18" charset="0"/>
                          <a:cs typeface="Times New Roman" pitchFamily="18" charset="0"/>
                        </a:rPr>
                        <a:t>2022</a:t>
                      </a:r>
                      <a:endParaRPr lang="ru-RU" sz="900" b="1" dirty="0">
                        <a:effectLst/>
                        <a:latin typeface="Times New Roman" pitchFamily="18" charset="0"/>
                        <a:ea typeface="Times New Roman"/>
                        <a:cs typeface="Times New Roman" pitchFamily="18" charset="0"/>
                      </a:endParaRPr>
                    </a:p>
                  </a:txBody>
                  <a:tcPr marL="23092" marR="23092" marT="0" marB="0" anchor="ctr"/>
                </a:tc>
                <a:tc>
                  <a:txBody>
                    <a:bodyPr/>
                    <a:lstStyle/>
                    <a:p>
                      <a:pPr marL="71755" marR="71755" algn="ctr">
                        <a:spcAft>
                          <a:spcPts val="0"/>
                        </a:spcAft>
                      </a:pPr>
                      <a:r>
                        <a:rPr lang="ru-RU" sz="1000" b="1" dirty="0">
                          <a:effectLst/>
                          <a:latin typeface="Times New Roman" pitchFamily="18" charset="0"/>
                          <a:cs typeface="Times New Roman" pitchFamily="18" charset="0"/>
                        </a:rPr>
                        <a:t>2023</a:t>
                      </a:r>
                      <a:endParaRPr lang="ru-RU" sz="900" b="1" dirty="0">
                        <a:effectLst/>
                        <a:latin typeface="Times New Roman" pitchFamily="18" charset="0"/>
                        <a:ea typeface="Times New Roman"/>
                        <a:cs typeface="Times New Roman" pitchFamily="18" charset="0"/>
                      </a:endParaRPr>
                    </a:p>
                  </a:txBody>
                  <a:tcPr marL="23092" marR="23092" marT="0" marB="0" anchor="ctr"/>
                </a:tc>
                <a:tc>
                  <a:txBody>
                    <a:bodyPr/>
                    <a:lstStyle/>
                    <a:p>
                      <a:pPr marL="71755" marR="71755" algn="ctr">
                        <a:spcAft>
                          <a:spcPts val="0"/>
                        </a:spcAft>
                      </a:pPr>
                      <a:r>
                        <a:rPr lang="ru-RU" sz="1000" b="1" dirty="0">
                          <a:effectLst/>
                          <a:latin typeface="Times New Roman" pitchFamily="18" charset="0"/>
                          <a:cs typeface="Times New Roman" pitchFamily="18" charset="0"/>
                        </a:rPr>
                        <a:t>2024</a:t>
                      </a:r>
                      <a:endParaRPr lang="ru-RU" sz="900" b="1" dirty="0">
                        <a:effectLst/>
                        <a:latin typeface="Times New Roman" pitchFamily="18" charset="0"/>
                        <a:ea typeface="Times New Roman"/>
                        <a:cs typeface="Times New Roman" pitchFamily="18" charset="0"/>
                      </a:endParaRPr>
                    </a:p>
                  </a:txBody>
                  <a:tcPr marL="23092" marR="23092" marT="0" marB="0" anchor="ctr"/>
                </a:tc>
                <a:tc>
                  <a:txBody>
                    <a:bodyPr/>
                    <a:lstStyle/>
                    <a:p>
                      <a:pPr marL="71755" marR="71755" algn="ctr">
                        <a:spcAft>
                          <a:spcPts val="0"/>
                        </a:spcAft>
                      </a:pPr>
                      <a:r>
                        <a:rPr lang="ru-RU" sz="1000" b="1" dirty="0" smtClean="0">
                          <a:solidFill>
                            <a:schemeClr val="tx1"/>
                          </a:solidFill>
                          <a:effectLst/>
                          <a:latin typeface="Times New Roman" pitchFamily="18" charset="0"/>
                          <a:cs typeface="Times New Roman" pitchFamily="18" charset="0"/>
                        </a:rPr>
                        <a:t>2025</a:t>
                      </a:r>
                      <a:endParaRPr lang="ru-RU" sz="900" b="1" dirty="0">
                        <a:solidFill>
                          <a:schemeClr val="tx1"/>
                        </a:solidFill>
                        <a:effectLst/>
                        <a:latin typeface="Times New Roman" pitchFamily="18" charset="0"/>
                        <a:ea typeface="Times New Roman"/>
                        <a:cs typeface="Times New Roman" pitchFamily="18" charset="0"/>
                      </a:endParaRPr>
                    </a:p>
                  </a:txBody>
                  <a:tcPr marL="23092" marR="23092" marT="0" marB="0" anchor="ctr"/>
                </a:tc>
                <a:extLst>
                  <a:ext uri="{0D108BD9-81ED-4DB2-BD59-A6C34878D82A}">
                    <a16:rowId xmlns:a16="http://schemas.microsoft.com/office/drawing/2014/main" xmlns="" val="10000"/>
                  </a:ext>
                </a:extLst>
              </a:tr>
              <a:tr h="414858">
                <a:tc>
                  <a:txBody>
                    <a:bodyPr/>
                    <a:lstStyle/>
                    <a:p>
                      <a:pPr algn="ctr">
                        <a:spcAft>
                          <a:spcPts val="0"/>
                        </a:spcAft>
                      </a:pPr>
                      <a:r>
                        <a:rPr lang="ru-RU" sz="800" dirty="0">
                          <a:effectLst/>
                          <a:latin typeface="Times New Roman" pitchFamily="18" charset="0"/>
                          <a:cs typeface="Times New Roman" pitchFamily="18" charset="0"/>
                        </a:rPr>
                        <a:t>1.</a:t>
                      </a:r>
                      <a:endParaRPr lang="ru-RU" sz="700" dirty="0">
                        <a:effectLst/>
                        <a:latin typeface="Times New Roman" pitchFamily="18" charset="0"/>
                        <a:ea typeface="Times New Roman"/>
                        <a:cs typeface="Times New Roman" pitchFamily="18" charset="0"/>
                      </a:endParaRPr>
                    </a:p>
                  </a:txBody>
                  <a:tcPr marL="23092" marR="23092" marT="0" marB="0" anchor="ctr"/>
                </a:tc>
                <a:tc>
                  <a:txBody>
                    <a:bodyPr/>
                    <a:lstStyle/>
                    <a:p>
                      <a:pPr algn="l">
                        <a:spcAft>
                          <a:spcPts val="0"/>
                        </a:spcAft>
                      </a:pPr>
                      <a:r>
                        <a:rPr lang="ru-RU" sz="800" dirty="0">
                          <a:effectLst/>
                          <a:latin typeface="Times New Roman" pitchFamily="18" charset="0"/>
                          <a:cs typeface="Times New Roman" pitchFamily="18" charset="0"/>
                        </a:rPr>
                        <a:t>Доля </a:t>
                      </a:r>
                      <a:r>
                        <a:rPr lang="ru-RU" sz="800" dirty="0" smtClean="0">
                          <a:effectLst/>
                          <a:latin typeface="Times New Roman" pitchFamily="18" charset="0"/>
                          <a:cs typeface="Times New Roman" pitchFamily="18" charset="0"/>
                        </a:rPr>
                        <a:t>жителей Гаврилово-Посадского</a:t>
                      </a:r>
                      <a:r>
                        <a:rPr lang="ru-RU" sz="700" baseline="0" dirty="0" smtClean="0">
                          <a:effectLst/>
                          <a:latin typeface="Times New Roman" pitchFamily="18" charset="0"/>
                          <a:cs typeface="Times New Roman" pitchFamily="18" charset="0"/>
                        </a:rPr>
                        <a:t> </a:t>
                      </a:r>
                      <a:r>
                        <a:rPr lang="ru-RU" sz="800" dirty="0">
                          <a:effectLst/>
                          <a:latin typeface="Times New Roman" pitchFamily="18" charset="0"/>
                          <a:cs typeface="Times New Roman" pitchFamily="18" charset="0"/>
                        </a:rPr>
                        <a:t>муниципального района, </a:t>
                      </a:r>
                      <a:endParaRPr lang="ru-RU" sz="700" dirty="0">
                        <a:effectLst/>
                        <a:latin typeface="Times New Roman" pitchFamily="18" charset="0"/>
                        <a:cs typeface="Times New Roman" pitchFamily="18" charset="0"/>
                      </a:endParaRPr>
                    </a:p>
                    <a:p>
                      <a:pPr algn="l">
                        <a:spcAft>
                          <a:spcPts val="0"/>
                        </a:spcAft>
                      </a:pPr>
                      <a:r>
                        <a:rPr lang="ru-RU" sz="800" dirty="0" smtClean="0">
                          <a:effectLst/>
                          <a:latin typeface="Times New Roman" pitchFamily="18" charset="0"/>
                          <a:cs typeface="Times New Roman" pitchFamily="18" charset="0"/>
                        </a:rPr>
                        <a:t>вовлеченных в культурно-массовые досуговые мероприятия</a:t>
                      </a:r>
                      <a:endParaRPr lang="ru-RU" sz="700" dirty="0">
                        <a:effectLst/>
                        <a:latin typeface="Times New Roman" pitchFamily="18" charset="0"/>
                        <a:ea typeface="Times New Roman"/>
                        <a:cs typeface="Times New Roman" pitchFamily="18" charset="0"/>
                      </a:endParaRPr>
                    </a:p>
                  </a:txBody>
                  <a:tcPr marL="23092" marR="23092" marT="0" marB="0" anchor="ctr"/>
                </a:tc>
                <a:tc>
                  <a:txBody>
                    <a:bodyPr/>
                    <a:lstStyle/>
                    <a:p>
                      <a:pPr algn="ctr">
                        <a:spcAft>
                          <a:spcPts val="0"/>
                        </a:spcAft>
                      </a:pPr>
                      <a:r>
                        <a:rPr lang="ru-RU" sz="800" dirty="0">
                          <a:effectLst/>
                          <a:latin typeface="Times New Roman" pitchFamily="18" charset="0"/>
                          <a:cs typeface="Times New Roman" pitchFamily="18" charset="0"/>
                        </a:rPr>
                        <a:t>%</a:t>
                      </a:r>
                      <a:endParaRPr lang="ru-RU" sz="700" dirty="0">
                        <a:effectLst/>
                        <a:latin typeface="Times New Roman" pitchFamily="18" charset="0"/>
                        <a:cs typeface="Times New Roman" pitchFamily="18" charset="0"/>
                      </a:endParaRPr>
                    </a:p>
                    <a:p>
                      <a:pPr algn="ctr">
                        <a:spcAft>
                          <a:spcPts val="0"/>
                        </a:spcAft>
                      </a:pPr>
                      <a:r>
                        <a:rPr lang="ru-RU" sz="800" dirty="0">
                          <a:effectLst/>
                          <a:latin typeface="Times New Roman" pitchFamily="18" charset="0"/>
                          <a:cs typeface="Times New Roman" pitchFamily="18" charset="0"/>
                        </a:rPr>
                        <a:t> </a:t>
                      </a:r>
                      <a:endParaRPr lang="ru-RU" sz="700" dirty="0">
                        <a:effectLst/>
                        <a:latin typeface="Times New Roman" pitchFamily="18" charset="0"/>
                        <a:ea typeface="Times New Roman"/>
                        <a:cs typeface="Times New Roman" pitchFamily="18" charset="0"/>
                      </a:endParaRPr>
                    </a:p>
                  </a:txBody>
                  <a:tcPr marL="23092" marR="23092" marT="0" marB="0" anchor="ctr"/>
                </a:tc>
                <a:tc>
                  <a:txBody>
                    <a:bodyPr/>
                    <a:lstStyle/>
                    <a:p>
                      <a:pPr algn="ctr">
                        <a:spcAft>
                          <a:spcPts val="0"/>
                        </a:spcAft>
                      </a:pPr>
                      <a:r>
                        <a:rPr lang="ru-RU" sz="800" dirty="0" smtClean="0">
                          <a:effectLst/>
                          <a:latin typeface="Times New Roman" pitchFamily="18" charset="0"/>
                          <a:ea typeface="Times New Roman"/>
                          <a:cs typeface="Times New Roman" pitchFamily="18" charset="0"/>
                        </a:rPr>
                        <a:t>1,1</a:t>
                      </a:r>
                      <a:endParaRPr lang="ru-RU" sz="800" dirty="0">
                        <a:effectLst/>
                        <a:latin typeface="Times New Roman" pitchFamily="18" charset="0"/>
                        <a:ea typeface="Times New Roman"/>
                        <a:cs typeface="Times New Roman" pitchFamily="18" charset="0"/>
                      </a:endParaRPr>
                    </a:p>
                  </a:txBody>
                  <a:tcPr marL="23092" marR="23092" marT="0" marB="0" anchor="ctr"/>
                </a:tc>
                <a:tc>
                  <a:txBody>
                    <a:bodyPr/>
                    <a:lstStyle/>
                    <a:p>
                      <a:pPr algn="ctr">
                        <a:spcAft>
                          <a:spcPts val="0"/>
                        </a:spcAft>
                      </a:pPr>
                      <a:r>
                        <a:rPr lang="ru-RU" sz="800" dirty="0" smtClean="0">
                          <a:effectLst/>
                          <a:latin typeface="Times New Roman" pitchFamily="18" charset="0"/>
                          <a:ea typeface="Times New Roman"/>
                          <a:cs typeface="Times New Roman" pitchFamily="18" charset="0"/>
                        </a:rPr>
                        <a:t>1,2</a:t>
                      </a:r>
                      <a:endParaRPr lang="ru-RU" sz="800" dirty="0">
                        <a:effectLst/>
                        <a:latin typeface="Times New Roman" pitchFamily="18" charset="0"/>
                        <a:ea typeface="Times New Roman"/>
                        <a:cs typeface="Times New Roman" pitchFamily="18" charset="0"/>
                      </a:endParaRPr>
                    </a:p>
                  </a:txBody>
                  <a:tcPr marL="23092" marR="23092" marT="0" marB="0" anchor="ctr"/>
                </a:tc>
                <a:tc>
                  <a:txBody>
                    <a:bodyPr/>
                    <a:lstStyle/>
                    <a:p>
                      <a:pPr algn="ctr">
                        <a:spcAft>
                          <a:spcPts val="0"/>
                        </a:spcAft>
                      </a:pPr>
                      <a:r>
                        <a:rPr lang="ru-RU" sz="800" dirty="0" smtClean="0">
                          <a:effectLst/>
                          <a:latin typeface="Times New Roman" pitchFamily="18" charset="0"/>
                          <a:ea typeface="Times New Roman"/>
                          <a:cs typeface="Times New Roman" pitchFamily="18" charset="0"/>
                        </a:rPr>
                        <a:t>1,4</a:t>
                      </a:r>
                      <a:endParaRPr lang="ru-RU" sz="800" dirty="0">
                        <a:effectLst/>
                        <a:latin typeface="Times New Roman" pitchFamily="18" charset="0"/>
                        <a:ea typeface="Times New Roman"/>
                        <a:cs typeface="Times New Roman" pitchFamily="18" charset="0"/>
                      </a:endParaRPr>
                    </a:p>
                  </a:txBody>
                  <a:tcPr marL="23092" marR="23092" marT="0" marB="0" anchor="ctr"/>
                </a:tc>
                <a:tc>
                  <a:txBody>
                    <a:bodyPr/>
                    <a:lstStyle/>
                    <a:p>
                      <a:pPr algn="ctr">
                        <a:spcAft>
                          <a:spcPts val="0"/>
                        </a:spcAft>
                      </a:pPr>
                      <a:r>
                        <a:rPr lang="ru-RU" sz="800" dirty="0" smtClean="0">
                          <a:effectLst/>
                          <a:latin typeface="Times New Roman" pitchFamily="18" charset="0"/>
                          <a:ea typeface="Times New Roman"/>
                          <a:cs typeface="Times New Roman" pitchFamily="18" charset="0"/>
                        </a:rPr>
                        <a:t>1,7</a:t>
                      </a:r>
                      <a:endParaRPr lang="ru-RU" sz="800" dirty="0">
                        <a:effectLst/>
                        <a:latin typeface="Times New Roman" pitchFamily="18" charset="0"/>
                        <a:ea typeface="Times New Roman"/>
                        <a:cs typeface="Times New Roman" pitchFamily="18" charset="0"/>
                      </a:endParaRPr>
                    </a:p>
                  </a:txBody>
                  <a:tcPr marL="23092" marR="23092" marT="0" marB="0" anchor="ctr"/>
                </a:tc>
                <a:extLst>
                  <a:ext uri="{0D108BD9-81ED-4DB2-BD59-A6C34878D82A}">
                    <a16:rowId xmlns:a16="http://schemas.microsoft.com/office/drawing/2014/main" xmlns="" val="10001"/>
                  </a:ext>
                </a:extLst>
              </a:tr>
              <a:tr h="398664">
                <a:tc>
                  <a:txBody>
                    <a:bodyPr/>
                    <a:lstStyle/>
                    <a:p>
                      <a:pPr algn="ctr">
                        <a:spcAft>
                          <a:spcPts val="0"/>
                        </a:spcAft>
                      </a:pPr>
                      <a:r>
                        <a:rPr lang="ru-RU" sz="800">
                          <a:effectLst/>
                          <a:latin typeface="Times New Roman" pitchFamily="18" charset="0"/>
                          <a:cs typeface="Times New Roman" pitchFamily="18" charset="0"/>
                        </a:rPr>
                        <a:t>2.</a:t>
                      </a:r>
                      <a:endParaRPr lang="ru-RU" sz="700">
                        <a:effectLst/>
                        <a:latin typeface="Times New Roman" pitchFamily="18" charset="0"/>
                        <a:ea typeface="Times New Roman"/>
                        <a:cs typeface="Times New Roman" pitchFamily="18" charset="0"/>
                      </a:endParaRPr>
                    </a:p>
                  </a:txBody>
                  <a:tcPr marL="23092" marR="23092" marT="0" marB="0" anchor="ctr"/>
                </a:tc>
                <a:tc>
                  <a:txBody>
                    <a:bodyPr/>
                    <a:lstStyle/>
                    <a:p>
                      <a:pPr lvl="0" indent="0" algn="l">
                        <a:spcAft>
                          <a:spcPts val="0"/>
                        </a:spcAft>
                      </a:pPr>
                      <a:r>
                        <a:rPr lang="ru-RU" sz="800" dirty="0" smtClean="0">
                          <a:effectLst/>
                          <a:latin typeface="Times New Roman" pitchFamily="18" charset="0"/>
                          <a:cs typeface="Times New Roman" pitchFamily="18" charset="0"/>
                        </a:rPr>
                        <a:t>Увеличение количества посещений массовых мероприятий</a:t>
                      </a:r>
                      <a:endParaRPr lang="ru-RU" sz="600" dirty="0">
                        <a:effectLst/>
                        <a:latin typeface="Times New Roman" pitchFamily="18" charset="0"/>
                        <a:ea typeface="Times New Roman"/>
                        <a:cs typeface="Times New Roman" pitchFamily="18" charset="0"/>
                      </a:endParaRPr>
                    </a:p>
                  </a:txBody>
                  <a:tcPr marL="23092" marR="23092" marT="0" marB="0" anchor="ctr"/>
                </a:tc>
                <a:tc>
                  <a:txBody>
                    <a:bodyPr/>
                    <a:lstStyle/>
                    <a:p>
                      <a:pPr algn="ctr"/>
                      <a:r>
                        <a:rPr lang="ru-RU" sz="800" dirty="0" smtClean="0">
                          <a:latin typeface="Times New Roman" pitchFamily="18" charset="0"/>
                          <a:cs typeface="Times New Roman" pitchFamily="18" charset="0"/>
                        </a:rPr>
                        <a:t>%</a:t>
                      </a:r>
                      <a:endParaRPr lang="ru-RU" sz="800" dirty="0">
                        <a:latin typeface="Times New Roman" pitchFamily="18" charset="0"/>
                        <a:cs typeface="Times New Roman" pitchFamily="18" charset="0"/>
                      </a:endParaRPr>
                    </a:p>
                  </a:txBody>
                  <a:tcPr marL="23092" marR="23092" marT="0" marB="0" anchor="ctr"/>
                </a:tc>
                <a:tc>
                  <a:txBody>
                    <a:bodyPr/>
                    <a:lstStyle/>
                    <a:p>
                      <a:pPr algn="ctr"/>
                      <a:r>
                        <a:rPr lang="ru-RU" sz="800" dirty="0">
                          <a:latin typeface="Times New Roman" pitchFamily="18" charset="0"/>
                          <a:cs typeface="Times New Roman" pitchFamily="18" charset="0"/>
                        </a:rPr>
                        <a:t>1</a:t>
                      </a:r>
                    </a:p>
                  </a:txBody>
                  <a:tcPr marL="68580" marR="68580" marT="0" marB="0" anchor="ctr"/>
                </a:tc>
                <a:tc>
                  <a:txBody>
                    <a:bodyPr/>
                    <a:lstStyle/>
                    <a:p>
                      <a:pPr algn="ctr"/>
                      <a:r>
                        <a:rPr lang="ru-RU" sz="800" dirty="0" smtClean="0">
                          <a:latin typeface="Times New Roman" pitchFamily="18" charset="0"/>
                          <a:cs typeface="Times New Roman" pitchFamily="18" charset="0"/>
                        </a:rPr>
                        <a:t>1</a:t>
                      </a:r>
                      <a:endParaRPr lang="ru-RU" sz="800" dirty="0">
                        <a:latin typeface="Times New Roman" pitchFamily="18" charset="0"/>
                        <a:cs typeface="Times New Roman" pitchFamily="18" charset="0"/>
                      </a:endParaRPr>
                    </a:p>
                  </a:txBody>
                  <a:tcPr marL="68580" marR="68580" marT="0" marB="0" anchor="ctr"/>
                </a:tc>
                <a:tc>
                  <a:txBody>
                    <a:bodyPr/>
                    <a:lstStyle/>
                    <a:p>
                      <a:pPr algn="ctr"/>
                      <a:r>
                        <a:rPr lang="ru-RU" sz="800" dirty="0" smtClean="0">
                          <a:latin typeface="Times New Roman" pitchFamily="18" charset="0"/>
                          <a:cs typeface="Times New Roman" pitchFamily="18" charset="0"/>
                        </a:rPr>
                        <a:t>1</a:t>
                      </a:r>
                      <a:endParaRPr lang="ru-RU" sz="800" dirty="0">
                        <a:latin typeface="Times New Roman" pitchFamily="18" charset="0"/>
                        <a:cs typeface="Times New Roman" pitchFamily="18" charset="0"/>
                      </a:endParaRPr>
                    </a:p>
                  </a:txBody>
                  <a:tcPr marL="68580" marR="68580" marT="0" marB="0" anchor="ctr"/>
                </a:tc>
                <a:tc>
                  <a:txBody>
                    <a:bodyPr/>
                    <a:lstStyle/>
                    <a:p>
                      <a:pPr algn="ctr"/>
                      <a:r>
                        <a:rPr lang="ru-RU" sz="800" dirty="0" smtClean="0">
                          <a:latin typeface="Times New Roman" pitchFamily="18" charset="0"/>
                          <a:cs typeface="Times New Roman" pitchFamily="18" charset="0"/>
                        </a:rPr>
                        <a:t>1</a:t>
                      </a:r>
                      <a:endParaRPr lang="ru-RU" sz="800" dirty="0">
                        <a:latin typeface="Times New Roman" pitchFamily="18" charset="0"/>
                        <a:cs typeface="Times New Roman" pitchFamily="18" charset="0"/>
                      </a:endParaRPr>
                    </a:p>
                  </a:txBody>
                  <a:tcPr marL="68580" marR="68580" marT="0" marB="0" anchor="ctr"/>
                </a:tc>
                <a:extLst>
                  <a:ext uri="{0D108BD9-81ED-4DB2-BD59-A6C34878D82A}">
                    <a16:rowId xmlns:a16="http://schemas.microsoft.com/office/drawing/2014/main" xmlns="" val="10002"/>
                  </a:ext>
                </a:extLst>
              </a:tr>
              <a:tr h="366872">
                <a:tc>
                  <a:txBody>
                    <a:bodyPr/>
                    <a:lstStyle/>
                    <a:p>
                      <a:pPr algn="ctr">
                        <a:spcAft>
                          <a:spcPts val="0"/>
                        </a:spcAft>
                      </a:pPr>
                      <a:r>
                        <a:rPr lang="ru-RU" sz="800">
                          <a:effectLst/>
                          <a:latin typeface="Times New Roman" pitchFamily="18" charset="0"/>
                          <a:cs typeface="Times New Roman" pitchFamily="18" charset="0"/>
                        </a:rPr>
                        <a:t>3.</a:t>
                      </a:r>
                      <a:endParaRPr lang="ru-RU" sz="700">
                        <a:effectLst/>
                        <a:latin typeface="Times New Roman" pitchFamily="18" charset="0"/>
                        <a:ea typeface="Times New Roman"/>
                        <a:cs typeface="Times New Roman" pitchFamily="18" charset="0"/>
                      </a:endParaRPr>
                    </a:p>
                  </a:txBody>
                  <a:tcPr marL="23092" marR="23092" marT="0" marB="0" anchor="ctr"/>
                </a:tc>
                <a:tc>
                  <a:txBody>
                    <a:bodyPr/>
                    <a:lstStyle/>
                    <a:p>
                      <a:pPr algn="l">
                        <a:spcAft>
                          <a:spcPts val="0"/>
                        </a:spcAft>
                      </a:pPr>
                      <a:r>
                        <a:rPr lang="ru-RU" sz="800" dirty="0">
                          <a:effectLst/>
                          <a:latin typeface="Times New Roman" pitchFamily="18" charset="0"/>
                          <a:cs typeface="Times New Roman" pitchFamily="18" charset="0"/>
                        </a:rPr>
                        <a:t>Увеличение  </a:t>
                      </a:r>
                      <a:r>
                        <a:rPr lang="ru-RU" sz="800" dirty="0" smtClean="0">
                          <a:effectLst/>
                          <a:latin typeface="Times New Roman" pitchFamily="18" charset="0"/>
                          <a:cs typeface="Times New Roman" pitchFamily="18" charset="0"/>
                        </a:rPr>
                        <a:t>доли детей, привлекаемых к участию в творческих мероприятиях,</a:t>
                      </a:r>
                      <a:r>
                        <a:rPr lang="ru-RU" sz="800" baseline="0" dirty="0" smtClean="0">
                          <a:effectLst/>
                          <a:latin typeface="Times New Roman" pitchFamily="18" charset="0"/>
                          <a:cs typeface="Times New Roman" pitchFamily="18" charset="0"/>
                        </a:rPr>
                        <a:t> в общем числе детей</a:t>
                      </a:r>
                      <a:endParaRPr lang="ru-RU" sz="700" dirty="0">
                        <a:effectLst/>
                        <a:latin typeface="Times New Roman" pitchFamily="18" charset="0"/>
                        <a:ea typeface="Times New Roman"/>
                        <a:cs typeface="Times New Roman" pitchFamily="18" charset="0"/>
                      </a:endParaRPr>
                    </a:p>
                  </a:txBody>
                  <a:tcPr marL="23092" marR="23092" marT="0" marB="0" anchor="ctr"/>
                </a:tc>
                <a:tc>
                  <a:txBody>
                    <a:bodyPr/>
                    <a:lstStyle/>
                    <a:p>
                      <a:pPr algn="ctr">
                        <a:spcAft>
                          <a:spcPts val="0"/>
                        </a:spcAft>
                      </a:pPr>
                      <a:r>
                        <a:rPr lang="ru-RU" sz="800" dirty="0" smtClean="0">
                          <a:effectLst/>
                          <a:latin typeface="Times New Roman" pitchFamily="18" charset="0"/>
                          <a:cs typeface="Times New Roman" pitchFamily="18" charset="0"/>
                        </a:rPr>
                        <a:t>%</a:t>
                      </a:r>
                      <a:endParaRPr lang="ru-RU" sz="700" dirty="0">
                        <a:effectLst/>
                        <a:latin typeface="Times New Roman" pitchFamily="18" charset="0"/>
                        <a:ea typeface="Times New Roman"/>
                        <a:cs typeface="Times New Roman" pitchFamily="18" charset="0"/>
                      </a:endParaRPr>
                    </a:p>
                  </a:txBody>
                  <a:tcPr marL="23092" marR="23092" marT="0" marB="0" anchor="ctr"/>
                </a:tc>
                <a:tc>
                  <a:txBody>
                    <a:bodyPr/>
                    <a:lstStyle/>
                    <a:p>
                      <a:pPr algn="ctr">
                        <a:spcAft>
                          <a:spcPts val="0"/>
                        </a:spcAft>
                      </a:pPr>
                      <a:r>
                        <a:rPr lang="ru-RU" sz="700" dirty="0" smtClean="0">
                          <a:effectLst/>
                          <a:latin typeface="Times New Roman" pitchFamily="18" charset="0"/>
                          <a:ea typeface="Times New Roman"/>
                          <a:cs typeface="Times New Roman" pitchFamily="18" charset="0"/>
                        </a:rPr>
                        <a:t>0,41</a:t>
                      </a:r>
                      <a:endParaRPr lang="ru-RU" sz="700" dirty="0">
                        <a:effectLst/>
                        <a:latin typeface="Times New Roman" pitchFamily="18" charset="0"/>
                        <a:ea typeface="Times New Roman"/>
                        <a:cs typeface="Times New Roman" pitchFamily="18" charset="0"/>
                      </a:endParaRPr>
                    </a:p>
                  </a:txBody>
                  <a:tcPr marL="23092" marR="23092" marT="0" marB="0" anchor="ctr"/>
                </a:tc>
                <a:tc>
                  <a:txBody>
                    <a:bodyPr/>
                    <a:lstStyle/>
                    <a:p>
                      <a:pPr algn="ctr">
                        <a:spcAft>
                          <a:spcPts val="0"/>
                        </a:spcAft>
                      </a:pPr>
                      <a:r>
                        <a:rPr lang="ru-RU" sz="700" dirty="0" smtClean="0">
                          <a:effectLst/>
                          <a:latin typeface="Times New Roman" pitchFamily="18" charset="0"/>
                          <a:ea typeface="Times New Roman"/>
                          <a:cs typeface="Times New Roman" pitchFamily="18" charset="0"/>
                        </a:rPr>
                        <a:t>0,42</a:t>
                      </a:r>
                      <a:endParaRPr lang="ru-RU" sz="700" dirty="0">
                        <a:effectLst/>
                        <a:latin typeface="Times New Roman" pitchFamily="18" charset="0"/>
                        <a:ea typeface="Times New Roman"/>
                        <a:cs typeface="Times New Roman" pitchFamily="18" charset="0"/>
                      </a:endParaRPr>
                    </a:p>
                  </a:txBody>
                  <a:tcPr marL="23092" marR="23092" marT="0" marB="0" anchor="ctr"/>
                </a:tc>
                <a:tc>
                  <a:txBody>
                    <a:bodyPr/>
                    <a:lstStyle/>
                    <a:p>
                      <a:pPr algn="ctr">
                        <a:spcAft>
                          <a:spcPts val="0"/>
                        </a:spcAft>
                      </a:pPr>
                      <a:r>
                        <a:rPr lang="ru-RU" sz="700" dirty="0" smtClean="0">
                          <a:effectLst/>
                          <a:latin typeface="Times New Roman" pitchFamily="18" charset="0"/>
                          <a:ea typeface="Times New Roman"/>
                          <a:cs typeface="Times New Roman" pitchFamily="18" charset="0"/>
                        </a:rPr>
                        <a:t>0,43</a:t>
                      </a:r>
                      <a:endParaRPr lang="ru-RU" sz="700" dirty="0">
                        <a:effectLst/>
                        <a:latin typeface="Times New Roman" pitchFamily="18" charset="0"/>
                        <a:ea typeface="Times New Roman"/>
                        <a:cs typeface="Times New Roman" pitchFamily="18" charset="0"/>
                      </a:endParaRPr>
                    </a:p>
                  </a:txBody>
                  <a:tcPr marL="23092" marR="23092" marT="0" marB="0" anchor="ctr"/>
                </a:tc>
                <a:tc>
                  <a:txBody>
                    <a:bodyPr/>
                    <a:lstStyle/>
                    <a:p>
                      <a:pPr algn="ctr">
                        <a:spcAft>
                          <a:spcPts val="0"/>
                        </a:spcAft>
                      </a:pPr>
                      <a:r>
                        <a:rPr lang="ru-RU" sz="700" dirty="0" smtClean="0">
                          <a:effectLst/>
                          <a:latin typeface="Times New Roman" pitchFamily="18" charset="0"/>
                          <a:ea typeface="Times New Roman"/>
                          <a:cs typeface="Times New Roman" pitchFamily="18" charset="0"/>
                        </a:rPr>
                        <a:t>0,44</a:t>
                      </a:r>
                      <a:endParaRPr lang="ru-RU" sz="700" dirty="0">
                        <a:effectLst/>
                        <a:latin typeface="Times New Roman" pitchFamily="18" charset="0"/>
                        <a:ea typeface="Times New Roman"/>
                        <a:cs typeface="Times New Roman" pitchFamily="18" charset="0"/>
                      </a:endParaRPr>
                    </a:p>
                  </a:txBody>
                  <a:tcPr marL="23092" marR="23092" marT="0" marB="0" anchor="ctr"/>
                </a:tc>
                <a:extLst>
                  <a:ext uri="{0D108BD9-81ED-4DB2-BD59-A6C34878D82A}">
                    <a16:rowId xmlns:a16="http://schemas.microsoft.com/office/drawing/2014/main" xmlns="" val="10003"/>
                  </a:ext>
                </a:extLst>
              </a:tr>
              <a:tr h="509902">
                <a:tc>
                  <a:txBody>
                    <a:bodyPr/>
                    <a:lstStyle/>
                    <a:p>
                      <a:pPr algn="ctr">
                        <a:spcAft>
                          <a:spcPts val="0"/>
                        </a:spcAft>
                      </a:pPr>
                      <a:r>
                        <a:rPr lang="ru-RU" sz="800">
                          <a:effectLst/>
                          <a:latin typeface="Times New Roman" pitchFamily="18" charset="0"/>
                          <a:cs typeface="Times New Roman" pitchFamily="18" charset="0"/>
                        </a:rPr>
                        <a:t>4.</a:t>
                      </a:r>
                      <a:endParaRPr lang="ru-RU" sz="700">
                        <a:effectLst/>
                        <a:latin typeface="Times New Roman" pitchFamily="18" charset="0"/>
                        <a:ea typeface="Times New Roman"/>
                        <a:cs typeface="Times New Roman" pitchFamily="18" charset="0"/>
                      </a:endParaRPr>
                    </a:p>
                  </a:txBody>
                  <a:tcPr marL="23092" marR="23092"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700" dirty="0" smtClean="0">
                        <a:effectLst/>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700" dirty="0" smtClean="0">
                          <a:effectLst/>
                          <a:latin typeface="Times New Roman" pitchFamily="18" charset="0"/>
                          <a:cs typeface="Times New Roman" pitchFamily="18" charset="0"/>
                        </a:rPr>
                        <a:t>Количество социально-значимых мероприятий, посвященных памятным и юбилейным датам за весь период реализации программы</a:t>
                      </a:r>
                      <a:endParaRPr lang="ru-RU" sz="600" dirty="0" smtClean="0">
                        <a:effectLst/>
                        <a:latin typeface="Times New Roman" pitchFamily="18" charset="0"/>
                        <a:ea typeface="Times New Roman"/>
                        <a:cs typeface="Times New Roman" pitchFamily="18" charset="0"/>
                      </a:endParaRPr>
                    </a:p>
                    <a:p>
                      <a:pPr indent="0" algn="l">
                        <a:spcAft>
                          <a:spcPts val="0"/>
                        </a:spcAft>
                      </a:pPr>
                      <a:endParaRPr lang="ru-RU" sz="600" dirty="0">
                        <a:effectLst/>
                        <a:latin typeface="Times New Roman" pitchFamily="18" charset="0"/>
                        <a:ea typeface="Times New Roman"/>
                        <a:cs typeface="Times New Roman" pitchFamily="18" charset="0"/>
                      </a:endParaRPr>
                    </a:p>
                  </a:txBody>
                  <a:tcPr marL="23092" marR="23092" marT="0" marB="0" anchor="ctr"/>
                </a:tc>
                <a:tc>
                  <a:txBody>
                    <a:bodyPr/>
                    <a:lstStyle/>
                    <a:p>
                      <a:pPr algn="ctr"/>
                      <a:r>
                        <a:rPr lang="ru-RU" sz="800" dirty="0" smtClean="0">
                          <a:latin typeface="Times New Roman" pitchFamily="18" charset="0"/>
                          <a:cs typeface="Times New Roman" pitchFamily="18" charset="0"/>
                        </a:rPr>
                        <a:t>Ед.</a:t>
                      </a:r>
                      <a:endParaRPr lang="ru-RU" sz="800" dirty="0">
                        <a:latin typeface="Times New Roman" pitchFamily="18" charset="0"/>
                        <a:cs typeface="Times New Roman" pitchFamily="18" charset="0"/>
                      </a:endParaRPr>
                    </a:p>
                  </a:txBody>
                  <a:tcPr marL="23092" marR="23092" marT="0" marB="0" anchor="ctr"/>
                </a:tc>
                <a:tc>
                  <a:txBody>
                    <a:bodyPr/>
                    <a:lstStyle/>
                    <a:p>
                      <a:pPr indent="21590" algn="ctr">
                        <a:spcAft>
                          <a:spcPts val="0"/>
                        </a:spcAft>
                      </a:pPr>
                      <a:r>
                        <a:rPr lang="ru-RU" sz="600" dirty="0" smtClean="0">
                          <a:effectLst/>
                          <a:latin typeface="Times New Roman" pitchFamily="18" charset="0"/>
                          <a:ea typeface="Times New Roman"/>
                          <a:cs typeface="Times New Roman" pitchFamily="18" charset="0"/>
                        </a:rPr>
                        <a:t>28</a:t>
                      </a:r>
                      <a:endParaRPr lang="ru-RU" sz="600" dirty="0">
                        <a:effectLst/>
                        <a:latin typeface="Times New Roman" pitchFamily="18" charset="0"/>
                        <a:ea typeface="Times New Roman"/>
                        <a:cs typeface="Times New Roman" pitchFamily="18" charset="0"/>
                      </a:endParaRPr>
                    </a:p>
                  </a:txBody>
                  <a:tcPr marL="23092" marR="23092" marT="0" marB="0" anchor="ctr"/>
                </a:tc>
                <a:tc>
                  <a:txBody>
                    <a:bodyPr/>
                    <a:lstStyle/>
                    <a:p>
                      <a:pPr indent="21590" algn="ctr">
                        <a:spcAft>
                          <a:spcPts val="0"/>
                        </a:spcAft>
                      </a:pPr>
                      <a:r>
                        <a:rPr lang="ru-RU" sz="600" dirty="0" smtClean="0">
                          <a:effectLst/>
                          <a:latin typeface="Times New Roman" pitchFamily="18" charset="0"/>
                          <a:ea typeface="Times New Roman"/>
                          <a:cs typeface="Times New Roman" pitchFamily="18" charset="0"/>
                        </a:rPr>
                        <a:t>28</a:t>
                      </a:r>
                      <a:endParaRPr lang="ru-RU" sz="600" dirty="0">
                        <a:effectLst/>
                        <a:latin typeface="Times New Roman" pitchFamily="18" charset="0"/>
                        <a:ea typeface="Times New Roman"/>
                        <a:cs typeface="Times New Roman" pitchFamily="18" charset="0"/>
                      </a:endParaRPr>
                    </a:p>
                  </a:txBody>
                  <a:tcPr marL="23092" marR="23092" marT="0" marB="0" anchor="ctr"/>
                </a:tc>
                <a:tc>
                  <a:txBody>
                    <a:bodyPr/>
                    <a:lstStyle/>
                    <a:p>
                      <a:pPr indent="21590" algn="ctr">
                        <a:spcAft>
                          <a:spcPts val="0"/>
                        </a:spcAft>
                      </a:pPr>
                      <a:r>
                        <a:rPr lang="ru-RU" sz="600" dirty="0" smtClean="0">
                          <a:effectLst/>
                          <a:latin typeface="Times New Roman" pitchFamily="18" charset="0"/>
                          <a:ea typeface="Times New Roman"/>
                          <a:cs typeface="Times New Roman" pitchFamily="18" charset="0"/>
                        </a:rPr>
                        <a:t>28</a:t>
                      </a:r>
                      <a:endParaRPr lang="ru-RU" sz="600" dirty="0">
                        <a:effectLst/>
                        <a:latin typeface="Times New Roman" pitchFamily="18" charset="0"/>
                        <a:ea typeface="Times New Roman"/>
                        <a:cs typeface="Times New Roman" pitchFamily="18" charset="0"/>
                      </a:endParaRPr>
                    </a:p>
                  </a:txBody>
                  <a:tcPr marL="23092" marR="23092" marT="0" marB="0" anchor="ctr"/>
                </a:tc>
                <a:tc>
                  <a:txBody>
                    <a:bodyPr/>
                    <a:lstStyle/>
                    <a:p>
                      <a:pPr indent="21590" algn="ctr">
                        <a:spcAft>
                          <a:spcPts val="0"/>
                        </a:spcAft>
                      </a:pPr>
                      <a:r>
                        <a:rPr lang="ru-RU" sz="600" dirty="0" smtClean="0">
                          <a:effectLst/>
                          <a:latin typeface="Times New Roman" pitchFamily="18" charset="0"/>
                          <a:ea typeface="Times New Roman"/>
                          <a:cs typeface="Times New Roman" pitchFamily="18" charset="0"/>
                        </a:rPr>
                        <a:t>28</a:t>
                      </a:r>
                      <a:endParaRPr lang="ru-RU" sz="600" dirty="0">
                        <a:effectLst/>
                        <a:latin typeface="Times New Roman" pitchFamily="18" charset="0"/>
                        <a:ea typeface="Times New Roman"/>
                        <a:cs typeface="Times New Roman" pitchFamily="18" charset="0"/>
                      </a:endParaRPr>
                    </a:p>
                  </a:txBody>
                  <a:tcPr marL="23092" marR="23092" marT="0" marB="0" anchor="ctr"/>
                </a:tc>
                <a:extLst>
                  <a:ext uri="{0D108BD9-81ED-4DB2-BD59-A6C34878D82A}">
                    <a16:rowId xmlns:a16="http://schemas.microsoft.com/office/drawing/2014/main" xmlns="" val="10004"/>
                  </a:ext>
                </a:extLst>
              </a:tr>
              <a:tr h="356927">
                <a:tc>
                  <a:txBody>
                    <a:bodyPr/>
                    <a:lstStyle/>
                    <a:p>
                      <a:pPr algn="ctr">
                        <a:spcAft>
                          <a:spcPts val="0"/>
                        </a:spcAft>
                      </a:pPr>
                      <a:r>
                        <a:rPr lang="ru-RU" sz="800">
                          <a:effectLst/>
                          <a:latin typeface="Times New Roman" pitchFamily="18" charset="0"/>
                          <a:cs typeface="Times New Roman" pitchFamily="18" charset="0"/>
                        </a:rPr>
                        <a:t>5.</a:t>
                      </a:r>
                      <a:endParaRPr lang="ru-RU" sz="700">
                        <a:effectLst/>
                        <a:latin typeface="Times New Roman" pitchFamily="18" charset="0"/>
                        <a:ea typeface="Times New Roman"/>
                        <a:cs typeface="Times New Roman" pitchFamily="18" charset="0"/>
                      </a:endParaRPr>
                    </a:p>
                  </a:txBody>
                  <a:tcPr marL="23092" marR="23092" marT="0" marB="0" anchor="ctr"/>
                </a:tc>
                <a:tc>
                  <a:txBody>
                    <a:bodyPr/>
                    <a:lstStyle/>
                    <a:p>
                      <a:pPr algn="l">
                        <a:spcAft>
                          <a:spcPts val="0"/>
                        </a:spcAft>
                      </a:pPr>
                      <a:r>
                        <a:rPr lang="ru-RU" sz="800" dirty="0" smtClean="0">
                          <a:effectLst/>
                          <a:latin typeface="Times New Roman" pitchFamily="18" charset="0"/>
                          <a:cs typeface="Times New Roman" pitchFamily="18" charset="0"/>
                        </a:rPr>
                        <a:t>Численность детей, получающих дополнительное образование в сфере культуры</a:t>
                      </a:r>
                      <a:endParaRPr lang="ru-RU" sz="700" dirty="0">
                        <a:effectLst/>
                        <a:latin typeface="Times New Roman" pitchFamily="18" charset="0"/>
                        <a:ea typeface="Times New Roman"/>
                        <a:cs typeface="Times New Roman" pitchFamily="18" charset="0"/>
                      </a:endParaRPr>
                    </a:p>
                  </a:txBody>
                  <a:tcPr marL="23092" marR="23092" marT="0" marB="0" anchor="ctr"/>
                </a:tc>
                <a:tc>
                  <a:txBody>
                    <a:bodyPr/>
                    <a:lstStyle/>
                    <a:p>
                      <a:pPr algn="ctr"/>
                      <a:r>
                        <a:rPr lang="ru-RU" sz="800" dirty="0">
                          <a:latin typeface="Times New Roman" pitchFamily="18" charset="0"/>
                          <a:cs typeface="Times New Roman" pitchFamily="18" charset="0"/>
                        </a:rPr>
                        <a:t>чел.</a:t>
                      </a:r>
                    </a:p>
                  </a:txBody>
                  <a:tcPr marL="23092" marR="23092" marT="0" marB="0" anchor="ctr"/>
                </a:tc>
                <a:tc>
                  <a:txBody>
                    <a:bodyPr/>
                    <a:lstStyle/>
                    <a:p>
                      <a:pPr indent="25400" algn="ctr">
                        <a:spcAft>
                          <a:spcPts val="0"/>
                        </a:spcAft>
                      </a:pPr>
                      <a:r>
                        <a:rPr lang="ru-RU" sz="600" dirty="0" smtClean="0">
                          <a:effectLst/>
                          <a:latin typeface="Times New Roman" pitchFamily="18" charset="0"/>
                          <a:ea typeface="Times New Roman"/>
                          <a:cs typeface="Times New Roman" pitchFamily="18" charset="0"/>
                        </a:rPr>
                        <a:t>80</a:t>
                      </a:r>
                      <a:endParaRPr lang="ru-RU" sz="600" dirty="0">
                        <a:effectLst/>
                        <a:latin typeface="Times New Roman" pitchFamily="18" charset="0"/>
                        <a:ea typeface="Times New Roman"/>
                        <a:cs typeface="Times New Roman" pitchFamily="18" charset="0"/>
                      </a:endParaRPr>
                    </a:p>
                  </a:txBody>
                  <a:tcPr marL="23092" marR="23092" marT="0" marB="0" anchor="ctr"/>
                </a:tc>
                <a:tc>
                  <a:txBody>
                    <a:bodyPr/>
                    <a:lstStyle/>
                    <a:p>
                      <a:pPr indent="25400" algn="ctr">
                        <a:spcAft>
                          <a:spcPts val="0"/>
                        </a:spcAft>
                      </a:pPr>
                      <a:r>
                        <a:rPr lang="ru-RU" sz="600" dirty="0" smtClean="0">
                          <a:effectLst/>
                          <a:latin typeface="Times New Roman" pitchFamily="18" charset="0"/>
                          <a:ea typeface="Times New Roman"/>
                          <a:cs typeface="Times New Roman" pitchFamily="18" charset="0"/>
                        </a:rPr>
                        <a:t>100</a:t>
                      </a:r>
                      <a:endParaRPr lang="ru-RU" sz="600" dirty="0">
                        <a:effectLst/>
                        <a:latin typeface="Times New Roman" pitchFamily="18" charset="0"/>
                        <a:ea typeface="Times New Roman"/>
                        <a:cs typeface="Times New Roman" pitchFamily="18" charset="0"/>
                      </a:endParaRPr>
                    </a:p>
                  </a:txBody>
                  <a:tcPr marL="23092" marR="23092" marT="0" marB="0" anchor="ctr"/>
                </a:tc>
                <a:tc>
                  <a:txBody>
                    <a:bodyPr/>
                    <a:lstStyle/>
                    <a:p>
                      <a:pPr indent="25400" algn="ctr">
                        <a:spcAft>
                          <a:spcPts val="0"/>
                        </a:spcAft>
                      </a:pPr>
                      <a:r>
                        <a:rPr lang="ru-RU" sz="600" dirty="0" smtClean="0">
                          <a:effectLst/>
                          <a:latin typeface="Times New Roman" pitchFamily="18" charset="0"/>
                          <a:ea typeface="Times New Roman"/>
                          <a:cs typeface="Times New Roman" pitchFamily="18" charset="0"/>
                        </a:rPr>
                        <a:t>100</a:t>
                      </a:r>
                      <a:endParaRPr lang="ru-RU" sz="600" dirty="0">
                        <a:effectLst/>
                        <a:latin typeface="Times New Roman" pitchFamily="18" charset="0"/>
                        <a:ea typeface="Times New Roman"/>
                        <a:cs typeface="Times New Roman" pitchFamily="18" charset="0"/>
                      </a:endParaRPr>
                    </a:p>
                  </a:txBody>
                  <a:tcPr marL="23092" marR="23092" marT="0" marB="0" anchor="ctr"/>
                </a:tc>
                <a:tc>
                  <a:txBody>
                    <a:bodyPr/>
                    <a:lstStyle/>
                    <a:p>
                      <a:pPr indent="25400" algn="ctr">
                        <a:spcAft>
                          <a:spcPts val="0"/>
                        </a:spcAft>
                      </a:pPr>
                      <a:r>
                        <a:rPr lang="ru-RU" sz="600" dirty="0" smtClean="0">
                          <a:effectLst/>
                          <a:latin typeface="Times New Roman" pitchFamily="18" charset="0"/>
                          <a:ea typeface="Times New Roman"/>
                          <a:cs typeface="Times New Roman" pitchFamily="18" charset="0"/>
                        </a:rPr>
                        <a:t>100</a:t>
                      </a:r>
                      <a:endParaRPr lang="ru-RU" sz="600" dirty="0">
                        <a:effectLst/>
                        <a:latin typeface="Times New Roman" pitchFamily="18" charset="0"/>
                        <a:ea typeface="Times New Roman"/>
                        <a:cs typeface="Times New Roman" pitchFamily="18" charset="0"/>
                      </a:endParaRPr>
                    </a:p>
                  </a:txBody>
                  <a:tcPr marL="23092" marR="23092" marT="0" marB="0" anchor="ctr"/>
                </a:tc>
                <a:extLst>
                  <a:ext uri="{0D108BD9-81ED-4DB2-BD59-A6C34878D82A}">
                    <a16:rowId xmlns:a16="http://schemas.microsoft.com/office/drawing/2014/main" xmlns="" val="10005"/>
                  </a:ext>
                </a:extLst>
              </a:tr>
              <a:tr h="390083">
                <a:tc>
                  <a:txBody>
                    <a:bodyPr/>
                    <a:lstStyle/>
                    <a:p>
                      <a:pPr algn="ctr">
                        <a:spcAft>
                          <a:spcPts val="0"/>
                        </a:spcAft>
                      </a:pPr>
                      <a:r>
                        <a:rPr lang="ru-RU" sz="800">
                          <a:effectLst/>
                          <a:latin typeface="Times New Roman" pitchFamily="18" charset="0"/>
                          <a:cs typeface="Times New Roman" pitchFamily="18" charset="0"/>
                        </a:rPr>
                        <a:t>6.</a:t>
                      </a:r>
                      <a:endParaRPr lang="ru-RU" sz="700">
                        <a:effectLst/>
                        <a:latin typeface="Times New Roman" pitchFamily="18" charset="0"/>
                        <a:ea typeface="Times New Roman"/>
                        <a:cs typeface="Times New Roman" pitchFamily="18" charset="0"/>
                      </a:endParaRPr>
                    </a:p>
                  </a:txBody>
                  <a:tcPr marL="23092" marR="23092" marT="0" marB="0" anchor="ctr"/>
                </a:tc>
                <a:tc>
                  <a:txBody>
                    <a:bodyPr/>
                    <a:lstStyle/>
                    <a:p>
                      <a:pPr algn="l">
                        <a:spcAft>
                          <a:spcPts val="0"/>
                        </a:spcAft>
                      </a:pPr>
                      <a:r>
                        <a:rPr lang="ru-RU" sz="700" dirty="0" smtClean="0">
                          <a:effectLst/>
                          <a:latin typeface="Times New Roman" pitchFamily="18" charset="0"/>
                          <a:ea typeface="Times New Roman"/>
                          <a:cs typeface="Times New Roman" pitchFamily="18" charset="0"/>
                        </a:rPr>
                        <a:t>Доля новых поступлений книг от общего фонда библиотек района</a:t>
                      </a:r>
                      <a:endParaRPr lang="ru-RU" sz="700" dirty="0">
                        <a:effectLst/>
                        <a:latin typeface="Times New Roman" pitchFamily="18" charset="0"/>
                        <a:ea typeface="Times New Roman"/>
                        <a:cs typeface="Times New Roman" pitchFamily="18" charset="0"/>
                      </a:endParaRPr>
                    </a:p>
                  </a:txBody>
                  <a:tcPr marL="23092" marR="23092" marT="0" marB="0" anchor="ctr"/>
                </a:tc>
                <a:tc>
                  <a:txBody>
                    <a:bodyPr/>
                    <a:lstStyle/>
                    <a:p>
                      <a:pPr algn="ctr">
                        <a:spcAft>
                          <a:spcPts val="0"/>
                        </a:spcAft>
                      </a:pPr>
                      <a:r>
                        <a:rPr lang="ru-RU" sz="800" dirty="0" smtClean="0">
                          <a:effectLst/>
                          <a:latin typeface="Times New Roman" pitchFamily="18" charset="0"/>
                          <a:cs typeface="Times New Roman" pitchFamily="18" charset="0"/>
                        </a:rPr>
                        <a:t>%</a:t>
                      </a:r>
                      <a:endParaRPr lang="ru-RU" sz="700" dirty="0">
                        <a:effectLst/>
                        <a:latin typeface="Times New Roman" pitchFamily="18" charset="0"/>
                        <a:ea typeface="Times New Roman"/>
                        <a:cs typeface="Times New Roman" pitchFamily="18" charset="0"/>
                      </a:endParaRPr>
                    </a:p>
                  </a:txBody>
                  <a:tcPr marL="23092" marR="23092" marT="0" marB="0" anchor="ctr"/>
                </a:tc>
                <a:tc>
                  <a:txBody>
                    <a:bodyPr/>
                    <a:lstStyle/>
                    <a:p>
                      <a:pPr algn="ctr">
                        <a:spcAft>
                          <a:spcPts val="0"/>
                        </a:spcAft>
                      </a:pPr>
                      <a:r>
                        <a:rPr lang="ru-RU" sz="700" dirty="0" smtClean="0">
                          <a:effectLst/>
                          <a:latin typeface="Times New Roman" pitchFamily="18" charset="0"/>
                          <a:ea typeface="Times New Roman"/>
                          <a:cs typeface="Times New Roman" pitchFamily="18" charset="0"/>
                        </a:rPr>
                        <a:t>2</a:t>
                      </a:r>
                      <a:endParaRPr lang="ru-RU" sz="700" dirty="0">
                        <a:effectLst/>
                        <a:latin typeface="Times New Roman" pitchFamily="18" charset="0"/>
                        <a:ea typeface="Times New Roman"/>
                        <a:cs typeface="Times New Roman" pitchFamily="18" charset="0"/>
                      </a:endParaRPr>
                    </a:p>
                  </a:txBody>
                  <a:tcPr marL="23092" marR="23092" marT="0" marB="0" anchor="ctr"/>
                </a:tc>
                <a:tc>
                  <a:txBody>
                    <a:bodyPr/>
                    <a:lstStyle/>
                    <a:p>
                      <a:pPr algn="ctr">
                        <a:spcAft>
                          <a:spcPts val="0"/>
                        </a:spcAft>
                      </a:pPr>
                      <a:r>
                        <a:rPr lang="ru-RU" sz="700" dirty="0" smtClean="0">
                          <a:effectLst/>
                          <a:latin typeface="Times New Roman" pitchFamily="18" charset="0"/>
                          <a:ea typeface="Times New Roman"/>
                          <a:cs typeface="Times New Roman" pitchFamily="18" charset="0"/>
                        </a:rPr>
                        <a:t>3</a:t>
                      </a:r>
                      <a:endParaRPr lang="ru-RU" sz="700" dirty="0">
                        <a:effectLst/>
                        <a:latin typeface="Times New Roman" pitchFamily="18" charset="0"/>
                        <a:ea typeface="Times New Roman"/>
                        <a:cs typeface="Times New Roman" pitchFamily="18" charset="0"/>
                      </a:endParaRPr>
                    </a:p>
                  </a:txBody>
                  <a:tcPr marL="23092" marR="23092" marT="0" marB="0" anchor="ctr"/>
                </a:tc>
                <a:tc>
                  <a:txBody>
                    <a:bodyPr/>
                    <a:lstStyle/>
                    <a:p>
                      <a:pPr algn="ctr">
                        <a:spcAft>
                          <a:spcPts val="0"/>
                        </a:spcAft>
                      </a:pPr>
                      <a:r>
                        <a:rPr lang="ru-RU" sz="700" dirty="0" smtClean="0">
                          <a:effectLst/>
                          <a:latin typeface="Times New Roman" pitchFamily="18" charset="0"/>
                          <a:ea typeface="Times New Roman"/>
                          <a:cs typeface="Times New Roman" pitchFamily="18" charset="0"/>
                        </a:rPr>
                        <a:t>4</a:t>
                      </a:r>
                      <a:endParaRPr lang="ru-RU" sz="700" dirty="0">
                        <a:effectLst/>
                        <a:latin typeface="Times New Roman" pitchFamily="18" charset="0"/>
                        <a:ea typeface="Times New Roman"/>
                        <a:cs typeface="Times New Roman" pitchFamily="18" charset="0"/>
                      </a:endParaRPr>
                    </a:p>
                  </a:txBody>
                  <a:tcPr marL="23092" marR="23092" marT="0" marB="0" anchor="ctr"/>
                </a:tc>
                <a:tc>
                  <a:txBody>
                    <a:bodyPr/>
                    <a:lstStyle/>
                    <a:p>
                      <a:pPr algn="ctr">
                        <a:spcAft>
                          <a:spcPts val="0"/>
                        </a:spcAft>
                      </a:pPr>
                      <a:r>
                        <a:rPr lang="ru-RU" sz="700" dirty="0" smtClean="0">
                          <a:effectLst/>
                          <a:latin typeface="Times New Roman" pitchFamily="18" charset="0"/>
                          <a:ea typeface="Times New Roman"/>
                          <a:cs typeface="Times New Roman" pitchFamily="18" charset="0"/>
                        </a:rPr>
                        <a:t>4</a:t>
                      </a:r>
                      <a:endParaRPr lang="ru-RU" sz="700" dirty="0">
                        <a:effectLst/>
                        <a:latin typeface="Times New Roman" pitchFamily="18" charset="0"/>
                        <a:ea typeface="Times New Roman"/>
                        <a:cs typeface="Times New Roman" pitchFamily="18" charset="0"/>
                      </a:endParaRPr>
                    </a:p>
                  </a:txBody>
                  <a:tcPr marL="23092" marR="23092" marT="0" marB="0" anchor="ctr"/>
                </a:tc>
                <a:extLst>
                  <a:ext uri="{0D108BD9-81ED-4DB2-BD59-A6C34878D82A}">
                    <a16:rowId xmlns:a16="http://schemas.microsoft.com/office/drawing/2014/main" xmlns="" val="10006"/>
                  </a:ext>
                </a:extLst>
              </a:tr>
            </a:tbl>
          </a:graphicData>
        </a:graphic>
      </p:graphicFrame>
      <p:graphicFrame>
        <p:nvGraphicFramePr>
          <p:cNvPr id="8" name="Диаграмма 7"/>
          <p:cNvGraphicFramePr/>
          <p:nvPr>
            <p:extLst>
              <p:ext uri="{D42A27DB-BD31-4B8C-83A1-F6EECF244321}">
                <p14:modId xmlns:p14="http://schemas.microsoft.com/office/powerpoint/2010/main" val="3912222525"/>
              </p:ext>
            </p:extLst>
          </p:nvPr>
        </p:nvGraphicFramePr>
        <p:xfrm>
          <a:off x="755576" y="4221807"/>
          <a:ext cx="4902052" cy="2649885"/>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Группа 8"/>
          <p:cNvGrpSpPr/>
          <p:nvPr/>
        </p:nvGrpSpPr>
        <p:grpSpPr>
          <a:xfrm>
            <a:off x="6845846" y="5654990"/>
            <a:ext cx="1542578" cy="1066211"/>
            <a:chOff x="6845846" y="5654990"/>
            <a:chExt cx="1542578" cy="1066211"/>
          </a:xfrm>
        </p:grpSpPr>
        <p:pic>
          <p:nvPicPr>
            <p:cNvPr id="11" name="Рисунок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45846" y="5654990"/>
              <a:ext cx="1542578" cy="1066211"/>
            </a:xfrm>
            <a:prstGeom prst="rect">
              <a:avLst/>
            </a:prstGeom>
          </p:spPr>
        </p:pic>
        <p:sp>
          <p:nvSpPr>
            <p:cNvPr id="13" name="Прямоугольник 12"/>
            <p:cNvSpPr/>
            <p:nvPr/>
          </p:nvSpPr>
          <p:spPr>
            <a:xfrm rot="20593258">
              <a:off x="7271031" y="6009987"/>
              <a:ext cx="324128" cy="200055"/>
            </a:xfrm>
            <a:prstGeom prst="rect">
              <a:avLst/>
            </a:prstGeom>
          </p:spPr>
          <p:txBody>
            <a:bodyPr wrap="none">
              <a:spAutoFit/>
            </a:bodyPr>
            <a:lstStyle/>
            <a:p>
              <a:r>
                <a:rPr lang="ru-RU" sz="700" b="1" dirty="0">
                  <a:solidFill>
                    <a:srgbClr val="703203">
                      <a:lumMod val="50000"/>
                    </a:srgbClr>
                  </a:solidFill>
                </a:rPr>
                <a:t>МП</a:t>
              </a:r>
              <a:endParaRPr lang="ru-RU" sz="800" dirty="0">
                <a:solidFill>
                  <a:srgbClr val="703203">
                    <a:lumMod val="50000"/>
                  </a:srgbClr>
                </a:solidFill>
              </a:endParaRPr>
            </a:p>
          </p:txBody>
        </p:sp>
      </p:grpSp>
    </p:spTree>
    <p:extLst>
      <p:ext uri="{BB962C8B-B14F-4D97-AF65-F5344CB8AC3E}">
        <p14:creationId xmlns:p14="http://schemas.microsoft.com/office/powerpoint/2010/main" val="11934167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0" y="1290740"/>
            <a:ext cx="9144000" cy="1384995"/>
          </a:xfrm>
          <a:prstGeom prst="rect">
            <a:avLst/>
          </a:prstGeom>
          <a:noFill/>
        </p:spPr>
        <p:txBody>
          <a:bodyPr wrap="square">
            <a:spAutoFit/>
          </a:bodyPr>
          <a:lstStyle/>
          <a:p>
            <a:r>
              <a:rPr lang="ru-RU" sz="1200" b="1" u="sng" dirty="0">
                <a:solidFill>
                  <a:srgbClr val="FFC000"/>
                </a:solidFill>
                <a:effectLst>
                  <a:outerShdw blurRad="38100" dist="38100" dir="2700000" algn="tl">
                    <a:srgbClr val="000000">
                      <a:alpha val="43137"/>
                    </a:srgbClr>
                  </a:outerShdw>
                </a:effectLst>
              </a:rPr>
              <a:t>Цель программы: </a:t>
            </a:r>
            <a:r>
              <a:rPr lang="ru-RU" sz="1200" b="1" dirty="0">
                <a:solidFill>
                  <a:srgbClr val="FFC000"/>
                </a:solidFill>
                <a:effectLst>
                  <a:outerShdw blurRad="38100" dist="38100" dir="2700000" algn="tl">
                    <a:srgbClr val="000000">
                      <a:alpha val="43137"/>
                    </a:srgbClr>
                  </a:outerShdw>
                </a:effectLst>
              </a:rPr>
              <a:t>  </a:t>
            </a:r>
          </a:p>
          <a:p>
            <a:pPr marL="171450" indent="-171450">
              <a:buFontTx/>
              <a:buChar char="-"/>
            </a:pPr>
            <a:r>
              <a:rPr lang="ru-RU" sz="900" dirty="0">
                <a:solidFill>
                  <a:srgbClr val="FFFF00"/>
                </a:solidFill>
                <a:effectLst>
                  <a:outerShdw blurRad="38100" dist="38100" dir="2700000" algn="tl">
                    <a:srgbClr val="000000">
                      <a:alpha val="43137"/>
                    </a:srgbClr>
                  </a:outerShdw>
                </a:effectLst>
              </a:rPr>
              <a:t>Создание условий для укрепления здоровья населения, популяризация массового спорта и приобщение различных слоев общества к занятиям физической культурой и спортом</a:t>
            </a:r>
          </a:p>
          <a:p>
            <a:pPr marL="171450" indent="-171450">
              <a:buFontTx/>
              <a:buChar char="-"/>
            </a:pPr>
            <a:r>
              <a:rPr lang="ru-RU" sz="900" dirty="0">
                <a:solidFill>
                  <a:srgbClr val="FFFF00"/>
                </a:solidFill>
                <a:effectLst>
                  <a:outerShdw blurRad="38100" dist="38100" dir="2700000" algn="tl">
                    <a:srgbClr val="000000">
                      <a:alpha val="43137"/>
                    </a:srgbClr>
                  </a:outerShdw>
                </a:effectLst>
              </a:rPr>
              <a:t>Предоставление жителям района возможности для занятий физической культурой, массовым спортом, а также организация отдыха и оздоровления населения</a:t>
            </a:r>
          </a:p>
          <a:p>
            <a:pPr marL="171450" indent="-171450">
              <a:buFontTx/>
              <a:buChar char="-"/>
            </a:pPr>
            <a:r>
              <a:rPr lang="ru-RU" sz="900" dirty="0">
                <a:solidFill>
                  <a:srgbClr val="FFFF00"/>
                </a:solidFill>
                <a:effectLst>
                  <a:outerShdw blurRad="38100" dist="38100" dir="2700000" algn="tl">
                    <a:srgbClr val="000000">
                      <a:alpha val="43137"/>
                    </a:srgbClr>
                  </a:outerShdw>
                </a:effectLst>
              </a:rPr>
              <a:t>Создание условий для самореализации детей и молодежи, развитие созидательной активности молодежи</a:t>
            </a:r>
          </a:p>
          <a:p>
            <a:pPr marL="171450" indent="-171450">
              <a:buFontTx/>
              <a:buChar char="-"/>
            </a:pPr>
            <a:r>
              <a:rPr lang="ru-RU" sz="900" dirty="0">
                <a:solidFill>
                  <a:srgbClr val="FFFF00"/>
                </a:solidFill>
                <a:effectLst>
                  <a:outerShdw blurRad="38100" dist="38100" dir="2700000" algn="tl">
                    <a:srgbClr val="000000">
                      <a:alpha val="43137"/>
                    </a:srgbClr>
                  </a:outerShdw>
                </a:effectLst>
              </a:rPr>
              <a:t>Создание условий, обеспечивающих законодательную государственную и финансовую поддержку молодым семьям в области строительства и приобретения жилья</a:t>
            </a:r>
          </a:p>
          <a:p>
            <a:pPr marL="171450" indent="-171450">
              <a:buFontTx/>
              <a:buChar char="-"/>
            </a:pPr>
            <a:r>
              <a:rPr lang="ru-RU" sz="900" dirty="0">
                <a:solidFill>
                  <a:srgbClr val="FFFF00"/>
                </a:solidFill>
                <a:effectLst>
                  <a:outerShdw blurRad="38100" dist="38100" dir="2700000" algn="tl">
                    <a:srgbClr val="000000">
                      <a:alpha val="43137"/>
                    </a:srgbClr>
                  </a:outerShdw>
                </a:effectLst>
              </a:rPr>
              <a:t>Улучшение жилищных условий    детей-сирот и  детей,  оставшихся  без попечения родителей. </a:t>
            </a:r>
          </a:p>
          <a:p>
            <a:pPr marL="171450" indent="-171450">
              <a:buFontTx/>
              <a:buChar char="-"/>
            </a:pPr>
            <a:r>
              <a:rPr lang="ru-RU" sz="900" dirty="0">
                <a:solidFill>
                  <a:srgbClr val="FFFF00"/>
                </a:solidFill>
                <a:effectLst>
                  <a:outerShdw blurRad="38100" dist="38100" dir="2700000" algn="tl">
                    <a:srgbClr val="000000">
                      <a:alpha val="43137"/>
                    </a:srgbClr>
                  </a:outerShdw>
                </a:effectLst>
              </a:rPr>
              <a:t>Дальнейшее развитие и совершенствование системы патриотического воспитания граждан Гаврилово-Посадского муниципального района</a:t>
            </a:r>
          </a:p>
        </p:txBody>
      </p:sp>
      <p:sp>
        <p:nvSpPr>
          <p:cNvPr id="16" name="Прямоугольник 15"/>
          <p:cNvSpPr/>
          <p:nvPr/>
        </p:nvSpPr>
        <p:spPr>
          <a:xfrm>
            <a:off x="755576" y="798899"/>
            <a:ext cx="8274761" cy="477054"/>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scene3d>
            <a:camera prst="orthographicFront"/>
            <a:lightRig rig="threePt" dir="t"/>
          </a:scene3d>
          <a:sp3d>
            <a:bevelT w="152400" h="50800" prst="softRound"/>
          </a:sp3d>
        </p:spPr>
        <p:txBody>
          <a:bodyPr wrap="square">
            <a:spAutoFit/>
          </a:bodyPr>
          <a:lstStyle/>
          <a:p>
            <a:pPr algn="ctr"/>
            <a:r>
              <a:rPr lang="ru-RU" sz="1400" b="1" dirty="0">
                <a:solidFill>
                  <a:srgbClr val="660066"/>
                </a:solidFill>
              </a:rPr>
              <a:t>Администратор программы: </a:t>
            </a:r>
          </a:p>
          <a:p>
            <a:pPr algn="ctr"/>
            <a:r>
              <a:rPr lang="ru-RU" sz="1100" dirty="0">
                <a:solidFill>
                  <a:srgbClr val="660066"/>
                </a:solidFill>
              </a:rPr>
              <a:t>Управление координации комплекса социальных вопросов администрации Гаврилово-Посадского муниципального района</a:t>
            </a:r>
            <a:endParaRPr lang="ru-RU" sz="1200" dirty="0">
              <a:solidFill>
                <a:srgbClr val="660066"/>
              </a:solidFill>
            </a:endParaRPr>
          </a:p>
        </p:txBody>
      </p:sp>
      <p:sp>
        <p:nvSpPr>
          <p:cNvPr id="17" name="Прямоугольник 16"/>
          <p:cNvSpPr/>
          <p:nvPr/>
        </p:nvSpPr>
        <p:spPr>
          <a:xfrm>
            <a:off x="2501999" y="2811227"/>
            <a:ext cx="3430439" cy="307777"/>
          </a:xfrm>
          <a:prstGeom prst="rect">
            <a:avLst/>
          </a:prstGeom>
          <a:solidFill>
            <a:srgbClr val="66FFFF"/>
          </a:solidFill>
          <a:scene3d>
            <a:camera prst="orthographicFront"/>
            <a:lightRig rig="threePt" dir="t"/>
          </a:scene3d>
          <a:sp3d>
            <a:bevelT w="152400" h="50800" prst="softRound"/>
          </a:sp3d>
        </p:spPr>
        <p:txBody>
          <a:bodyPr wrap="square">
            <a:spAutoFit/>
          </a:bodyPr>
          <a:lstStyle/>
          <a:p>
            <a:pPr lvl="0" algn="ctr"/>
            <a:r>
              <a:rPr lang="ru-RU" sz="1400" b="1" u="sng" dirty="0">
                <a:solidFill>
                  <a:srgbClr val="C32D2E">
                    <a:lumMod val="50000"/>
                  </a:srgbClr>
                </a:solidFill>
              </a:rPr>
              <a:t>РЕЗУЛЬТАТЫ</a:t>
            </a:r>
            <a:endParaRPr lang="ru-RU" sz="1400" dirty="0">
              <a:solidFill>
                <a:srgbClr val="C32D2E">
                  <a:lumMod val="50000"/>
                </a:srgbClr>
              </a:solidFill>
            </a:endParaRPr>
          </a:p>
        </p:txBody>
      </p:sp>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7518"/>
            <a:ext cx="966092" cy="966092"/>
          </a:xfrm>
          <a:prstGeom prst="rect">
            <a:avLst/>
          </a:prstGeom>
        </p:spPr>
      </p:pic>
      <p:sp>
        <p:nvSpPr>
          <p:cNvPr id="18" name="Прямоугольник 17"/>
          <p:cNvSpPr/>
          <p:nvPr/>
        </p:nvSpPr>
        <p:spPr>
          <a:xfrm>
            <a:off x="62006" y="3284984"/>
            <a:ext cx="8862029" cy="1862048"/>
          </a:xfrm>
          <a:prstGeom prst="rect">
            <a:avLst/>
          </a:prstGeom>
          <a:gradFill flip="none" rotWithShape="1">
            <a:gsLst>
              <a:gs pos="67924">
                <a:srgbClr val="128C89"/>
              </a:gs>
              <a:gs pos="0">
                <a:srgbClr val="226E6C"/>
              </a:gs>
              <a:gs pos="34000">
                <a:srgbClr val="7FECE9"/>
              </a:gs>
              <a:gs pos="100000">
                <a:srgbClr val="C1FFFF"/>
              </a:gs>
            </a:gsLst>
            <a:lin ang="13500000" scaled="1"/>
            <a:tileRect/>
          </a:gradFill>
          <a:scene3d>
            <a:camera prst="orthographicFront"/>
            <a:lightRig rig="threePt" dir="t"/>
          </a:scene3d>
          <a:sp3d>
            <a:bevelT w="152400" h="50800" prst="softRound"/>
          </a:sp3d>
        </p:spPr>
        <p:txBody>
          <a:bodyPr wrap="square">
            <a:spAutoFit/>
          </a:bodyPr>
          <a:lstStyle/>
          <a:p>
            <a:r>
              <a:rPr lang="ru-RU" sz="1100" b="1" dirty="0">
                <a:solidFill>
                  <a:srgbClr val="660066"/>
                </a:solidFill>
              </a:rPr>
              <a:t>Создание условий:</a:t>
            </a:r>
          </a:p>
          <a:p>
            <a:pPr marL="285750" indent="-285750" algn="just">
              <a:buFontTx/>
              <a:buChar char="-"/>
            </a:pPr>
            <a:r>
              <a:rPr lang="ru-RU" sz="800" dirty="0">
                <a:solidFill>
                  <a:srgbClr val="660066"/>
                </a:solidFill>
              </a:rPr>
              <a:t>обеспечивающих возможность жителям района систематически заниматься физической культурой и спортом;</a:t>
            </a:r>
          </a:p>
          <a:p>
            <a:pPr marL="285750" indent="-285750" algn="just">
              <a:buFontTx/>
              <a:buChar char="-"/>
            </a:pPr>
            <a:r>
              <a:rPr lang="ru-RU" sz="800" dirty="0">
                <a:solidFill>
                  <a:srgbClr val="660066"/>
                </a:solidFill>
              </a:rPr>
              <a:t>для занятий спортом всех категорий граждан и укрепление материально-технической базы;</a:t>
            </a:r>
          </a:p>
          <a:p>
            <a:pPr marL="285750" indent="-285750" algn="just">
              <a:buFontTx/>
              <a:buChar char="-"/>
            </a:pPr>
            <a:r>
              <a:rPr lang="ru-RU" sz="800" dirty="0">
                <a:solidFill>
                  <a:srgbClr val="660066"/>
                </a:solidFill>
              </a:rPr>
              <a:t>для развития и реализации потенциала молодежи в интересах Гаврилово – Посадского  района и повышение эффективности системы профилактики правонарушений, алкоголизма, наркомании и токсикомании на территории Гаврилово – Посадского  района;</a:t>
            </a:r>
          </a:p>
          <a:p>
            <a:pPr marL="285750" indent="-285750" algn="just">
              <a:buFontTx/>
              <a:buChar char="-"/>
            </a:pPr>
            <a:r>
              <a:rPr lang="ru-RU" sz="800" dirty="0">
                <a:solidFill>
                  <a:srgbClr val="660066"/>
                </a:solidFill>
              </a:rPr>
              <a:t>для развития и поддержки молодежных общественных организаций, объединений и других форм занятости молодежи, вовлечение молодых людей в добровольческую деятельность;</a:t>
            </a:r>
          </a:p>
          <a:p>
            <a:pPr marL="285750" indent="-285750" algn="just">
              <a:buFontTx/>
              <a:buChar char="-"/>
            </a:pPr>
            <a:r>
              <a:rPr lang="ru-RU" sz="800" dirty="0">
                <a:solidFill>
                  <a:srgbClr val="660066"/>
                </a:solidFill>
              </a:rPr>
              <a:t>для  развития интеллектуального, творческого, потенциала молодежи, организация и проведение конкурсов и фестивалей по профилям деятельности и интересам молодежи, поддержка способной, инициативной и талантливой молодежи;</a:t>
            </a:r>
          </a:p>
          <a:p>
            <a:pPr marL="285750" indent="-285750" algn="just">
              <a:buFontTx/>
              <a:buChar char="-"/>
            </a:pPr>
            <a:r>
              <a:rPr lang="ru-RU" sz="800" dirty="0">
                <a:solidFill>
                  <a:srgbClr val="660066"/>
                </a:solidFill>
              </a:rPr>
              <a:t>для совершенствования системы гражданского и патриотического воспитания в молодежной среде на основе отечественных нравственных и культурных традиций и ценностей, развитие допризывной подготовки молодежи к военной службе, военно-прикладных и военно-технических видов спорта;</a:t>
            </a:r>
          </a:p>
          <a:p>
            <a:pPr marL="285750" indent="-285750" algn="just">
              <a:buFontTx/>
              <a:buChar char="-"/>
            </a:pPr>
            <a:r>
              <a:rPr lang="ru-RU" sz="800" dirty="0">
                <a:solidFill>
                  <a:srgbClr val="660066"/>
                </a:solidFill>
              </a:rPr>
              <a:t>для совершенствования системы  профилактики правонарушений, направленной, прежде всего, на активизацию борьбы с пьянством, алкоголизмом, наркоманией, обращением курительных смесей, безнадзорностью и беспризорностью несовершеннолетних;</a:t>
            </a:r>
          </a:p>
          <a:p>
            <a:pPr marL="285750" indent="-285750" algn="just">
              <a:buFontTx/>
              <a:buChar char="-"/>
            </a:pPr>
            <a:r>
              <a:rPr lang="ru-RU" sz="800" dirty="0">
                <a:solidFill>
                  <a:srgbClr val="660066"/>
                </a:solidFill>
              </a:rPr>
              <a:t>обеспечивающих законодательную государственную и финансовую поддержку молодым семьям в области строительства и приобретения жилья.</a:t>
            </a:r>
          </a:p>
        </p:txBody>
      </p:sp>
      <p:sp>
        <p:nvSpPr>
          <p:cNvPr id="29" name="Прямоугольник 28"/>
          <p:cNvSpPr/>
          <p:nvPr/>
        </p:nvSpPr>
        <p:spPr>
          <a:xfrm>
            <a:off x="138275" y="5764291"/>
            <a:ext cx="5025427" cy="338554"/>
          </a:xfrm>
          <a:prstGeom prst="rect">
            <a:avLst/>
          </a:prstGeom>
          <a:solidFill>
            <a:srgbClr val="66FFFF"/>
          </a:solidFill>
          <a:scene3d>
            <a:camera prst="orthographicFront"/>
            <a:lightRig rig="threePt" dir="t"/>
          </a:scene3d>
          <a:sp3d>
            <a:bevelT w="152400" h="50800" prst="softRound"/>
          </a:sp3d>
        </p:spPr>
        <p:txBody>
          <a:bodyPr wrap="square">
            <a:spAutoFit/>
          </a:bodyPr>
          <a:lstStyle/>
          <a:p>
            <a:pPr algn="ctr"/>
            <a:r>
              <a:rPr lang="ru-RU" sz="800" dirty="0">
                <a:solidFill>
                  <a:srgbClr val="660066"/>
                </a:solidFill>
              </a:rPr>
              <a:t>Популяризация и пропаганда духовно-нравственных ценностей в молодежной среде, укрепление института молодой семьи, пропаганда ответственного </a:t>
            </a:r>
            <a:r>
              <a:rPr lang="ru-RU" sz="800" dirty="0" err="1">
                <a:solidFill>
                  <a:srgbClr val="660066"/>
                </a:solidFill>
              </a:rPr>
              <a:t>родительства</a:t>
            </a:r>
            <a:endParaRPr lang="ru-RU" sz="800" dirty="0">
              <a:solidFill>
                <a:srgbClr val="660066"/>
              </a:solidFill>
            </a:endParaRPr>
          </a:p>
        </p:txBody>
      </p:sp>
      <p:sp>
        <p:nvSpPr>
          <p:cNvPr id="32" name="Прямоугольник 31"/>
          <p:cNvSpPr/>
          <p:nvPr/>
        </p:nvSpPr>
        <p:spPr>
          <a:xfrm>
            <a:off x="5163702" y="5412607"/>
            <a:ext cx="3760333" cy="338554"/>
          </a:xfrm>
          <a:prstGeom prst="rect">
            <a:avLst/>
          </a:prstGeom>
          <a:solidFill>
            <a:srgbClr val="66FFFF"/>
          </a:solidFill>
          <a:scene3d>
            <a:camera prst="orthographicFront"/>
            <a:lightRig rig="threePt" dir="t"/>
          </a:scene3d>
          <a:sp3d>
            <a:bevelT w="152400" h="50800" prst="softRound"/>
          </a:sp3d>
        </p:spPr>
        <p:txBody>
          <a:bodyPr wrap="square">
            <a:spAutoFit/>
          </a:bodyPr>
          <a:lstStyle/>
          <a:p>
            <a:pPr algn="ctr"/>
            <a:r>
              <a:rPr lang="ru-RU" sz="800" dirty="0">
                <a:solidFill>
                  <a:srgbClr val="660066"/>
                </a:solidFill>
              </a:rPr>
              <a:t>Улучшение жилищных условий    детей-сирот и  детей,  оставшихся  без попечения родителей</a:t>
            </a:r>
          </a:p>
        </p:txBody>
      </p:sp>
      <p:sp>
        <p:nvSpPr>
          <p:cNvPr id="35" name="Номер слайда 1"/>
          <p:cNvSpPr txBox="1">
            <a:spLocks/>
          </p:cNvSpPr>
          <p:nvPr/>
        </p:nvSpPr>
        <p:spPr>
          <a:xfrm>
            <a:off x="8443063" y="188715"/>
            <a:ext cx="587274" cy="353391"/>
          </a:xfrm>
          <a:prstGeom prst="rect">
            <a:avLst/>
          </a:prstGeom>
        </p:spPr>
        <p:txBody>
          <a:bodyPr vert="horz" lIns="91440" tIns="45720" rIns="91440" bIns="45720" rtlCol="0" anchor="t"/>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48</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grpSp>
        <p:nvGrpSpPr>
          <p:cNvPr id="13" name="Группа 12"/>
          <p:cNvGrpSpPr/>
          <p:nvPr/>
        </p:nvGrpSpPr>
        <p:grpSpPr>
          <a:xfrm>
            <a:off x="7164288" y="5746824"/>
            <a:ext cx="1542578" cy="1066211"/>
            <a:chOff x="6845846" y="5654990"/>
            <a:chExt cx="1542578" cy="1066211"/>
          </a:xfrm>
        </p:grpSpPr>
        <p:pic>
          <p:nvPicPr>
            <p:cNvPr id="14" name="Рисунок 1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45846" y="5654990"/>
              <a:ext cx="1542578" cy="1066211"/>
            </a:xfrm>
            <a:prstGeom prst="rect">
              <a:avLst/>
            </a:prstGeom>
          </p:spPr>
        </p:pic>
        <p:sp>
          <p:nvSpPr>
            <p:cNvPr id="15" name="Прямоугольник 14"/>
            <p:cNvSpPr/>
            <p:nvPr/>
          </p:nvSpPr>
          <p:spPr>
            <a:xfrm rot="20593258">
              <a:off x="7271031" y="6009987"/>
              <a:ext cx="324128" cy="200055"/>
            </a:xfrm>
            <a:prstGeom prst="rect">
              <a:avLst/>
            </a:prstGeom>
          </p:spPr>
          <p:txBody>
            <a:bodyPr wrap="none">
              <a:spAutoFit/>
            </a:bodyPr>
            <a:lstStyle/>
            <a:p>
              <a:r>
                <a:rPr lang="ru-RU" sz="700" b="1" dirty="0">
                  <a:solidFill>
                    <a:srgbClr val="703203">
                      <a:lumMod val="50000"/>
                    </a:srgbClr>
                  </a:solidFill>
                </a:rPr>
                <a:t>МП</a:t>
              </a:r>
              <a:endParaRPr lang="ru-RU" sz="800" dirty="0">
                <a:solidFill>
                  <a:srgbClr val="703203">
                    <a:lumMod val="50000"/>
                  </a:srgbClr>
                </a:solidFill>
              </a:endParaRPr>
            </a:p>
          </p:txBody>
        </p:sp>
      </p:grpSp>
      <p:sp>
        <p:nvSpPr>
          <p:cNvPr id="19" name="Прямоугольник 18"/>
          <p:cNvSpPr/>
          <p:nvPr/>
        </p:nvSpPr>
        <p:spPr>
          <a:xfrm rot="20593258">
            <a:off x="462596" y="401287"/>
            <a:ext cx="298480" cy="338554"/>
          </a:xfrm>
          <a:prstGeom prst="rect">
            <a:avLst/>
          </a:prstGeom>
        </p:spPr>
        <p:txBody>
          <a:bodyPr wrap="none">
            <a:spAutoFit/>
          </a:bodyPr>
          <a:lstStyle/>
          <a:p>
            <a:r>
              <a:rPr lang="ru-RU" sz="1600" b="1" dirty="0">
                <a:solidFill>
                  <a:srgbClr val="FF0000"/>
                </a:solidFill>
                <a:effectLst>
                  <a:outerShdw blurRad="38100" dist="38100" dir="2700000" algn="tl">
                    <a:srgbClr val="000000">
                      <a:alpha val="43137"/>
                    </a:srgbClr>
                  </a:outerShdw>
                </a:effectLst>
              </a:rPr>
              <a:t>2</a:t>
            </a:r>
            <a:endParaRPr lang="ru-RU" dirty="0">
              <a:solidFill>
                <a:srgbClr val="FF0000"/>
              </a:solidFill>
              <a:effectLst>
                <a:outerShdw blurRad="38100" dist="38100" dir="2700000" algn="tl">
                  <a:srgbClr val="000000">
                    <a:alpha val="43137"/>
                  </a:srgbClr>
                </a:outerShdw>
              </a:effectLst>
            </a:endParaRPr>
          </a:p>
        </p:txBody>
      </p:sp>
      <p:sp>
        <p:nvSpPr>
          <p:cNvPr id="3" name="Прямоугольник 2"/>
          <p:cNvSpPr/>
          <p:nvPr/>
        </p:nvSpPr>
        <p:spPr>
          <a:xfrm>
            <a:off x="-8000" y="60533"/>
            <a:ext cx="9314548" cy="738664"/>
          </a:xfrm>
          <a:prstGeom prst="rect">
            <a:avLst/>
          </a:prstGeom>
        </p:spPr>
        <p:txBody>
          <a:bodyPr wrap="square">
            <a:spAutoFit/>
          </a:bodyPr>
          <a:lstStyle/>
          <a:p>
            <a:pPr lvl="0" algn="ctr"/>
            <a:r>
              <a:rPr lang="ru-RU" sz="1400" b="1" i="1" dirty="0">
                <a:ln w="1905"/>
                <a:solidFill>
                  <a:srgbClr val="FFFF00"/>
                </a:solidFill>
                <a:effectLst>
                  <a:outerShdw blurRad="38100" dist="38100" dir="2700000" algn="tl">
                    <a:srgbClr val="000000">
                      <a:alpha val="43137"/>
                    </a:srgbClr>
                  </a:outerShdw>
                </a:effectLst>
              </a:rPr>
              <a:t>Муниципальная программа «Развитие физической культуры, </a:t>
            </a:r>
          </a:p>
          <a:p>
            <a:pPr lvl="0" algn="ctr"/>
            <a:r>
              <a:rPr lang="ru-RU" sz="1400" b="1" i="1" dirty="0">
                <a:ln w="1905"/>
                <a:solidFill>
                  <a:srgbClr val="FFFF00"/>
                </a:solidFill>
                <a:effectLst>
                  <a:outerShdw blurRad="38100" dist="38100" dir="2700000" algn="tl">
                    <a:srgbClr val="000000">
                      <a:alpha val="43137"/>
                    </a:srgbClr>
                  </a:outerShdw>
                </a:effectLst>
              </a:rPr>
              <a:t>спорта и повышение эффективности реализации молодежной политики </a:t>
            </a:r>
          </a:p>
          <a:p>
            <a:pPr lvl="0" algn="ctr"/>
            <a:r>
              <a:rPr lang="ru-RU" sz="1400" b="1" i="1" dirty="0">
                <a:ln w="1905"/>
                <a:solidFill>
                  <a:srgbClr val="FFFF00"/>
                </a:solidFill>
                <a:effectLst>
                  <a:outerShdw blurRad="38100" dist="38100" dir="2700000" algn="tl">
                    <a:srgbClr val="000000">
                      <a:alpha val="43137"/>
                    </a:srgbClr>
                  </a:outerShdw>
                </a:effectLst>
              </a:rPr>
              <a:t>Гаврилово-Посадского муниципального района»    </a:t>
            </a:r>
          </a:p>
        </p:txBody>
      </p:sp>
    </p:spTree>
    <p:extLst>
      <p:ext uri="{BB962C8B-B14F-4D97-AF65-F5344CB8AC3E}">
        <p14:creationId xmlns:p14="http://schemas.microsoft.com/office/powerpoint/2010/main" val="26854725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966092" y="1109070"/>
            <a:ext cx="8064245" cy="307777"/>
          </a:xfrm>
          <a:prstGeom prst="rect">
            <a:avLst/>
          </a:prstGeom>
          <a:gradFill flip="none" rotWithShape="1">
            <a:gsLst>
              <a:gs pos="0">
                <a:srgbClr val="00FF00">
                  <a:shade val="30000"/>
                  <a:satMod val="115000"/>
                </a:srgbClr>
              </a:gs>
              <a:gs pos="50000">
                <a:srgbClr val="00FF00">
                  <a:shade val="67500"/>
                  <a:satMod val="115000"/>
                </a:srgbClr>
              </a:gs>
              <a:gs pos="100000">
                <a:srgbClr val="00FF00">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ru-RU" sz="1400" b="1" dirty="0">
                <a:solidFill>
                  <a:srgbClr val="C00000"/>
                </a:solidFill>
              </a:rPr>
              <a:t>Целевые показатели (индикаторы) реализации муниципальной программы</a:t>
            </a:r>
            <a:r>
              <a:rPr lang="ru-RU" sz="1400" dirty="0">
                <a:solidFill>
                  <a:srgbClr val="C00000"/>
                </a:solidFill>
              </a:rPr>
              <a:t>	</a:t>
            </a:r>
          </a:p>
        </p:txBody>
      </p:sp>
      <p:sp>
        <p:nvSpPr>
          <p:cNvPr id="18" name="Номер слайда 1"/>
          <p:cNvSpPr txBox="1">
            <a:spLocks/>
          </p:cNvSpPr>
          <p:nvPr/>
        </p:nvSpPr>
        <p:spPr>
          <a:xfrm>
            <a:off x="8670851" y="6367811"/>
            <a:ext cx="587274" cy="353391"/>
          </a:xfrm>
          <a:prstGeom prst="rect">
            <a:avLst/>
          </a:prstGeom>
        </p:spPr>
        <p:txBody>
          <a:bodyPr vert="horz" lIns="91440" tIns="45720" rIns="91440" bIns="45720" rtlCol="0" anchor="t"/>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49</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
        <p:nvSpPr>
          <p:cNvPr id="8" name="Прямоугольник 7"/>
          <p:cNvSpPr/>
          <p:nvPr/>
        </p:nvSpPr>
        <p:spPr>
          <a:xfrm>
            <a:off x="0" y="201232"/>
            <a:ext cx="9314548" cy="738664"/>
          </a:xfrm>
          <a:prstGeom prst="rect">
            <a:avLst/>
          </a:prstGeom>
        </p:spPr>
        <p:txBody>
          <a:bodyPr wrap="square">
            <a:spAutoFit/>
          </a:bodyPr>
          <a:lstStyle/>
          <a:p>
            <a:pPr lvl="0" algn="ctr"/>
            <a:r>
              <a:rPr lang="ru-RU" sz="1400" b="1" i="1" dirty="0">
                <a:ln w="1905"/>
                <a:solidFill>
                  <a:srgbClr val="FFFF00"/>
                </a:solidFill>
                <a:effectLst>
                  <a:outerShdw blurRad="38100" dist="38100" dir="2700000" algn="tl">
                    <a:srgbClr val="000000">
                      <a:alpha val="43137"/>
                    </a:srgbClr>
                  </a:outerShdw>
                </a:effectLst>
              </a:rPr>
              <a:t>Муниципальная программа «Развитие физической культуры, </a:t>
            </a:r>
          </a:p>
          <a:p>
            <a:pPr lvl="0" algn="ctr"/>
            <a:r>
              <a:rPr lang="ru-RU" sz="1400" b="1" i="1" dirty="0">
                <a:ln w="1905"/>
                <a:solidFill>
                  <a:srgbClr val="FFFF00"/>
                </a:solidFill>
                <a:effectLst>
                  <a:outerShdw blurRad="38100" dist="38100" dir="2700000" algn="tl">
                    <a:srgbClr val="000000">
                      <a:alpha val="43137"/>
                    </a:srgbClr>
                  </a:outerShdw>
                </a:effectLst>
              </a:rPr>
              <a:t>спорта и повышение эффективности реализации молодежной политики </a:t>
            </a:r>
          </a:p>
          <a:p>
            <a:pPr lvl="0" algn="ctr"/>
            <a:r>
              <a:rPr lang="ru-RU" sz="1400" b="1" i="1" dirty="0">
                <a:ln w="1905"/>
                <a:solidFill>
                  <a:srgbClr val="FFFF00"/>
                </a:solidFill>
                <a:effectLst>
                  <a:outerShdw blurRad="38100" dist="38100" dir="2700000" algn="tl">
                    <a:srgbClr val="000000">
                      <a:alpha val="43137"/>
                    </a:srgbClr>
                  </a:outerShdw>
                </a:effectLst>
              </a:rPr>
              <a:t>Гаврилово-Посадского муниципального района»    </a:t>
            </a:r>
          </a:p>
        </p:txBody>
      </p:sp>
      <p:graphicFrame>
        <p:nvGraphicFramePr>
          <p:cNvPr id="2" name="Таблица 1"/>
          <p:cNvGraphicFramePr>
            <a:graphicFrameLocks noGrp="1"/>
          </p:cNvGraphicFramePr>
          <p:nvPr>
            <p:extLst>
              <p:ext uri="{D42A27DB-BD31-4B8C-83A1-F6EECF244321}">
                <p14:modId xmlns:p14="http://schemas.microsoft.com/office/powerpoint/2010/main" val="1769599181"/>
              </p:ext>
            </p:extLst>
          </p:nvPr>
        </p:nvGraphicFramePr>
        <p:xfrm>
          <a:off x="35495" y="1772816"/>
          <a:ext cx="8635354" cy="2761604"/>
        </p:xfrm>
        <a:graphic>
          <a:graphicData uri="http://schemas.openxmlformats.org/drawingml/2006/table">
            <a:tbl>
              <a:tblPr firstRow="1" firstCol="1" bandRow="1">
                <a:tableStyleId>{5940675A-B579-460E-94D1-54222C63F5DA}</a:tableStyleId>
              </a:tblPr>
              <a:tblGrid>
                <a:gridCol w="910810">
                  <a:extLst>
                    <a:ext uri="{9D8B030D-6E8A-4147-A177-3AD203B41FA5}">
                      <a16:colId xmlns:a16="http://schemas.microsoft.com/office/drawing/2014/main" xmlns="" val="20000"/>
                    </a:ext>
                  </a:extLst>
                </a:gridCol>
                <a:gridCol w="3170494">
                  <a:extLst>
                    <a:ext uri="{9D8B030D-6E8A-4147-A177-3AD203B41FA5}">
                      <a16:colId xmlns:a16="http://schemas.microsoft.com/office/drawing/2014/main" xmlns="" val="20001"/>
                    </a:ext>
                  </a:extLst>
                </a:gridCol>
                <a:gridCol w="910810">
                  <a:extLst>
                    <a:ext uri="{9D8B030D-6E8A-4147-A177-3AD203B41FA5}">
                      <a16:colId xmlns:a16="http://schemas.microsoft.com/office/drawing/2014/main" xmlns="" val="20002"/>
                    </a:ext>
                  </a:extLst>
                </a:gridCol>
                <a:gridCol w="910810">
                  <a:extLst>
                    <a:ext uri="{9D8B030D-6E8A-4147-A177-3AD203B41FA5}">
                      <a16:colId xmlns:a16="http://schemas.microsoft.com/office/drawing/2014/main" xmlns="" val="20007"/>
                    </a:ext>
                  </a:extLst>
                </a:gridCol>
                <a:gridCol w="910810">
                  <a:extLst>
                    <a:ext uri="{9D8B030D-6E8A-4147-A177-3AD203B41FA5}">
                      <a16:colId xmlns:a16="http://schemas.microsoft.com/office/drawing/2014/main" xmlns="" val="20008"/>
                    </a:ext>
                  </a:extLst>
                </a:gridCol>
                <a:gridCol w="910810">
                  <a:extLst>
                    <a:ext uri="{9D8B030D-6E8A-4147-A177-3AD203B41FA5}">
                      <a16:colId xmlns:a16="http://schemas.microsoft.com/office/drawing/2014/main" xmlns="" val="20009"/>
                    </a:ext>
                  </a:extLst>
                </a:gridCol>
                <a:gridCol w="910810">
                  <a:extLst>
                    <a:ext uri="{9D8B030D-6E8A-4147-A177-3AD203B41FA5}">
                      <a16:colId xmlns:a16="http://schemas.microsoft.com/office/drawing/2014/main" xmlns="" val="20010"/>
                    </a:ext>
                  </a:extLst>
                </a:gridCol>
              </a:tblGrid>
              <a:tr h="75433">
                <a:tc rowSpan="2">
                  <a:txBody>
                    <a:bodyPr/>
                    <a:lstStyle/>
                    <a:p>
                      <a:pPr algn="ctr">
                        <a:spcAft>
                          <a:spcPts val="0"/>
                        </a:spcAft>
                      </a:pPr>
                      <a:r>
                        <a:rPr lang="ru-RU" sz="1000" b="1" dirty="0">
                          <a:effectLst/>
                          <a:latin typeface="Times New Roman" pitchFamily="18" charset="0"/>
                          <a:cs typeface="Times New Roman" pitchFamily="18" charset="0"/>
                        </a:rPr>
                        <a:t>№ п/п</a:t>
                      </a:r>
                      <a:endParaRPr lang="ru-RU" sz="1000" b="1" dirty="0">
                        <a:effectLst/>
                        <a:latin typeface="Times New Roman" pitchFamily="18" charset="0"/>
                        <a:ea typeface="Calibri"/>
                        <a:cs typeface="Times New Roman" pitchFamily="18" charset="0"/>
                      </a:endParaRPr>
                    </a:p>
                  </a:txBody>
                  <a:tcPr marL="24246" marR="24246" marT="0" marB="0"/>
                </a:tc>
                <a:tc rowSpan="2">
                  <a:txBody>
                    <a:bodyPr/>
                    <a:lstStyle/>
                    <a:p>
                      <a:pPr algn="just">
                        <a:spcAft>
                          <a:spcPts val="0"/>
                        </a:spcAft>
                      </a:pPr>
                      <a:r>
                        <a:rPr lang="ru-RU" sz="1000" b="1" dirty="0">
                          <a:effectLst/>
                          <a:latin typeface="Times New Roman" pitchFamily="18" charset="0"/>
                          <a:cs typeface="Times New Roman" pitchFamily="18" charset="0"/>
                        </a:rPr>
                        <a:t>Наименование целевого индикатора (показателя)</a:t>
                      </a:r>
                      <a:endParaRPr lang="ru-RU" sz="1000" b="1" dirty="0">
                        <a:effectLst/>
                        <a:latin typeface="Times New Roman" pitchFamily="18" charset="0"/>
                        <a:ea typeface="Calibri"/>
                        <a:cs typeface="Times New Roman" pitchFamily="18" charset="0"/>
                      </a:endParaRPr>
                    </a:p>
                  </a:txBody>
                  <a:tcPr marL="24246" marR="24246" marT="0" marB="0"/>
                </a:tc>
                <a:tc rowSpan="2">
                  <a:txBody>
                    <a:bodyPr/>
                    <a:lstStyle/>
                    <a:p>
                      <a:pPr algn="ctr">
                        <a:spcAft>
                          <a:spcPts val="0"/>
                        </a:spcAft>
                      </a:pPr>
                      <a:r>
                        <a:rPr lang="ru-RU" sz="1000" b="1" dirty="0">
                          <a:effectLst/>
                          <a:latin typeface="Times New Roman" pitchFamily="18" charset="0"/>
                          <a:cs typeface="Times New Roman" pitchFamily="18" charset="0"/>
                        </a:rPr>
                        <a:t>Ед. Изм.</a:t>
                      </a:r>
                      <a:endParaRPr lang="ru-RU" sz="1000" b="1" dirty="0">
                        <a:effectLst/>
                        <a:latin typeface="Times New Roman" pitchFamily="18" charset="0"/>
                        <a:ea typeface="Calibri"/>
                        <a:cs typeface="Times New Roman" pitchFamily="18" charset="0"/>
                      </a:endParaRPr>
                    </a:p>
                  </a:txBody>
                  <a:tcPr marL="24246" marR="24246" marT="0" marB="0"/>
                </a:tc>
                <a:tc gridSpan="4">
                  <a:txBody>
                    <a:bodyPr/>
                    <a:lstStyle/>
                    <a:p>
                      <a:pPr algn="ctr">
                        <a:spcAft>
                          <a:spcPts val="0"/>
                        </a:spcAft>
                      </a:pPr>
                      <a:r>
                        <a:rPr lang="ru-RU" sz="1000" b="1" dirty="0">
                          <a:effectLst/>
                          <a:latin typeface="Times New Roman" pitchFamily="18" charset="0"/>
                          <a:cs typeface="Times New Roman" pitchFamily="18" charset="0"/>
                        </a:rPr>
                        <a:t>Значение целевых индикаторов (показателей)</a:t>
                      </a:r>
                      <a:endParaRPr lang="ru-RU" sz="1000" b="1" dirty="0">
                        <a:effectLst/>
                        <a:latin typeface="Times New Roman" pitchFamily="18" charset="0"/>
                        <a:ea typeface="Calibri"/>
                        <a:cs typeface="Times New Roman" pitchFamily="18" charset="0"/>
                      </a:endParaRPr>
                    </a:p>
                  </a:txBody>
                  <a:tcPr marL="24246" marR="24246" marT="0" marB="0"/>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226298">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71755" marR="71755" algn="ctr">
                        <a:spcAft>
                          <a:spcPts val="0"/>
                        </a:spcAft>
                      </a:pPr>
                      <a:r>
                        <a:rPr lang="ru-RU" sz="1000" b="1" dirty="0">
                          <a:effectLst/>
                          <a:latin typeface="Times New Roman" pitchFamily="18" charset="0"/>
                          <a:cs typeface="Times New Roman" pitchFamily="18" charset="0"/>
                        </a:rPr>
                        <a:t>2022</a:t>
                      </a:r>
                      <a:endParaRPr lang="ru-RU" sz="1000" b="1" dirty="0">
                        <a:effectLst/>
                        <a:latin typeface="Times New Roman" pitchFamily="18" charset="0"/>
                        <a:ea typeface="Calibri"/>
                        <a:cs typeface="Times New Roman" pitchFamily="18" charset="0"/>
                      </a:endParaRPr>
                    </a:p>
                  </a:txBody>
                  <a:tcPr marL="24246" marR="24246" marT="0" marB="0"/>
                </a:tc>
                <a:tc>
                  <a:txBody>
                    <a:bodyPr/>
                    <a:lstStyle/>
                    <a:p>
                      <a:pPr marL="71755" marR="71755" algn="ctr">
                        <a:spcAft>
                          <a:spcPts val="0"/>
                        </a:spcAft>
                      </a:pPr>
                      <a:r>
                        <a:rPr lang="ru-RU" sz="1000" b="1" dirty="0">
                          <a:effectLst/>
                          <a:latin typeface="Times New Roman" pitchFamily="18" charset="0"/>
                          <a:cs typeface="Times New Roman" pitchFamily="18" charset="0"/>
                        </a:rPr>
                        <a:t>2023</a:t>
                      </a:r>
                      <a:endParaRPr lang="ru-RU" sz="1000" b="1" dirty="0">
                        <a:effectLst/>
                        <a:latin typeface="Times New Roman" pitchFamily="18" charset="0"/>
                        <a:ea typeface="Calibri"/>
                        <a:cs typeface="Times New Roman" pitchFamily="18" charset="0"/>
                      </a:endParaRPr>
                    </a:p>
                  </a:txBody>
                  <a:tcPr marL="24246" marR="24246" marT="0" marB="0"/>
                </a:tc>
                <a:tc>
                  <a:txBody>
                    <a:bodyPr/>
                    <a:lstStyle/>
                    <a:p>
                      <a:pPr marL="71755" marR="71755" algn="ctr">
                        <a:spcAft>
                          <a:spcPts val="0"/>
                        </a:spcAft>
                      </a:pPr>
                      <a:r>
                        <a:rPr lang="ru-RU" sz="1000" b="1" dirty="0">
                          <a:effectLst/>
                          <a:latin typeface="Times New Roman" pitchFamily="18" charset="0"/>
                          <a:cs typeface="Times New Roman" pitchFamily="18" charset="0"/>
                        </a:rPr>
                        <a:t>2024</a:t>
                      </a:r>
                      <a:endParaRPr lang="ru-RU" sz="1000" b="1" dirty="0">
                        <a:effectLst/>
                        <a:latin typeface="Times New Roman" pitchFamily="18" charset="0"/>
                        <a:ea typeface="Calibri"/>
                        <a:cs typeface="Times New Roman" pitchFamily="18" charset="0"/>
                      </a:endParaRPr>
                    </a:p>
                  </a:txBody>
                  <a:tcPr marL="24246" marR="24246" marT="0" marB="0"/>
                </a:tc>
                <a:tc>
                  <a:txBody>
                    <a:bodyPr/>
                    <a:lstStyle/>
                    <a:p>
                      <a:pPr marL="71755" marR="71755" algn="ctr">
                        <a:spcAft>
                          <a:spcPts val="0"/>
                        </a:spcAft>
                      </a:pPr>
                      <a:r>
                        <a:rPr lang="ru-RU" sz="1000" b="1" dirty="0" smtClean="0">
                          <a:effectLst/>
                          <a:latin typeface="Times New Roman" pitchFamily="18" charset="0"/>
                          <a:cs typeface="Times New Roman" pitchFamily="18" charset="0"/>
                        </a:rPr>
                        <a:t>2025</a:t>
                      </a:r>
                      <a:endParaRPr lang="ru-RU" sz="1000" b="1" dirty="0">
                        <a:effectLst/>
                        <a:latin typeface="Times New Roman" pitchFamily="18" charset="0"/>
                        <a:ea typeface="Calibri"/>
                        <a:cs typeface="Times New Roman" pitchFamily="18" charset="0"/>
                      </a:endParaRPr>
                    </a:p>
                  </a:txBody>
                  <a:tcPr marL="24246" marR="24246" marT="0" marB="0"/>
                </a:tc>
                <a:extLst>
                  <a:ext uri="{0D108BD9-81ED-4DB2-BD59-A6C34878D82A}">
                    <a16:rowId xmlns:a16="http://schemas.microsoft.com/office/drawing/2014/main" xmlns="" val="10001"/>
                  </a:ext>
                </a:extLst>
              </a:tr>
              <a:tr h="150865">
                <a:tc>
                  <a:txBody>
                    <a:bodyPr/>
                    <a:lstStyle/>
                    <a:p>
                      <a:pPr algn="ctr">
                        <a:spcAft>
                          <a:spcPts val="0"/>
                        </a:spcAft>
                      </a:pPr>
                      <a:r>
                        <a:rPr lang="en-US" sz="800" dirty="0">
                          <a:effectLst/>
                          <a:latin typeface="Times New Roman" pitchFamily="18" charset="0"/>
                          <a:cs typeface="Times New Roman" pitchFamily="18" charset="0"/>
                        </a:rPr>
                        <a:t>1</a:t>
                      </a:r>
                      <a:r>
                        <a:rPr lang="ru-RU" sz="800" dirty="0">
                          <a:effectLst/>
                          <a:latin typeface="Times New Roman" pitchFamily="18" charset="0"/>
                          <a:cs typeface="Times New Roman" pitchFamily="18" charset="0"/>
                        </a:rPr>
                        <a:t>.</a:t>
                      </a:r>
                      <a:endParaRPr lang="ru-RU" sz="800" dirty="0">
                        <a:effectLst/>
                        <a:latin typeface="Times New Roman" pitchFamily="18" charset="0"/>
                        <a:ea typeface="Calibri"/>
                        <a:cs typeface="Times New Roman" pitchFamily="18" charset="0"/>
                      </a:endParaRPr>
                    </a:p>
                  </a:txBody>
                  <a:tcPr marL="24246" marR="24246" marT="0" marB="0"/>
                </a:tc>
                <a:tc>
                  <a:txBody>
                    <a:bodyPr/>
                    <a:lstStyle/>
                    <a:p>
                      <a:pPr algn="just">
                        <a:spcAft>
                          <a:spcPts val="0"/>
                        </a:spcAft>
                      </a:pPr>
                      <a:r>
                        <a:rPr lang="ru-RU" sz="800" dirty="0">
                          <a:effectLst/>
                          <a:latin typeface="Times New Roman" pitchFamily="18" charset="0"/>
                          <a:cs typeface="Times New Roman" pitchFamily="18" charset="0"/>
                        </a:rPr>
                        <a:t>Количество секций</a:t>
                      </a:r>
                      <a:endParaRPr lang="ru-RU" sz="800" dirty="0">
                        <a:effectLst/>
                        <a:latin typeface="Times New Roman" pitchFamily="18" charset="0"/>
                        <a:ea typeface="Calibri"/>
                        <a:cs typeface="Times New Roman" pitchFamily="18" charset="0"/>
                      </a:endParaRPr>
                    </a:p>
                  </a:txBody>
                  <a:tcPr marL="24246" marR="24246" marT="0" marB="0"/>
                </a:tc>
                <a:tc>
                  <a:txBody>
                    <a:bodyPr/>
                    <a:lstStyle/>
                    <a:p>
                      <a:pPr algn="ctr">
                        <a:spcAft>
                          <a:spcPts val="0"/>
                        </a:spcAft>
                      </a:pPr>
                      <a:r>
                        <a:rPr lang="ru-RU" sz="800">
                          <a:effectLst/>
                          <a:latin typeface="Times New Roman" pitchFamily="18" charset="0"/>
                          <a:cs typeface="Times New Roman" pitchFamily="18" charset="0"/>
                        </a:rPr>
                        <a:t>ед.</a:t>
                      </a:r>
                      <a:endParaRPr lang="ru-RU" sz="800">
                        <a:effectLst/>
                        <a:latin typeface="Times New Roman" pitchFamily="18" charset="0"/>
                        <a:ea typeface="Calibri"/>
                        <a:cs typeface="Times New Roman" pitchFamily="18" charset="0"/>
                      </a:endParaRPr>
                    </a:p>
                  </a:txBody>
                  <a:tcPr marL="24246" marR="24246" marT="0" marB="0"/>
                </a:tc>
                <a:tc>
                  <a:txBody>
                    <a:bodyPr/>
                    <a:lstStyle/>
                    <a:p>
                      <a:pPr algn="ctr">
                        <a:spcAft>
                          <a:spcPts val="0"/>
                        </a:spcAft>
                      </a:pPr>
                      <a:r>
                        <a:rPr lang="ru-RU" sz="800" dirty="0" smtClean="0">
                          <a:effectLst/>
                          <a:latin typeface="Times New Roman" pitchFamily="18" charset="0"/>
                          <a:ea typeface="Calibri"/>
                          <a:cs typeface="Times New Roman" pitchFamily="18" charset="0"/>
                        </a:rPr>
                        <a:t>8</a:t>
                      </a:r>
                      <a:endParaRPr lang="ru-RU" sz="800" dirty="0">
                        <a:effectLst/>
                        <a:latin typeface="Times New Roman" pitchFamily="18" charset="0"/>
                        <a:ea typeface="Calibri"/>
                        <a:cs typeface="Times New Roman" pitchFamily="18" charset="0"/>
                      </a:endParaRPr>
                    </a:p>
                  </a:txBody>
                  <a:tcPr marL="24246" marR="24246" marT="0" marB="0"/>
                </a:tc>
                <a:tc>
                  <a:txBody>
                    <a:bodyPr/>
                    <a:lstStyle/>
                    <a:p>
                      <a:pPr algn="ctr">
                        <a:spcAft>
                          <a:spcPts val="0"/>
                        </a:spcAft>
                      </a:pPr>
                      <a:r>
                        <a:rPr lang="ru-RU" sz="800" dirty="0" smtClean="0">
                          <a:effectLst/>
                          <a:latin typeface="Times New Roman" pitchFamily="18" charset="0"/>
                          <a:ea typeface="Calibri"/>
                          <a:cs typeface="Times New Roman" pitchFamily="18" charset="0"/>
                        </a:rPr>
                        <a:t>8</a:t>
                      </a:r>
                      <a:endParaRPr lang="ru-RU" sz="800" dirty="0">
                        <a:effectLst/>
                        <a:latin typeface="Times New Roman" pitchFamily="18" charset="0"/>
                        <a:ea typeface="Calibri"/>
                        <a:cs typeface="Times New Roman" pitchFamily="18" charset="0"/>
                      </a:endParaRPr>
                    </a:p>
                  </a:txBody>
                  <a:tcPr marL="24246" marR="24246" marT="0" marB="0"/>
                </a:tc>
                <a:tc>
                  <a:txBody>
                    <a:bodyPr/>
                    <a:lstStyle/>
                    <a:p>
                      <a:pPr algn="ctr">
                        <a:spcAft>
                          <a:spcPts val="0"/>
                        </a:spcAft>
                      </a:pPr>
                      <a:r>
                        <a:rPr lang="ru-RU" sz="800" dirty="0" smtClean="0">
                          <a:effectLst/>
                          <a:latin typeface="Times New Roman" pitchFamily="18" charset="0"/>
                          <a:ea typeface="Calibri"/>
                          <a:cs typeface="Times New Roman" pitchFamily="18" charset="0"/>
                        </a:rPr>
                        <a:t>9</a:t>
                      </a:r>
                      <a:endParaRPr lang="ru-RU" sz="800" dirty="0">
                        <a:effectLst/>
                        <a:latin typeface="Times New Roman" pitchFamily="18" charset="0"/>
                        <a:ea typeface="Calibri"/>
                        <a:cs typeface="Times New Roman" pitchFamily="18" charset="0"/>
                      </a:endParaRPr>
                    </a:p>
                  </a:txBody>
                  <a:tcPr marL="24246" marR="24246" marT="0" marB="0"/>
                </a:tc>
                <a:tc>
                  <a:txBody>
                    <a:bodyPr/>
                    <a:lstStyle/>
                    <a:p>
                      <a:pPr algn="ctr">
                        <a:spcAft>
                          <a:spcPts val="0"/>
                        </a:spcAft>
                      </a:pPr>
                      <a:r>
                        <a:rPr lang="ru-RU" sz="800" dirty="0" smtClean="0">
                          <a:effectLst/>
                          <a:latin typeface="Times New Roman" pitchFamily="18" charset="0"/>
                          <a:ea typeface="Calibri"/>
                          <a:cs typeface="Times New Roman" pitchFamily="18" charset="0"/>
                        </a:rPr>
                        <a:t>10</a:t>
                      </a:r>
                      <a:endParaRPr lang="ru-RU" sz="800" dirty="0">
                        <a:effectLst/>
                        <a:latin typeface="Times New Roman" pitchFamily="18" charset="0"/>
                        <a:ea typeface="Calibri"/>
                        <a:cs typeface="Times New Roman" pitchFamily="18" charset="0"/>
                      </a:endParaRPr>
                    </a:p>
                  </a:txBody>
                  <a:tcPr marL="24246" marR="24246" marT="0" marB="0"/>
                </a:tc>
                <a:extLst>
                  <a:ext uri="{0D108BD9-81ED-4DB2-BD59-A6C34878D82A}">
                    <a16:rowId xmlns:a16="http://schemas.microsoft.com/office/drawing/2014/main" xmlns="" val="10002"/>
                  </a:ext>
                </a:extLst>
              </a:tr>
              <a:tr h="255073">
                <a:tc>
                  <a:txBody>
                    <a:bodyPr/>
                    <a:lstStyle/>
                    <a:p>
                      <a:pPr algn="ctr">
                        <a:spcAft>
                          <a:spcPts val="0"/>
                        </a:spcAft>
                      </a:pPr>
                      <a:r>
                        <a:rPr lang="ru-RU" sz="800" dirty="0">
                          <a:effectLst/>
                          <a:latin typeface="Times New Roman" pitchFamily="18" charset="0"/>
                          <a:cs typeface="Times New Roman" pitchFamily="18" charset="0"/>
                        </a:rPr>
                        <a:t>2.</a:t>
                      </a:r>
                      <a:endParaRPr lang="ru-RU" sz="800" dirty="0">
                        <a:effectLst/>
                        <a:latin typeface="Times New Roman" pitchFamily="18" charset="0"/>
                        <a:ea typeface="Calibri"/>
                        <a:cs typeface="Times New Roman" pitchFamily="18" charset="0"/>
                      </a:endParaRPr>
                    </a:p>
                  </a:txBody>
                  <a:tcPr marL="24246" marR="24246" marT="0" marB="0"/>
                </a:tc>
                <a:tc>
                  <a:txBody>
                    <a:bodyPr/>
                    <a:lstStyle/>
                    <a:p>
                      <a:pPr algn="just">
                        <a:spcAft>
                          <a:spcPts val="0"/>
                        </a:spcAft>
                      </a:pPr>
                      <a:r>
                        <a:rPr lang="ru-RU" sz="800" dirty="0">
                          <a:effectLst/>
                          <a:latin typeface="Times New Roman" pitchFamily="18" charset="0"/>
                          <a:cs typeface="Times New Roman" pitchFamily="18" charset="0"/>
                        </a:rPr>
                        <a:t>Кол-во крупных спортивно-массовых мероприятий МБУ «Спортивно – оздоровительный центр»</a:t>
                      </a:r>
                      <a:endParaRPr lang="ru-RU" sz="800" dirty="0">
                        <a:effectLst/>
                        <a:latin typeface="Times New Roman" pitchFamily="18" charset="0"/>
                        <a:ea typeface="Calibri"/>
                        <a:cs typeface="Times New Roman" pitchFamily="18" charset="0"/>
                      </a:endParaRPr>
                    </a:p>
                  </a:txBody>
                  <a:tcPr marL="24246" marR="24246" marT="0" marB="0"/>
                </a:tc>
                <a:tc>
                  <a:txBody>
                    <a:bodyPr/>
                    <a:lstStyle/>
                    <a:p>
                      <a:pPr algn="ctr">
                        <a:spcAft>
                          <a:spcPts val="0"/>
                        </a:spcAft>
                      </a:pPr>
                      <a:r>
                        <a:rPr lang="ru-RU" sz="800" dirty="0">
                          <a:effectLst/>
                          <a:latin typeface="Times New Roman" pitchFamily="18" charset="0"/>
                          <a:cs typeface="Times New Roman" pitchFamily="18" charset="0"/>
                        </a:rPr>
                        <a:t>ед.</a:t>
                      </a:r>
                      <a:endParaRPr lang="ru-RU" sz="800" dirty="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18</a:t>
                      </a:r>
                      <a:endParaRPr lang="ru-RU" sz="800" dirty="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18</a:t>
                      </a:r>
                      <a:endParaRPr lang="ru-RU" sz="800" dirty="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20</a:t>
                      </a:r>
                      <a:endParaRPr lang="ru-RU" sz="800" dirty="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22</a:t>
                      </a:r>
                      <a:endParaRPr lang="ru-RU" sz="800" dirty="0">
                        <a:effectLst/>
                        <a:latin typeface="Times New Roman" pitchFamily="18" charset="0"/>
                        <a:ea typeface="Calibri"/>
                        <a:cs typeface="Times New Roman" pitchFamily="18" charset="0"/>
                      </a:endParaRPr>
                    </a:p>
                  </a:txBody>
                  <a:tcPr marL="24246" marR="24246" marT="0" marB="0" anchor="ctr"/>
                </a:tc>
                <a:extLst>
                  <a:ext uri="{0D108BD9-81ED-4DB2-BD59-A6C34878D82A}">
                    <a16:rowId xmlns:a16="http://schemas.microsoft.com/office/drawing/2014/main" xmlns="" val="10003"/>
                  </a:ext>
                </a:extLst>
              </a:tr>
              <a:tr h="216024">
                <a:tc>
                  <a:txBody>
                    <a:bodyPr/>
                    <a:lstStyle/>
                    <a:p>
                      <a:pPr algn="ctr">
                        <a:spcAft>
                          <a:spcPts val="0"/>
                        </a:spcAft>
                      </a:pPr>
                      <a:r>
                        <a:rPr lang="ru-RU" sz="800" dirty="0">
                          <a:effectLst/>
                          <a:latin typeface="Times New Roman" pitchFamily="18" charset="0"/>
                          <a:cs typeface="Times New Roman" pitchFamily="18" charset="0"/>
                        </a:rPr>
                        <a:t>3 .</a:t>
                      </a:r>
                      <a:endParaRPr lang="ru-RU" sz="800" dirty="0">
                        <a:effectLst/>
                        <a:latin typeface="Times New Roman" pitchFamily="18" charset="0"/>
                        <a:ea typeface="Calibri"/>
                        <a:cs typeface="Times New Roman" pitchFamily="18" charset="0"/>
                      </a:endParaRPr>
                    </a:p>
                  </a:txBody>
                  <a:tcPr marL="24246" marR="24246" marT="0" marB="0"/>
                </a:tc>
                <a:tc>
                  <a:txBody>
                    <a:bodyPr/>
                    <a:lstStyle/>
                    <a:p>
                      <a:pPr algn="just">
                        <a:spcAft>
                          <a:spcPts val="0"/>
                        </a:spcAft>
                      </a:pPr>
                      <a:r>
                        <a:rPr lang="ru-RU" sz="800">
                          <a:effectLst/>
                          <a:latin typeface="Times New Roman" pitchFamily="18" charset="0"/>
                          <a:cs typeface="Times New Roman" pitchFamily="18" charset="0"/>
                        </a:rPr>
                        <a:t>Количество принявших участие в выполнении норм ВФСК ГТО</a:t>
                      </a:r>
                      <a:endParaRPr lang="ru-RU" sz="800">
                        <a:effectLst/>
                        <a:latin typeface="Times New Roman" pitchFamily="18" charset="0"/>
                        <a:ea typeface="Calibri"/>
                        <a:cs typeface="Times New Roman" pitchFamily="18" charset="0"/>
                      </a:endParaRPr>
                    </a:p>
                  </a:txBody>
                  <a:tcPr marL="24246" marR="24246" marT="0" marB="0"/>
                </a:tc>
                <a:tc>
                  <a:txBody>
                    <a:bodyPr/>
                    <a:lstStyle/>
                    <a:p>
                      <a:pPr algn="ctr">
                        <a:spcAft>
                          <a:spcPts val="0"/>
                        </a:spcAft>
                      </a:pPr>
                      <a:r>
                        <a:rPr lang="ru-RU" sz="800" dirty="0">
                          <a:effectLst/>
                          <a:latin typeface="Times New Roman" pitchFamily="18" charset="0"/>
                          <a:cs typeface="Times New Roman" pitchFamily="18" charset="0"/>
                        </a:rPr>
                        <a:t>чел.</a:t>
                      </a:r>
                      <a:endParaRPr lang="ru-RU" sz="800" dirty="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90</a:t>
                      </a:r>
                      <a:endParaRPr lang="ru-RU" sz="800" dirty="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250</a:t>
                      </a:r>
                      <a:endParaRPr lang="ru-RU" sz="800" dirty="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300</a:t>
                      </a:r>
                      <a:endParaRPr lang="ru-RU" sz="800" dirty="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350</a:t>
                      </a:r>
                      <a:endParaRPr lang="ru-RU" sz="800" dirty="0">
                        <a:effectLst/>
                        <a:latin typeface="Times New Roman" pitchFamily="18" charset="0"/>
                        <a:ea typeface="Calibri"/>
                        <a:cs typeface="Times New Roman" pitchFamily="18" charset="0"/>
                      </a:endParaRPr>
                    </a:p>
                  </a:txBody>
                  <a:tcPr marL="24246" marR="24246" marT="0" marB="0" anchor="ctr"/>
                </a:tc>
                <a:extLst>
                  <a:ext uri="{0D108BD9-81ED-4DB2-BD59-A6C34878D82A}">
                    <a16:rowId xmlns:a16="http://schemas.microsoft.com/office/drawing/2014/main" xmlns="" val="10004"/>
                  </a:ext>
                </a:extLst>
              </a:tr>
              <a:tr h="116200">
                <a:tc>
                  <a:txBody>
                    <a:bodyPr/>
                    <a:lstStyle/>
                    <a:p>
                      <a:pPr algn="ctr">
                        <a:spcAft>
                          <a:spcPts val="0"/>
                        </a:spcAft>
                      </a:pPr>
                      <a:r>
                        <a:rPr lang="ru-RU" sz="800" dirty="0">
                          <a:effectLst/>
                          <a:latin typeface="Times New Roman" pitchFamily="18" charset="0"/>
                          <a:cs typeface="Times New Roman" pitchFamily="18" charset="0"/>
                        </a:rPr>
                        <a:t>4.</a:t>
                      </a:r>
                      <a:endParaRPr lang="ru-RU" sz="800" dirty="0">
                        <a:effectLst/>
                        <a:latin typeface="Times New Roman" pitchFamily="18" charset="0"/>
                        <a:ea typeface="Calibri"/>
                        <a:cs typeface="Times New Roman" pitchFamily="18" charset="0"/>
                      </a:endParaRPr>
                    </a:p>
                  </a:txBody>
                  <a:tcPr marL="24246" marR="24246" marT="0" marB="0"/>
                </a:tc>
                <a:tc>
                  <a:txBody>
                    <a:bodyPr/>
                    <a:lstStyle/>
                    <a:p>
                      <a:pPr algn="just">
                        <a:spcAft>
                          <a:spcPts val="0"/>
                        </a:spcAft>
                      </a:pPr>
                      <a:r>
                        <a:rPr lang="ru-RU" sz="800">
                          <a:effectLst/>
                          <a:latin typeface="Times New Roman" pitchFamily="18" charset="0"/>
                          <a:cs typeface="Times New Roman" pitchFamily="18" charset="0"/>
                        </a:rPr>
                        <a:t>Количество спортивных сооружений в районе</a:t>
                      </a:r>
                      <a:endParaRPr lang="ru-RU" sz="800">
                        <a:effectLst/>
                        <a:latin typeface="Times New Roman" pitchFamily="18" charset="0"/>
                        <a:ea typeface="Calibri"/>
                        <a:cs typeface="Times New Roman" pitchFamily="18" charset="0"/>
                      </a:endParaRPr>
                    </a:p>
                  </a:txBody>
                  <a:tcPr marL="24246" marR="24246" marT="0" marB="0"/>
                </a:tc>
                <a:tc>
                  <a:txBody>
                    <a:bodyPr/>
                    <a:lstStyle/>
                    <a:p>
                      <a:pPr algn="ctr">
                        <a:spcAft>
                          <a:spcPts val="0"/>
                        </a:spcAft>
                      </a:pPr>
                      <a:r>
                        <a:rPr lang="ru-RU" sz="800" dirty="0">
                          <a:effectLst/>
                          <a:latin typeface="Times New Roman" pitchFamily="18" charset="0"/>
                          <a:cs typeface="Times New Roman" pitchFamily="18" charset="0"/>
                        </a:rPr>
                        <a:t>ед.</a:t>
                      </a:r>
                      <a:endParaRPr lang="ru-RU" sz="800" dirty="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36</a:t>
                      </a:r>
                      <a:endParaRPr lang="ru-RU" sz="800" dirty="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36</a:t>
                      </a:r>
                      <a:endParaRPr lang="ru-RU" sz="800" dirty="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36</a:t>
                      </a:r>
                      <a:endParaRPr lang="ru-RU" sz="800" dirty="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36</a:t>
                      </a:r>
                      <a:endParaRPr lang="ru-RU" sz="800" dirty="0">
                        <a:effectLst/>
                        <a:latin typeface="Times New Roman" pitchFamily="18" charset="0"/>
                        <a:ea typeface="Calibri"/>
                        <a:cs typeface="Times New Roman" pitchFamily="18" charset="0"/>
                      </a:endParaRPr>
                    </a:p>
                  </a:txBody>
                  <a:tcPr marL="24246" marR="24246" marT="0" marB="0" anchor="ctr"/>
                </a:tc>
                <a:extLst>
                  <a:ext uri="{0D108BD9-81ED-4DB2-BD59-A6C34878D82A}">
                    <a16:rowId xmlns:a16="http://schemas.microsoft.com/office/drawing/2014/main" xmlns="" val="10005"/>
                  </a:ext>
                </a:extLst>
              </a:tr>
              <a:tr h="138296">
                <a:tc>
                  <a:txBody>
                    <a:bodyPr/>
                    <a:lstStyle/>
                    <a:p>
                      <a:pPr algn="ctr">
                        <a:spcAft>
                          <a:spcPts val="0"/>
                        </a:spcAft>
                      </a:pPr>
                      <a:r>
                        <a:rPr lang="ru-RU" sz="800" dirty="0">
                          <a:effectLst/>
                          <a:latin typeface="Times New Roman" pitchFamily="18" charset="0"/>
                          <a:cs typeface="Times New Roman" pitchFamily="18" charset="0"/>
                        </a:rPr>
                        <a:t>5.</a:t>
                      </a:r>
                      <a:endParaRPr lang="ru-RU" sz="800" dirty="0">
                        <a:effectLst/>
                        <a:latin typeface="Times New Roman" pitchFamily="18" charset="0"/>
                        <a:ea typeface="Calibri"/>
                        <a:cs typeface="Times New Roman" pitchFamily="18" charset="0"/>
                      </a:endParaRPr>
                    </a:p>
                  </a:txBody>
                  <a:tcPr marL="24246" marR="24246" marT="0" marB="0"/>
                </a:tc>
                <a:tc>
                  <a:txBody>
                    <a:bodyPr/>
                    <a:lstStyle/>
                    <a:p>
                      <a:pPr algn="just">
                        <a:spcAft>
                          <a:spcPts val="0"/>
                        </a:spcAft>
                      </a:pPr>
                      <a:r>
                        <a:rPr lang="ru-RU" sz="800">
                          <a:effectLst/>
                          <a:latin typeface="Times New Roman" pitchFamily="18" charset="0"/>
                          <a:cs typeface="Times New Roman" pitchFamily="18" charset="0"/>
                        </a:rPr>
                        <a:t>Количество  занимающихся физкультурой</a:t>
                      </a:r>
                      <a:endParaRPr lang="ru-RU" sz="800">
                        <a:effectLst/>
                        <a:latin typeface="Times New Roman" pitchFamily="18" charset="0"/>
                        <a:ea typeface="Calibri"/>
                        <a:cs typeface="Times New Roman" pitchFamily="18" charset="0"/>
                      </a:endParaRPr>
                    </a:p>
                  </a:txBody>
                  <a:tcPr marL="24246" marR="24246" marT="0" marB="0"/>
                </a:tc>
                <a:tc>
                  <a:txBody>
                    <a:bodyPr/>
                    <a:lstStyle/>
                    <a:p>
                      <a:pPr algn="ctr">
                        <a:spcAft>
                          <a:spcPts val="0"/>
                        </a:spcAft>
                      </a:pPr>
                      <a:r>
                        <a:rPr lang="ru-RU" sz="800">
                          <a:effectLst/>
                          <a:latin typeface="Times New Roman" pitchFamily="18" charset="0"/>
                          <a:cs typeface="Times New Roman" pitchFamily="18" charset="0"/>
                        </a:rPr>
                        <a:t>чел.</a:t>
                      </a:r>
                      <a:endParaRPr lang="ru-RU" sz="80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3601</a:t>
                      </a:r>
                      <a:endParaRPr lang="ru-RU" sz="800" dirty="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2889</a:t>
                      </a:r>
                      <a:endParaRPr lang="ru-RU" sz="800" dirty="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4345</a:t>
                      </a:r>
                      <a:endParaRPr lang="ru-RU" sz="800" dirty="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4417</a:t>
                      </a:r>
                      <a:endParaRPr lang="ru-RU" sz="800" dirty="0">
                        <a:effectLst/>
                        <a:latin typeface="Times New Roman" pitchFamily="18" charset="0"/>
                        <a:ea typeface="Calibri"/>
                        <a:cs typeface="Times New Roman" pitchFamily="18" charset="0"/>
                      </a:endParaRPr>
                    </a:p>
                  </a:txBody>
                  <a:tcPr marL="24246" marR="24246" marT="0" marB="0" anchor="ctr"/>
                </a:tc>
                <a:extLst>
                  <a:ext uri="{0D108BD9-81ED-4DB2-BD59-A6C34878D82A}">
                    <a16:rowId xmlns:a16="http://schemas.microsoft.com/office/drawing/2014/main" xmlns="" val="10006"/>
                  </a:ext>
                </a:extLst>
              </a:tr>
              <a:tr h="144016">
                <a:tc>
                  <a:txBody>
                    <a:bodyPr/>
                    <a:lstStyle/>
                    <a:p>
                      <a:pPr algn="ctr">
                        <a:spcAft>
                          <a:spcPts val="0"/>
                        </a:spcAft>
                      </a:pPr>
                      <a:r>
                        <a:rPr lang="ru-RU" sz="800" dirty="0">
                          <a:effectLst/>
                          <a:latin typeface="Times New Roman" pitchFamily="18" charset="0"/>
                          <a:cs typeface="Times New Roman" pitchFamily="18" charset="0"/>
                        </a:rPr>
                        <a:t>6.</a:t>
                      </a:r>
                      <a:endParaRPr lang="ru-RU" sz="800" dirty="0">
                        <a:effectLst/>
                        <a:latin typeface="Times New Roman" pitchFamily="18" charset="0"/>
                        <a:ea typeface="Calibri"/>
                        <a:cs typeface="Times New Roman" pitchFamily="18" charset="0"/>
                      </a:endParaRPr>
                    </a:p>
                  </a:txBody>
                  <a:tcPr marL="24246" marR="24246" marT="0" marB="0"/>
                </a:tc>
                <a:tc>
                  <a:txBody>
                    <a:bodyPr/>
                    <a:lstStyle/>
                    <a:p>
                      <a:pPr algn="just">
                        <a:spcAft>
                          <a:spcPts val="0"/>
                        </a:spcAft>
                      </a:pPr>
                      <a:r>
                        <a:rPr lang="ru-RU" sz="800">
                          <a:effectLst/>
                          <a:latin typeface="Times New Roman" pitchFamily="18" charset="0"/>
                          <a:cs typeface="Times New Roman" pitchFamily="18" charset="0"/>
                        </a:rPr>
                        <a:t>Количество спортсменов массовых разрядов</a:t>
                      </a:r>
                      <a:endParaRPr lang="ru-RU" sz="800">
                        <a:effectLst/>
                        <a:latin typeface="Times New Roman" pitchFamily="18" charset="0"/>
                        <a:ea typeface="Calibri"/>
                        <a:cs typeface="Times New Roman" pitchFamily="18" charset="0"/>
                      </a:endParaRPr>
                    </a:p>
                  </a:txBody>
                  <a:tcPr marL="24246" marR="24246" marT="0" marB="0"/>
                </a:tc>
                <a:tc>
                  <a:txBody>
                    <a:bodyPr/>
                    <a:lstStyle/>
                    <a:p>
                      <a:pPr algn="ctr">
                        <a:spcAft>
                          <a:spcPts val="0"/>
                        </a:spcAft>
                      </a:pPr>
                      <a:r>
                        <a:rPr lang="ru-RU" sz="800">
                          <a:effectLst/>
                          <a:latin typeface="Times New Roman" pitchFamily="18" charset="0"/>
                          <a:cs typeface="Times New Roman" pitchFamily="18" charset="0"/>
                        </a:rPr>
                        <a:t>чел.</a:t>
                      </a:r>
                      <a:endParaRPr lang="ru-RU" sz="80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1206</a:t>
                      </a:r>
                      <a:endParaRPr lang="ru-RU" sz="800" dirty="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1206</a:t>
                      </a:r>
                      <a:endParaRPr lang="ru-RU" sz="800" dirty="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1205</a:t>
                      </a:r>
                      <a:endParaRPr lang="ru-RU" sz="800" dirty="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1208</a:t>
                      </a:r>
                      <a:endParaRPr lang="ru-RU" sz="800" dirty="0">
                        <a:effectLst/>
                        <a:latin typeface="Times New Roman" pitchFamily="18" charset="0"/>
                        <a:ea typeface="Calibri"/>
                        <a:cs typeface="Times New Roman" pitchFamily="18" charset="0"/>
                      </a:endParaRPr>
                    </a:p>
                  </a:txBody>
                  <a:tcPr marL="24246" marR="24246" marT="0" marB="0" anchor="ctr"/>
                </a:tc>
                <a:extLst>
                  <a:ext uri="{0D108BD9-81ED-4DB2-BD59-A6C34878D82A}">
                    <a16:rowId xmlns:a16="http://schemas.microsoft.com/office/drawing/2014/main" xmlns="" val="10007"/>
                  </a:ext>
                </a:extLst>
              </a:tr>
              <a:tr h="360040">
                <a:tc>
                  <a:txBody>
                    <a:bodyPr/>
                    <a:lstStyle/>
                    <a:p>
                      <a:pPr algn="ctr">
                        <a:spcAft>
                          <a:spcPts val="0"/>
                        </a:spcAft>
                      </a:pPr>
                      <a:r>
                        <a:rPr lang="ru-RU" sz="800" dirty="0">
                          <a:effectLst/>
                          <a:latin typeface="Times New Roman" pitchFamily="18" charset="0"/>
                          <a:cs typeface="Times New Roman" pitchFamily="18" charset="0"/>
                        </a:rPr>
                        <a:t>7.</a:t>
                      </a:r>
                      <a:endParaRPr lang="ru-RU" sz="800" dirty="0">
                        <a:effectLst/>
                        <a:latin typeface="Times New Roman" pitchFamily="18" charset="0"/>
                        <a:ea typeface="Calibri"/>
                        <a:cs typeface="Times New Roman" pitchFamily="18" charset="0"/>
                      </a:endParaRPr>
                    </a:p>
                  </a:txBody>
                  <a:tcPr marL="24246" marR="24246" marT="0" marB="0"/>
                </a:tc>
                <a:tc>
                  <a:txBody>
                    <a:bodyPr/>
                    <a:lstStyle/>
                    <a:p>
                      <a:pPr algn="just">
                        <a:spcAft>
                          <a:spcPts val="0"/>
                        </a:spcAft>
                      </a:pPr>
                      <a:r>
                        <a:rPr lang="ru-RU" sz="800">
                          <a:effectLst/>
                          <a:latin typeface="Times New Roman" pitchFamily="18" charset="0"/>
                          <a:cs typeface="Times New Roman" pitchFamily="18" charset="0"/>
                        </a:rPr>
                        <a:t>Количество проведённых спортивно-массовых мероприятий отделом по Физической культуре и спорту</a:t>
                      </a:r>
                      <a:endParaRPr lang="ru-RU" sz="800">
                        <a:effectLst/>
                        <a:latin typeface="Times New Roman" pitchFamily="18" charset="0"/>
                        <a:ea typeface="Calibri"/>
                        <a:cs typeface="Times New Roman" pitchFamily="18" charset="0"/>
                      </a:endParaRPr>
                    </a:p>
                  </a:txBody>
                  <a:tcPr marL="24246" marR="24246" marT="0" marB="0"/>
                </a:tc>
                <a:tc>
                  <a:txBody>
                    <a:bodyPr/>
                    <a:lstStyle/>
                    <a:p>
                      <a:pPr algn="ctr">
                        <a:spcAft>
                          <a:spcPts val="0"/>
                        </a:spcAft>
                      </a:pPr>
                      <a:r>
                        <a:rPr lang="ru-RU" sz="800">
                          <a:effectLst/>
                          <a:latin typeface="Times New Roman" pitchFamily="18" charset="0"/>
                          <a:cs typeface="Times New Roman" pitchFamily="18" charset="0"/>
                        </a:rPr>
                        <a:t>ед.</a:t>
                      </a:r>
                      <a:endParaRPr lang="ru-RU" sz="80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87</a:t>
                      </a:r>
                      <a:endParaRPr lang="ru-RU" sz="800" dirty="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87</a:t>
                      </a:r>
                      <a:endParaRPr lang="ru-RU" sz="800" dirty="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88</a:t>
                      </a:r>
                      <a:endParaRPr lang="ru-RU" sz="800" dirty="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90</a:t>
                      </a:r>
                      <a:endParaRPr lang="ru-RU" sz="800" dirty="0">
                        <a:effectLst/>
                        <a:latin typeface="Times New Roman" pitchFamily="18" charset="0"/>
                        <a:ea typeface="Calibri"/>
                        <a:cs typeface="Times New Roman" pitchFamily="18" charset="0"/>
                      </a:endParaRPr>
                    </a:p>
                  </a:txBody>
                  <a:tcPr marL="24246" marR="24246" marT="0" marB="0" anchor="ctr"/>
                </a:tc>
                <a:extLst>
                  <a:ext uri="{0D108BD9-81ED-4DB2-BD59-A6C34878D82A}">
                    <a16:rowId xmlns:a16="http://schemas.microsoft.com/office/drawing/2014/main" xmlns="" val="10008"/>
                  </a:ext>
                </a:extLst>
              </a:tr>
              <a:tr h="282312">
                <a:tc>
                  <a:txBody>
                    <a:bodyPr/>
                    <a:lstStyle/>
                    <a:p>
                      <a:pPr algn="ctr">
                        <a:spcAft>
                          <a:spcPts val="0"/>
                        </a:spcAft>
                      </a:pPr>
                      <a:r>
                        <a:rPr lang="ru-RU" sz="800" dirty="0">
                          <a:effectLst/>
                          <a:latin typeface="Times New Roman" pitchFamily="18" charset="0"/>
                          <a:cs typeface="Times New Roman" pitchFamily="18" charset="0"/>
                        </a:rPr>
                        <a:t>8.</a:t>
                      </a:r>
                      <a:endParaRPr lang="ru-RU" sz="800" dirty="0">
                        <a:effectLst/>
                        <a:latin typeface="Times New Roman" pitchFamily="18" charset="0"/>
                        <a:ea typeface="Calibri"/>
                        <a:cs typeface="Times New Roman" pitchFamily="18" charset="0"/>
                      </a:endParaRPr>
                    </a:p>
                  </a:txBody>
                  <a:tcPr marL="24246" marR="24246" marT="0" marB="0"/>
                </a:tc>
                <a:tc>
                  <a:txBody>
                    <a:bodyPr/>
                    <a:lstStyle/>
                    <a:p>
                      <a:pPr algn="just">
                        <a:spcAft>
                          <a:spcPts val="0"/>
                        </a:spcAft>
                      </a:pPr>
                      <a:r>
                        <a:rPr lang="ru-RU" sz="800">
                          <a:effectLst/>
                          <a:latin typeface="Times New Roman" pitchFamily="18" charset="0"/>
                          <a:cs typeface="Times New Roman" pitchFamily="18" charset="0"/>
                        </a:rPr>
                        <a:t>Количество молодых семей, получивших соц. выплату на приобретение или строительство жилья</a:t>
                      </a:r>
                      <a:endParaRPr lang="ru-RU" sz="800">
                        <a:effectLst/>
                        <a:latin typeface="Times New Roman" pitchFamily="18" charset="0"/>
                        <a:ea typeface="Calibri"/>
                        <a:cs typeface="Times New Roman" pitchFamily="18" charset="0"/>
                      </a:endParaRPr>
                    </a:p>
                  </a:txBody>
                  <a:tcPr marL="24246" marR="24246" marT="0" marB="0"/>
                </a:tc>
                <a:tc>
                  <a:txBody>
                    <a:bodyPr/>
                    <a:lstStyle/>
                    <a:p>
                      <a:pPr algn="ctr">
                        <a:spcAft>
                          <a:spcPts val="0"/>
                        </a:spcAft>
                      </a:pPr>
                      <a:r>
                        <a:rPr lang="ru-RU" sz="800">
                          <a:effectLst/>
                          <a:latin typeface="Times New Roman" pitchFamily="18" charset="0"/>
                          <a:cs typeface="Times New Roman" pitchFamily="18" charset="0"/>
                        </a:rPr>
                        <a:t>ед.</a:t>
                      </a:r>
                      <a:endParaRPr lang="ru-RU" sz="80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0</a:t>
                      </a:r>
                      <a:endParaRPr lang="ru-RU" sz="800" dirty="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2</a:t>
                      </a:r>
                      <a:endParaRPr lang="ru-RU" sz="800" dirty="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2</a:t>
                      </a:r>
                      <a:endParaRPr lang="ru-RU" sz="800" dirty="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2</a:t>
                      </a:r>
                      <a:endParaRPr lang="ru-RU" sz="800" dirty="0">
                        <a:effectLst/>
                        <a:latin typeface="Times New Roman" pitchFamily="18" charset="0"/>
                        <a:ea typeface="Calibri"/>
                        <a:cs typeface="Times New Roman" pitchFamily="18" charset="0"/>
                      </a:endParaRPr>
                    </a:p>
                  </a:txBody>
                  <a:tcPr marL="24246" marR="24246" marT="0" marB="0" anchor="ctr"/>
                </a:tc>
                <a:extLst>
                  <a:ext uri="{0D108BD9-81ED-4DB2-BD59-A6C34878D82A}">
                    <a16:rowId xmlns:a16="http://schemas.microsoft.com/office/drawing/2014/main" xmlns="" val="10009"/>
                  </a:ext>
                </a:extLst>
              </a:tr>
              <a:tr h="360040">
                <a:tc>
                  <a:txBody>
                    <a:bodyPr/>
                    <a:lstStyle/>
                    <a:p>
                      <a:pPr algn="ctr">
                        <a:spcAft>
                          <a:spcPts val="0"/>
                        </a:spcAft>
                      </a:pPr>
                      <a:r>
                        <a:rPr lang="ru-RU" sz="800" dirty="0">
                          <a:effectLst/>
                          <a:latin typeface="Times New Roman" pitchFamily="18" charset="0"/>
                          <a:cs typeface="Times New Roman" pitchFamily="18" charset="0"/>
                        </a:rPr>
                        <a:t>9.</a:t>
                      </a:r>
                      <a:endParaRPr lang="ru-RU" sz="800" dirty="0">
                        <a:effectLst/>
                        <a:latin typeface="Times New Roman" pitchFamily="18" charset="0"/>
                        <a:ea typeface="Calibri"/>
                        <a:cs typeface="Times New Roman" pitchFamily="18" charset="0"/>
                      </a:endParaRPr>
                    </a:p>
                  </a:txBody>
                  <a:tcPr marL="24246" marR="24246" marT="0" marB="0"/>
                </a:tc>
                <a:tc>
                  <a:txBody>
                    <a:bodyPr/>
                    <a:lstStyle/>
                    <a:p>
                      <a:pPr algn="just">
                        <a:spcAft>
                          <a:spcPts val="0"/>
                        </a:spcAft>
                      </a:pPr>
                      <a:r>
                        <a:rPr lang="ru-RU" sz="800">
                          <a:effectLst/>
                          <a:latin typeface="Times New Roman" pitchFamily="18" charset="0"/>
                          <a:cs typeface="Times New Roman" pitchFamily="18" charset="0"/>
                        </a:rPr>
                        <a:t>Число детей и молодежи, посетившей районные и межпоселенческие мероприятия по работе с молодежью</a:t>
                      </a:r>
                      <a:endParaRPr lang="ru-RU" sz="800">
                        <a:effectLst/>
                        <a:latin typeface="Times New Roman" pitchFamily="18" charset="0"/>
                        <a:ea typeface="Calibri"/>
                        <a:cs typeface="Times New Roman" pitchFamily="18" charset="0"/>
                      </a:endParaRPr>
                    </a:p>
                  </a:txBody>
                  <a:tcPr marL="24246" marR="24246" marT="0" marB="0"/>
                </a:tc>
                <a:tc>
                  <a:txBody>
                    <a:bodyPr/>
                    <a:lstStyle/>
                    <a:p>
                      <a:pPr algn="ctr">
                        <a:spcAft>
                          <a:spcPts val="0"/>
                        </a:spcAft>
                      </a:pPr>
                      <a:r>
                        <a:rPr lang="ru-RU" sz="800">
                          <a:effectLst/>
                          <a:latin typeface="Times New Roman" pitchFamily="18" charset="0"/>
                          <a:cs typeface="Times New Roman" pitchFamily="18" charset="0"/>
                        </a:rPr>
                        <a:t>чел.</a:t>
                      </a:r>
                      <a:endParaRPr lang="ru-RU" sz="80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2100</a:t>
                      </a:r>
                      <a:endParaRPr lang="ru-RU" sz="800" dirty="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2100</a:t>
                      </a:r>
                      <a:endParaRPr lang="ru-RU" sz="800" dirty="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2140</a:t>
                      </a:r>
                      <a:endParaRPr lang="ru-RU" sz="800" dirty="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2180</a:t>
                      </a:r>
                      <a:endParaRPr lang="ru-RU" sz="800" dirty="0">
                        <a:effectLst/>
                        <a:latin typeface="Times New Roman" pitchFamily="18" charset="0"/>
                        <a:ea typeface="Calibri"/>
                        <a:cs typeface="Times New Roman" pitchFamily="18" charset="0"/>
                      </a:endParaRPr>
                    </a:p>
                  </a:txBody>
                  <a:tcPr marL="24246" marR="24246" marT="0" marB="0" anchor="ctr"/>
                </a:tc>
                <a:extLst>
                  <a:ext uri="{0D108BD9-81ED-4DB2-BD59-A6C34878D82A}">
                    <a16:rowId xmlns:a16="http://schemas.microsoft.com/office/drawing/2014/main" xmlns="" val="10010"/>
                  </a:ext>
                </a:extLst>
              </a:tr>
              <a:tr h="354320">
                <a:tc>
                  <a:txBody>
                    <a:bodyPr/>
                    <a:lstStyle/>
                    <a:p>
                      <a:pPr algn="ctr">
                        <a:spcAft>
                          <a:spcPts val="0"/>
                        </a:spcAft>
                      </a:pPr>
                      <a:r>
                        <a:rPr lang="ru-RU" sz="800" dirty="0">
                          <a:effectLst/>
                          <a:latin typeface="Times New Roman" pitchFamily="18" charset="0"/>
                          <a:cs typeface="Times New Roman" pitchFamily="18" charset="0"/>
                        </a:rPr>
                        <a:t>10</a:t>
                      </a:r>
                      <a:endParaRPr lang="ru-RU" sz="800" dirty="0">
                        <a:effectLst/>
                        <a:latin typeface="Times New Roman" pitchFamily="18" charset="0"/>
                        <a:ea typeface="Calibri"/>
                        <a:cs typeface="Times New Roman" pitchFamily="18" charset="0"/>
                      </a:endParaRPr>
                    </a:p>
                  </a:txBody>
                  <a:tcPr marL="24246" marR="24246" marT="0" marB="0"/>
                </a:tc>
                <a:tc>
                  <a:txBody>
                    <a:bodyPr/>
                    <a:lstStyle/>
                    <a:p>
                      <a:pPr algn="just">
                        <a:spcAft>
                          <a:spcPts val="0"/>
                        </a:spcAft>
                      </a:pPr>
                      <a:r>
                        <a:rPr lang="ru-RU" sz="800">
                          <a:effectLst/>
                          <a:latin typeface="Times New Roman" pitchFamily="18" charset="0"/>
                          <a:cs typeface="Times New Roman" pitchFamily="18" charset="0"/>
                        </a:rPr>
                        <a:t>Количество проведенных районных и межпоселенческих мероприятий для детей и молодежи</a:t>
                      </a:r>
                      <a:endParaRPr lang="ru-RU" sz="800">
                        <a:effectLst/>
                        <a:latin typeface="Times New Roman" pitchFamily="18" charset="0"/>
                        <a:ea typeface="Calibri"/>
                        <a:cs typeface="Times New Roman" pitchFamily="18" charset="0"/>
                      </a:endParaRPr>
                    </a:p>
                  </a:txBody>
                  <a:tcPr marL="24246" marR="24246" marT="0" marB="0"/>
                </a:tc>
                <a:tc>
                  <a:txBody>
                    <a:bodyPr/>
                    <a:lstStyle/>
                    <a:p>
                      <a:pPr algn="ctr">
                        <a:spcAft>
                          <a:spcPts val="0"/>
                        </a:spcAft>
                      </a:pPr>
                      <a:r>
                        <a:rPr lang="ru-RU" sz="800">
                          <a:effectLst/>
                          <a:latin typeface="Times New Roman" pitchFamily="18" charset="0"/>
                          <a:cs typeface="Times New Roman" pitchFamily="18" charset="0"/>
                        </a:rPr>
                        <a:t>ед.</a:t>
                      </a:r>
                      <a:endParaRPr lang="ru-RU" sz="80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40</a:t>
                      </a:r>
                      <a:endParaRPr lang="ru-RU" sz="800" dirty="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45</a:t>
                      </a:r>
                      <a:endParaRPr lang="ru-RU" sz="800" dirty="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47</a:t>
                      </a:r>
                      <a:endParaRPr lang="ru-RU" sz="800" dirty="0">
                        <a:effectLst/>
                        <a:latin typeface="Times New Roman" pitchFamily="18" charset="0"/>
                        <a:ea typeface="Calibri"/>
                        <a:cs typeface="Times New Roman" pitchFamily="18" charset="0"/>
                      </a:endParaRPr>
                    </a:p>
                  </a:txBody>
                  <a:tcPr marL="24246" marR="24246"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50</a:t>
                      </a:r>
                      <a:endParaRPr lang="ru-RU" sz="800" dirty="0">
                        <a:effectLst/>
                        <a:latin typeface="Times New Roman" pitchFamily="18" charset="0"/>
                        <a:ea typeface="Calibri"/>
                        <a:cs typeface="Times New Roman" pitchFamily="18" charset="0"/>
                      </a:endParaRPr>
                    </a:p>
                  </a:txBody>
                  <a:tcPr marL="24246" marR="24246" marT="0" marB="0" anchor="ctr"/>
                </a:tc>
                <a:extLst>
                  <a:ext uri="{0D108BD9-81ED-4DB2-BD59-A6C34878D82A}">
                    <a16:rowId xmlns:a16="http://schemas.microsoft.com/office/drawing/2014/main" xmlns="" val="10011"/>
                  </a:ext>
                </a:extLst>
              </a:tr>
            </a:tbl>
          </a:graphicData>
        </a:graphic>
      </p:graphicFrame>
      <p:graphicFrame>
        <p:nvGraphicFramePr>
          <p:cNvPr id="13" name="Диаграмма 12"/>
          <p:cNvGraphicFramePr/>
          <p:nvPr>
            <p:extLst>
              <p:ext uri="{D42A27DB-BD31-4B8C-83A1-F6EECF244321}">
                <p14:modId xmlns:p14="http://schemas.microsoft.com/office/powerpoint/2010/main" val="3146520615"/>
              </p:ext>
            </p:extLst>
          </p:nvPr>
        </p:nvGraphicFramePr>
        <p:xfrm>
          <a:off x="1259632" y="4701946"/>
          <a:ext cx="4176464" cy="1842560"/>
        </p:xfrm>
        <a:graphic>
          <a:graphicData uri="http://schemas.openxmlformats.org/drawingml/2006/chart">
            <c:chart xmlns:c="http://schemas.openxmlformats.org/drawingml/2006/chart" xmlns:r="http://schemas.openxmlformats.org/officeDocument/2006/relationships" r:id="rId3"/>
          </a:graphicData>
        </a:graphic>
      </p:graphicFrame>
      <p:grpSp>
        <p:nvGrpSpPr>
          <p:cNvPr id="17" name="Группа 16"/>
          <p:cNvGrpSpPr/>
          <p:nvPr/>
        </p:nvGrpSpPr>
        <p:grpSpPr>
          <a:xfrm>
            <a:off x="6845846" y="5434354"/>
            <a:ext cx="1542578" cy="1066211"/>
            <a:chOff x="6845846" y="5654990"/>
            <a:chExt cx="1542578" cy="1066211"/>
          </a:xfrm>
        </p:grpSpPr>
        <p:pic>
          <p:nvPicPr>
            <p:cNvPr id="19" name="Рисунок 1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45846" y="5654990"/>
              <a:ext cx="1542578" cy="1066211"/>
            </a:xfrm>
            <a:prstGeom prst="rect">
              <a:avLst/>
            </a:prstGeom>
          </p:spPr>
        </p:pic>
        <p:sp>
          <p:nvSpPr>
            <p:cNvPr id="20" name="Прямоугольник 19"/>
            <p:cNvSpPr/>
            <p:nvPr/>
          </p:nvSpPr>
          <p:spPr>
            <a:xfrm rot="20593258">
              <a:off x="7271031" y="6009987"/>
              <a:ext cx="324128" cy="200055"/>
            </a:xfrm>
            <a:prstGeom prst="rect">
              <a:avLst/>
            </a:prstGeom>
          </p:spPr>
          <p:txBody>
            <a:bodyPr wrap="none">
              <a:spAutoFit/>
            </a:bodyPr>
            <a:lstStyle/>
            <a:p>
              <a:r>
                <a:rPr lang="ru-RU" sz="700" b="1" dirty="0">
                  <a:solidFill>
                    <a:srgbClr val="703203">
                      <a:lumMod val="50000"/>
                    </a:srgbClr>
                  </a:solidFill>
                </a:rPr>
                <a:t>МП</a:t>
              </a:r>
              <a:endParaRPr lang="ru-RU" sz="800" dirty="0">
                <a:solidFill>
                  <a:srgbClr val="703203">
                    <a:lumMod val="50000"/>
                  </a:srgbClr>
                </a:solidFill>
              </a:endParaRPr>
            </a:p>
          </p:txBody>
        </p:sp>
      </p:grpSp>
    </p:spTree>
    <p:extLst>
      <p:ext uri="{BB962C8B-B14F-4D97-AF65-F5344CB8AC3E}">
        <p14:creationId xmlns:p14="http://schemas.microsoft.com/office/powerpoint/2010/main" val="1064051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C:\Users\User\Pictures\Ромашки\1579373299_8-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3"/>
            <a:ext cx="9144000" cy="6858483"/>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1545760" y="223375"/>
            <a:ext cx="5846763" cy="630942"/>
          </a:xfrm>
          <a:prstGeom prst="rect">
            <a:avLst/>
          </a:prstGeom>
          <a:noFill/>
        </p:spPr>
        <p:txBody>
          <a:bodyPr>
            <a:spAutoFit/>
          </a:bodyPr>
          <a:lstStyle/>
          <a:p>
            <a:pPr algn="ctr">
              <a:defRPr/>
            </a:pPr>
            <a:r>
              <a:rPr lang="ru-RU" sz="1750" b="1" kern="0"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Arial Black" pitchFamily="34" charset="0"/>
                <a:cs typeface="Arial" charset="0"/>
              </a:rPr>
              <a:t>этапы составления и утверждения отчёта об исполнении бюджета</a:t>
            </a:r>
            <a:endParaRPr lang="ru-RU" sz="175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Arial Black" pitchFamily="34" charset="0"/>
              <a:cs typeface="Arial" charset="0"/>
            </a:endParaRPr>
          </a:p>
        </p:txBody>
      </p:sp>
      <p:pic>
        <p:nvPicPr>
          <p:cNvPr id="6147" name="Picture 7" descr="C:\Users\админ\Desktop\fold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543175"/>
            <a:ext cx="2098675"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Прямоугольник 2"/>
          <p:cNvSpPr>
            <a:spLocks noChangeArrowheads="1"/>
          </p:cNvSpPr>
          <p:nvPr/>
        </p:nvSpPr>
        <p:spPr bwMode="auto">
          <a:xfrm>
            <a:off x="1139825" y="3178175"/>
            <a:ext cx="1792288"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a:lnSpc>
                <a:spcPct val="100000"/>
              </a:lnSpc>
              <a:spcBef>
                <a:spcPct val="0"/>
              </a:spcBef>
              <a:buFontTx/>
              <a:buNone/>
            </a:pPr>
            <a:r>
              <a:rPr lang="ru-RU" altLang="ru-RU" sz="1100" b="1" dirty="0">
                <a:solidFill>
                  <a:srgbClr val="C00000"/>
                </a:solidFill>
                <a:effectLst>
                  <a:outerShdw blurRad="38100" dist="38100" dir="2700000" algn="tl">
                    <a:srgbClr val="000000">
                      <a:alpha val="43137"/>
                    </a:srgbClr>
                  </a:outerShdw>
                </a:effectLst>
                <a:latin typeface="Arial" pitchFamily="34" charset="0"/>
              </a:rPr>
              <a:t>Составление отчета об исполнении бюджета за прошедший финансовый год</a:t>
            </a:r>
          </a:p>
        </p:txBody>
      </p:sp>
      <p:pic>
        <p:nvPicPr>
          <p:cNvPr id="6149" name="Picture 18" descr="D:\РАБОЧИЕ МОМЕНТЫ\Слаиды для презентации\folder_icon__psd__by_softarea-d4xeaef.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8788" y="1014413"/>
            <a:ext cx="297497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7" descr="D:\РАБОЧИЕ МОМЕНТЫ\Слаиды для презентации\Glaubenstreff.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73596">
            <a:off x="3468688" y="2770188"/>
            <a:ext cx="220662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Прямоугольник 25"/>
          <p:cNvSpPr>
            <a:spLocks noChangeArrowheads="1"/>
          </p:cNvSpPr>
          <p:nvPr/>
        </p:nvSpPr>
        <p:spPr bwMode="auto">
          <a:xfrm rot="-801419">
            <a:off x="3867150" y="3024188"/>
            <a:ext cx="152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a:lnSpc>
                <a:spcPct val="100000"/>
              </a:lnSpc>
              <a:spcBef>
                <a:spcPct val="0"/>
              </a:spcBef>
              <a:buFontTx/>
              <a:buNone/>
            </a:pPr>
            <a:r>
              <a:rPr lang="ru-RU" altLang="ru-RU" sz="1200" i="1" dirty="0">
                <a:solidFill>
                  <a:schemeClr val="bg1">
                    <a:lumMod val="75000"/>
                  </a:schemeClr>
                </a:solidFill>
                <a:effectLst>
                  <a:outerShdw blurRad="38100" dist="38100" dir="2700000" algn="tl">
                    <a:srgbClr val="000000">
                      <a:alpha val="43137"/>
                    </a:srgbClr>
                  </a:outerShdw>
                </a:effectLst>
                <a:latin typeface="Arial" pitchFamily="34" charset="0"/>
              </a:rPr>
              <a:t>До 1 </a:t>
            </a:r>
            <a:r>
              <a:rPr lang="ru-RU" altLang="ru-RU" sz="1100" i="1" dirty="0">
                <a:solidFill>
                  <a:schemeClr val="bg1">
                    <a:lumMod val="75000"/>
                  </a:schemeClr>
                </a:solidFill>
                <a:effectLst>
                  <a:outerShdw blurRad="38100" dist="38100" dir="2700000" algn="tl">
                    <a:srgbClr val="000000">
                      <a:alpha val="43137"/>
                    </a:srgbClr>
                  </a:outerShdw>
                </a:effectLst>
                <a:latin typeface="Arial" pitchFamily="34" charset="0"/>
              </a:rPr>
              <a:t>апреля</a:t>
            </a:r>
            <a:r>
              <a:rPr lang="ru-RU" altLang="ru-RU" sz="1200" i="1" dirty="0">
                <a:solidFill>
                  <a:schemeClr val="bg1">
                    <a:lumMod val="75000"/>
                  </a:schemeClr>
                </a:solidFill>
                <a:effectLst>
                  <a:outerShdw blurRad="38100" dist="38100" dir="2700000" algn="tl">
                    <a:srgbClr val="000000">
                      <a:alpha val="43137"/>
                    </a:srgbClr>
                  </a:outerShdw>
                </a:effectLst>
                <a:latin typeface="Arial" pitchFamily="34" charset="0"/>
              </a:rPr>
              <a:t> текущего финансового года</a:t>
            </a:r>
          </a:p>
          <a:p>
            <a:pPr algn="ctr">
              <a:lnSpc>
                <a:spcPct val="100000"/>
              </a:lnSpc>
              <a:spcBef>
                <a:spcPct val="0"/>
              </a:spcBef>
              <a:buFontTx/>
              <a:buNone/>
            </a:pPr>
            <a:r>
              <a:rPr lang="ru-RU" altLang="ru-RU" sz="1200" i="1" dirty="0">
                <a:solidFill>
                  <a:schemeClr val="bg1">
                    <a:lumMod val="75000"/>
                  </a:schemeClr>
                </a:solidFill>
                <a:effectLst>
                  <a:outerShdw blurRad="38100" dist="38100" dir="2700000" algn="tl">
                    <a:srgbClr val="000000">
                      <a:alpha val="43137"/>
                    </a:srgbClr>
                  </a:outerShdw>
                </a:effectLst>
                <a:latin typeface="Arial" pitchFamily="34" charset="0"/>
              </a:rPr>
              <a:t>Представление </a:t>
            </a:r>
            <a:endParaRPr lang="ru-RU" altLang="ru-RU" sz="1800" i="1" dirty="0">
              <a:solidFill>
                <a:schemeClr val="bg1">
                  <a:lumMod val="75000"/>
                </a:schemeClr>
              </a:solidFill>
              <a:effectLst>
                <a:outerShdw blurRad="38100" dist="38100" dir="2700000" algn="tl">
                  <a:srgbClr val="000000">
                    <a:alpha val="43137"/>
                  </a:srgbClr>
                </a:outerShdw>
              </a:effectLst>
              <a:latin typeface="Arial" pitchFamily="34" charset="0"/>
            </a:endParaRPr>
          </a:p>
        </p:txBody>
      </p:sp>
      <p:sp>
        <p:nvSpPr>
          <p:cNvPr id="6152" name="Прямоугольник 23"/>
          <p:cNvSpPr>
            <a:spLocks noChangeArrowheads="1"/>
          </p:cNvSpPr>
          <p:nvPr/>
        </p:nvSpPr>
        <p:spPr bwMode="auto">
          <a:xfrm>
            <a:off x="3590925" y="1714500"/>
            <a:ext cx="17907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a:lnSpc>
                <a:spcPct val="100000"/>
              </a:lnSpc>
              <a:spcBef>
                <a:spcPct val="0"/>
              </a:spcBef>
              <a:buFontTx/>
              <a:buNone/>
            </a:pPr>
            <a:r>
              <a:rPr lang="ru-RU" altLang="ru-RU" sz="1100" b="1">
                <a:solidFill>
                  <a:srgbClr val="6600FF"/>
                </a:solidFill>
                <a:latin typeface="Arial" pitchFamily="34" charset="0"/>
              </a:rPr>
              <a:t>Представление отчета об исполнении бюджета в контрольный орган для осуществления внешней проверки</a:t>
            </a:r>
          </a:p>
        </p:txBody>
      </p:sp>
      <p:pic>
        <p:nvPicPr>
          <p:cNvPr id="6153" name="Picture 19" descr="D:\РАБОЧИЕ МОМЕНТЫ\Слаиды для презентации\folder_36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30681">
            <a:off x="6234113" y="1927225"/>
            <a:ext cx="2517775"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21" descr="D:\РАБОЧИЕ МОМЕНТЫ\Слаиды для презентации\10654703_a.jp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99688">
            <a:off x="3341688" y="4638675"/>
            <a:ext cx="199390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22" descr="D:\РАБОЧИЕ МОМЕНТЫ\Слаиды для презентации\77914_1.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3000" y="4013200"/>
            <a:ext cx="2667000"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23" descr="D:\РАБОЧИЕ МОМЕНТЫ\Слаиды для презентации\registrato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665" y="4833361"/>
            <a:ext cx="2864801" cy="165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7" name="Прямоугольник 2"/>
          <p:cNvSpPr>
            <a:spLocks noChangeArrowheads="1"/>
          </p:cNvSpPr>
          <p:nvPr/>
        </p:nvSpPr>
        <p:spPr bwMode="auto">
          <a:xfrm>
            <a:off x="6553200" y="2398713"/>
            <a:ext cx="1981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a:lnSpc>
                <a:spcPct val="100000"/>
              </a:lnSpc>
              <a:spcBef>
                <a:spcPct val="0"/>
              </a:spcBef>
              <a:buFontTx/>
              <a:buNone/>
            </a:pPr>
            <a:r>
              <a:rPr lang="ru-RU" altLang="ru-RU" sz="1100" b="1" dirty="0">
                <a:solidFill>
                  <a:srgbClr val="F8F8F8"/>
                </a:solidFill>
                <a:effectLst>
                  <a:outerShdw blurRad="38100" dist="38100" dir="2700000" algn="tl">
                    <a:srgbClr val="000000">
                      <a:alpha val="43137"/>
                    </a:srgbClr>
                  </a:outerShdw>
                </a:effectLst>
                <a:latin typeface="Arial" pitchFamily="34" charset="0"/>
              </a:rPr>
              <a:t>Представление отчета об исполнении бюджета и сопутствующих материалов в Совет Гаврилово-Посадского муниципального района</a:t>
            </a:r>
          </a:p>
        </p:txBody>
      </p:sp>
      <p:pic>
        <p:nvPicPr>
          <p:cNvPr id="6158" name="Picture 24" descr="D:\РАБОЧИЕ МОМЕНТЫ\Слаиды для презентации\3555774083_ee1e7bfb55_b.jpg"/>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91891">
            <a:off x="7199313" y="879475"/>
            <a:ext cx="1639887"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9" name="Прямоугольник 39"/>
          <p:cNvSpPr>
            <a:spLocks noChangeArrowheads="1"/>
          </p:cNvSpPr>
          <p:nvPr/>
        </p:nvSpPr>
        <p:spPr bwMode="auto">
          <a:xfrm rot="1531455">
            <a:off x="7361238" y="1262063"/>
            <a:ext cx="13176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a:lnSpc>
                <a:spcPct val="100000"/>
              </a:lnSpc>
              <a:spcBef>
                <a:spcPct val="0"/>
              </a:spcBef>
              <a:buFontTx/>
              <a:buNone/>
            </a:pPr>
            <a:r>
              <a:rPr lang="ru-RU" altLang="ru-RU" sz="1100" i="1" dirty="0">
                <a:solidFill>
                  <a:srgbClr val="6600CC"/>
                </a:solidFill>
                <a:latin typeface="Arial" pitchFamily="34" charset="0"/>
              </a:rPr>
              <a:t>До 1 мая текущего финансового года</a:t>
            </a:r>
          </a:p>
        </p:txBody>
      </p:sp>
      <p:sp>
        <p:nvSpPr>
          <p:cNvPr id="6160" name="Прямоугольник 4"/>
          <p:cNvSpPr>
            <a:spLocks noChangeArrowheads="1"/>
          </p:cNvSpPr>
          <p:nvPr/>
        </p:nvSpPr>
        <p:spPr bwMode="auto">
          <a:xfrm rot="-1388151">
            <a:off x="3614738" y="5080000"/>
            <a:ext cx="1447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a:lnSpc>
                <a:spcPct val="100000"/>
              </a:lnSpc>
              <a:spcBef>
                <a:spcPct val="0"/>
              </a:spcBef>
              <a:buFontTx/>
              <a:buNone/>
            </a:pPr>
            <a:r>
              <a:rPr lang="ru-RU" altLang="ru-RU" sz="1100" b="1" i="1" dirty="0">
                <a:solidFill>
                  <a:srgbClr val="C00000"/>
                </a:solidFill>
                <a:latin typeface="Cambria" pitchFamily="18" charset="0"/>
              </a:rPr>
              <a:t>Рассмотрение и утверждение отчета об исполнении бюджета</a:t>
            </a:r>
          </a:p>
        </p:txBody>
      </p:sp>
      <p:sp>
        <p:nvSpPr>
          <p:cNvPr id="8214" name="Прямоугольник 5"/>
          <p:cNvSpPr>
            <a:spLocks noChangeArrowheads="1"/>
          </p:cNvSpPr>
          <p:nvPr/>
        </p:nvSpPr>
        <p:spPr bwMode="auto">
          <a:xfrm rot="21332970">
            <a:off x="5734806" y="4424947"/>
            <a:ext cx="1512887" cy="1692771"/>
          </a:xfrm>
          <a:prstGeom prst="rect">
            <a:avLst/>
          </a:prstGeom>
          <a:noFill/>
          <a:ln>
            <a:noFill/>
          </a:ln>
          <a:scene3d>
            <a:camera prst="isometricOffAxis1Righ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ru-RU" altLang="ru-RU" sz="1600" b="1" dirty="0">
                <a:solidFill>
                  <a:schemeClr val="bg1"/>
                </a:solidFill>
              </a:rPr>
              <a:t>Отчёт </a:t>
            </a:r>
          </a:p>
          <a:p>
            <a:pPr algn="ctr" eaLnBrk="1" hangingPunct="1">
              <a:defRPr/>
            </a:pPr>
            <a:r>
              <a:rPr lang="ru-RU" altLang="ru-RU" sz="1100" b="1" dirty="0">
                <a:solidFill>
                  <a:schemeClr val="bg1"/>
                </a:solidFill>
              </a:rPr>
              <a:t>об исполнении бюджета района утверждается решением Совета Гаврилово-Посадского</a:t>
            </a:r>
          </a:p>
          <a:p>
            <a:pPr algn="ctr" eaLnBrk="1" hangingPunct="1">
              <a:defRPr/>
            </a:pPr>
            <a:r>
              <a:rPr lang="ru-RU" altLang="ru-RU" sz="1100" b="1" dirty="0">
                <a:solidFill>
                  <a:schemeClr val="bg1"/>
                </a:solidFill>
              </a:rPr>
              <a:t>муниципального района</a:t>
            </a:r>
          </a:p>
        </p:txBody>
      </p:sp>
      <p:sp>
        <p:nvSpPr>
          <p:cNvPr id="51" name="Блок-схема: узел 50"/>
          <p:cNvSpPr/>
          <p:nvPr/>
        </p:nvSpPr>
        <p:spPr>
          <a:xfrm>
            <a:off x="5172951" y="2579082"/>
            <a:ext cx="774551" cy="737809"/>
          </a:xfrm>
          <a:prstGeom prst="flowChartConnector">
            <a:avLst/>
          </a:prstGeom>
          <a:solidFill>
            <a:srgbClr val="00FF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dirty="0">
                <a:solidFill>
                  <a:schemeClr val="accent5">
                    <a:lumMod val="25000"/>
                  </a:schemeClr>
                </a:solidFill>
                <a:effectLst>
                  <a:outerShdw blurRad="38100" dist="38100" dir="2700000" algn="tl">
                    <a:srgbClr val="000000">
                      <a:alpha val="43137"/>
                    </a:srgbClr>
                  </a:outerShdw>
                </a:effectLst>
              </a:rPr>
              <a:t>2</a:t>
            </a:r>
          </a:p>
        </p:txBody>
      </p:sp>
      <p:sp>
        <p:nvSpPr>
          <p:cNvPr id="52" name="Блок-схема: узел 51"/>
          <p:cNvSpPr/>
          <p:nvPr/>
        </p:nvSpPr>
        <p:spPr>
          <a:xfrm>
            <a:off x="6858000" y="1524000"/>
            <a:ext cx="762000" cy="686097"/>
          </a:xfrm>
          <a:prstGeom prst="flowChartConnector">
            <a:avLst/>
          </a:prstGeom>
          <a:solidFill>
            <a:srgbClr val="00FFFF"/>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dirty="0">
                <a:solidFill>
                  <a:srgbClr val="7030A0"/>
                </a:solidFill>
                <a:effectLst>
                  <a:outerShdw blurRad="38100" dist="38100" dir="2700000" algn="tl">
                    <a:srgbClr val="000000">
                      <a:alpha val="43137"/>
                    </a:srgbClr>
                  </a:outerShdw>
                </a:effectLst>
              </a:rPr>
              <a:t>3</a:t>
            </a:r>
          </a:p>
        </p:txBody>
      </p:sp>
      <p:sp>
        <p:nvSpPr>
          <p:cNvPr id="53" name="Блок-схема: узел 52"/>
          <p:cNvSpPr/>
          <p:nvPr/>
        </p:nvSpPr>
        <p:spPr>
          <a:xfrm>
            <a:off x="4629282" y="5791200"/>
            <a:ext cx="803278" cy="704563"/>
          </a:xfrm>
          <a:prstGeom prst="flowChartConnector">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dirty="0">
                <a:solidFill>
                  <a:srgbClr val="C00000"/>
                </a:solidFill>
                <a:effectLst>
                  <a:outerShdw blurRad="38100" dist="38100" dir="2700000" algn="tl">
                    <a:srgbClr val="000000">
                      <a:alpha val="43137"/>
                    </a:srgbClr>
                  </a:outerShdw>
                </a:effectLst>
              </a:rPr>
              <a:t>4</a:t>
            </a:r>
          </a:p>
        </p:txBody>
      </p:sp>
      <p:sp>
        <p:nvSpPr>
          <p:cNvPr id="18" name="Выгнутая вниз стрелка 17"/>
          <p:cNvSpPr/>
          <p:nvPr/>
        </p:nvSpPr>
        <p:spPr>
          <a:xfrm rot="21054773">
            <a:off x="2781300" y="3852863"/>
            <a:ext cx="2867025" cy="835025"/>
          </a:xfrm>
          <a:prstGeom prst="curvedUpArrow">
            <a:avLst/>
          </a:prstGeom>
          <a:solidFill>
            <a:srgbClr val="FF66FF"/>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schemeClr val="tx1"/>
              </a:solidFill>
            </a:endParaRPr>
          </a:p>
        </p:txBody>
      </p:sp>
      <p:sp>
        <p:nvSpPr>
          <p:cNvPr id="20" name="Выгнутая вверх стрелка 19"/>
          <p:cNvSpPr/>
          <p:nvPr/>
        </p:nvSpPr>
        <p:spPr>
          <a:xfrm rot="19616707">
            <a:off x="5375983" y="1150389"/>
            <a:ext cx="2230532" cy="907329"/>
          </a:xfrm>
          <a:prstGeom prst="curvedDownArrow">
            <a:avLst/>
          </a:prstGeom>
          <a:solidFill>
            <a:srgbClr val="06FA1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schemeClr val="tx1"/>
              </a:solidFill>
            </a:endParaRPr>
          </a:p>
        </p:txBody>
      </p:sp>
      <p:sp>
        <p:nvSpPr>
          <p:cNvPr id="26" name="Выгнутая вверх стрелка 25"/>
          <p:cNvSpPr/>
          <p:nvPr/>
        </p:nvSpPr>
        <p:spPr>
          <a:xfrm rot="7205831">
            <a:off x="7001222" y="4317920"/>
            <a:ext cx="2566442" cy="929172"/>
          </a:xfrm>
          <a:prstGeom prst="curvedDownArrow">
            <a:avLst/>
          </a:prstGeom>
          <a:solidFill>
            <a:srgbClr val="00FFFF"/>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schemeClr val="tx1"/>
              </a:solidFill>
            </a:endParaRPr>
          </a:p>
        </p:txBody>
      </p:sp>
      <p:pic>
        <p:nvPicPr>
          <p:cNvPr id="6171" name="Picture 33" descr="D:\РАБОЧИЕ МОМЕНТЫ\Слаиды для презентации\10647204_a.jpg"/>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049338"/>
            <a:ext cx="2838450"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2" name="Прямоугольник 23"/>
          <p:cNvSpPr>
            <a:spLocks noChangeArrowheads="1"/>
          </p:cNvSpPr>
          <p:nvPr/>
        </p:nvSpPr>
        <p:spPr bwMode="auto">
          <a:xfrm rot="793744">
            <a:off x="725488" y="1177925"/>
            <a:ext cx="15875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a:lnSpc>
                <a:spcPct val="100000"/>
              </a:lnSpc>
              <a:spcBef>
                <a:spcPct val="0"/>
              </a:spcBef>
              <a:buFontTx/>
              <a:buNone/>
            </a:pPr>
            <a:r>
              <a:rPr lang="ru-RU" altLang="ru-RU" sz="900" dirty="0">
                <a:solidFill>
                  <a:srgbClr val="003366"/>
                </a:solidFill>
                <a:latin typeface="Lucida Console" pitchFamily="49" charset="0"/>
              </a:rPr>
              <a:t>Отчет </a:t>
            </a:r>
          </a:p>
          <a:p>
            <a:pPr algn="ctr">
              <a:lnSpc>
                <a:spcPct val="100000"/>
              </a:lnSpc>
              <a:spcBef>
                <a:spcPct val="0"/>
              </a:spcBef>
              <a:buFontTx/>
              <a:buNone/>
            </a:pPr>
            <a:r>
              <a:rPr lang="ru-RU" altLang="ru-RU" sz="900" dirty="0">
                <a:solidFill>
                  <a:srgbClr val="003366"/>
                </a:solidFill>
                <a:latin typeface="Lucida Console" pitchFamily="49" charset="0"/>
              </a:rPr>
              <a:t>об исполнении бюджета района составляется в установленном порядке на основании сводной бюджетной отчетности соответствующих главных администраторов бюджетных средств</a:t>
            </a:r>
          </a:p>
        </p:txBody>
      </p:sp>
      <p:sp>
        <p:nvSpPr>
          <p:cNvPr id="33" name="Блок-схема: узел 32"/>
          <p:cNvSpPr/>
          <p:nvPr/>
        </p:nvSpPr>
        <p:spPr>
          <a:xfrm>
            <a:off x="1948428" y="2359420"/>
            <a:ext cx="890021" cy="731560"/>
          </a:xfrm>
          <a:prstGeom prst="flowChartConnector">
            <a:avLst/>
          </a:prstGeom>
          <a:solidFill>
            <a:srgbClr val="FF66FF"/>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dirty="0">
                <a:effectLst>
                  <a:outerShdw blurRad="38100" dist="38100" dir="2700000" algn="tl">
                    <a:srgbClr val="000000">
                      <a:alpha val="43137"/>
                    </a:srgbClr>
                  </a:outerShdw>
                </a:effectLst>
              </a:rPr>
              <a:t>1</a:t>
            </a:r>
          </a:p>
        </p:txBody>
      </p:sp>
      <p:pic>
        <p:nvPicPr>
          <p:cNvPr id="28" name="Picture 30"/>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2608165" y="5181600"/>
            <a:ext cx="12192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Номер слайда 1"/>
          <p:cNvSpPr>
            <a:spLocks noGrp="1"/>
          </p:cNvSpPr>
          <p:nvPr>
            <p:ph type="sldNum" sz="quarter" idx="12"/>
          </p:nvPr>
        </p:nvSpPr>
        <p:spPr>
          <a:xfrm>
            <a:off x="8388424" y="6309320"/>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5</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Tree>
    <p:extLst>
      <p:ext uri="{BB962C8B-B14F-4D97-AF65-F5344CB8AC3E}">
        <p14:creationId xmlns:p14="http://schemas.microsoft.com/office/powerpoint/2010/main" val="28721766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26484" y="1434150"/>
            <a:ext cx="8452353" cy="738664"/>
          </a:xfrm>
          <a:prstGeom prst="rect">
            <a:avLst/>
          </a:prstGeom>
          <a:noFill/>
        </p:spPr>
        <p:txBody>
          <a:bodyPr wrap="square">
            <a:spAutoFit/>
          </a:bodyPr>
          <a:lstStyle/>
          <a:p>
            <a:r>
              <a:rPr lang="ru-RU" sz="1200" b="1" u="sng" dirty="0">
                <a:solidFill>
                  <a:srgbClr val="FFC000"/>
                </a:solidFill>
                <a:effectLst>
                  <a:outerShdw blurRad="38100" dist="38100" dir="2700000" algn="tl">
                    <a:srgbClr val="000000">
                      <a:alpha val="43137"/>
                    </a:srgbClr>
                  </a:outerShdw>
                </a:effectLst>
              </a:rPr>
              <a:t>Цель программы: </a:t>
            </a:r>
            <a:r>
              <a:rPr lang="ru-RU" sz="1200" b="1" dirty="0">
                <a:solidFill>
                  <a:srgbClr val="FFC000"/>
                </a:solidFill>
                <a:effectLst>
                  <a:outerShdw blurRad="38100" dist="38100" dir="2700000" algn="tl">
                    <a:srgbClr val="000000">
                      <a:alpha val="43137"/>
                    </a:srgbClr>
                  </a:outerShdw>
                </a:effectLst>
              </a:rPr>
              <a:t>  </a:t>
            </a:r>
          </a:p>
          <a:p>
            <a:pPr indent="361950">
              <a:buFontTx/>
              <a:buChar char="-"/>
            </a:pPr>
            <a:r>
              <a:rPr lang="ru-RU" sz="1000" dirty="0">
                <a:solidFill>
                  <a:srgbClr val="FFFF00"/>
                </a:solidFill>
                <a:effectLst>
                  <a:outerShdw blurRad="38100" dist="38100" dir="2700000" algn="tl">
                    <a:srgbClr val="000000">
                      <a:alpha val="43137"/>
                    </a:srgbClr>
                  </a:outerShdw>
                </a:effectLst>
              </a:rPr>
              <a:t>Обеспечение квалифицированными кадрами муниципальные учреждения социальной сферы. </a:t>
            </a:r>
          </a:p>
          <a:p>
            <a:pPr indent="361950">
              <a:buFontTx/>
              <a:buChar char="-"/>
            </a:pPr>
            <a:r>
              <a:rPr lang="ru-RU" sz="1000" dirty="0">
                <a:solidFill>
                  <a:srgbClr val="FFFF00"/>
                </a:solidFill>
                <a:effectLst>
                  <a:outerShdw blurRad="38100" dist="38100" dir="2700000" algn="tl">
                    <a:srgbClr val="000000">
                      <a:alpha val="43137"/>
                    </a:srgbClr>
                  </a:outerShdw>
                </a:effectLst>
              </a:rPr>
              <a:t>Поддержка  соответствующих категорий граждан в случае прекращения трудовой деятельности. </a:t>
            </a:r>
          </a:p>
          <a:p>
            <a:pPr indent="361950">
              <a:buFontTx/>
              <a:buChar char="-"/>
            </a:pPr>
            <a:r>
              <a:rPr lang="ru-RU" sz="1000" dirty="0">
                <a:solidFill>
                  <a:srgbClr val="FFFF00"/>
                </a:solidFill>
                <a:effectLst>
                  <a:outerShdw blurRad="38100" dist="38100" dir="2700000" algn="tl">
                    <a:srgbClr val="000000">
                      <a:alpha val="43137"/>
                    </a:srgbClr>
                  </a:outerShdw>
                </a:effectLst>
              </a:rPr>
              <a:t>Улучшение жилищных условий    инвалидам и участникам Великой Отечественной войны 1941-1945 годов.</a:t>
            </a:r>
          </a:p>
        </p:txBody>
      </p:sp>
      <p:sp>
        <p:nvSpPr>
          <p:cNvPr id="16" name="Прямоугольник 15"/>
          <p:cNvSpPr/>
          <p:nvPr/>
        </p:nvSpPr>
        <p:spPr>
          <a:xfrm>
            <a:off x="978668" y="779181"/>
            <a:ext cx="7786317" cy="669414"/>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ru-RU" sz="1200" b="1" dirty="0">
                <a:solidFill>
                  <a:srgbClr val="660066"/>
                </a:solidFill>
              </a:rPr>
              <a:t>Администратор программы: </a:t>
            </a:r>
          </a:p>
          <a:p>
            <a:pPr algn="ctr"/>
            <a:r>
              <a:rPr lang="ru-RU" sz="1200" dirty="0">
                <a:solidFill>
                  <a:srgbClr val="660066"/>
                </a:solidFill>
              </a:rPr>
              <a:t>Управление координации комплекса социальных вопросов администрации Гаврилово-Посадского муниципального района</a:t>
            </a:r>
          </a:p>
        </p:txBody>
      </p:sp>
      <p:sp>
        <p:nvSpPr>
          <p:cNvPr id="17" name="Прямоугольник 16"/>
          <p:cNvSpPr/>
          <p:nvPr/>
        </p:nvSpPr>
        <p:spPr>
          <a:xfrm>
            <a:off x="304913" y="2174800"/>
            <a:ext cx="3430439" cy="338554"/>
          </a:xfrm>
          <a:prstGeom prst="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ru-RU" sz="1600" b="1" u="sng" dirty="0">
                <a:solidFill>
                  <a:srgbClr val="C32D2E">
                    <a:lumMod val="50000"/>
                  </a:srgbClr>
                </a:solidFill>
              </a:rPr>
              <a:t>РЕЗУЛЬТАТЫ</a:t>
            </a:r>
            <a:endParaRPr lang="ru-RU" sz="1600" dirty="0">
              <a:solidFill>
                <a:srgbClr val="C32D2E">
                  <a:lumMod val="50000"/>
                </a:srgbClr>
              </a:solidFill>
            </a:endParaRPr>
          </a:p>
        </p:txBody>
      </p:sp>
      <p:sp>
        <p:nvSpPr>
          <p:cNvPr id="35" name="Номер слайда 1"/>
          <p:cNvSpPr txBox="1">
            <a:spLocks/>
          </p:cNvSpPr>
          <p:nvPr/>
        </p:nvSpPr>
        <p:spPr>
          <a:xfrm>
            <a:off x="8539359" y="6381328"/>
            <a:ext cx="587274" cy="353391"/>
          </a:xfrm>
          <a:prstGeom prst="rect">
            <a:avLst/>
          </a:prstGeom>
        </p:spPr>
        <p:txBody>
          <a:bodyPr vert="horz" lIns="91440" tIns="45720" rIns="91440" bIns="45720" rtlCol="0" anchor="t"/>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50</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3437" y="4513251"/>
            <a:ext cx="1728193" cy="11521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2039" y="2268562"/>
            <a:ext cx="1598546" cy="11989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1" name="Группа 20"/>
          <p:cNvGrpSpPr/>
          <p:nvPr/>
        </p:nvGrpSpPr>
        <p:grpSpPr>
          <a:xfrm>
            <a:off x="6935704" y="5668521"/>
            <a:ext cx="1542578" cy="1066211"/>
            <a:chOff x="6845846" y="5654990"/>
            <a:chExt cx="1542578" cy="1066211"/>
          </a:xfrm>
        </p:grpSpPr>
        <p:pic>
          <p:nvPicPr>
            <p:cNvPr id="22" name="Рисунок 2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45846" y="5654990"/>
              <a:ext cx="1542578" cy="1066211"/>
            </a:xfrm>
            <a:prstGeom prst="rect">
              <a:avLst/>
            </a:prstGeom>
          </p:spPr>
        </p:pic>
        <p:sp>
          <p:nvSpPr>
            <p:cNvPr id="23" name="Прямоугольник 22"/>
            <p:cNvSpPr/>
            <p:nvPr/>
          </p:nvSpPr>
          <p:spPr>
            <a:xfrm rot="20593258">
              <a:off x="7271031" y="6009987"/>
              <a:ext cx="324128" cy="200055"/>
            </a:xfrm>
            <a:prstGeom prst="rect">
              <a:avLst/>
            </a:prstGeom>
          </p:spPr>
          <p:txBody>
            <a:bodyPr wrap="none">
              <a:spAutoFit/>
            </a:bodyPr>
            <a:lstStyle/>
            <a:p>
              <a:r>
                <a:rPr lang="ru-RU" sz="700" b="1" dirty="0">
                  <a:solidFill>
                    <a:srgbClr val="703203">
                      <a:lumMod val="50000"/>
                    </a:srgbClr>
                  </a:solidFill>
                </a:rPr>
                <a:t>МП</a:t>
              </a:r>
              <a:endParaRPr lang="ru-RU" sz="800" dirty="0">
                <a:solidFill>
                  <a:srgbClr val="703203">
                    <a:lumMod val="50000"/>
                  </a:srgbClr>
                </a:solidFill>
              </a:endParaRPr>
            </a:p>
          </p:txBody>
        </p:sp>
      </p:grpSp>
      <p:grpSp>
        <p:nvGrpSpPr>
          <p:cNvPr id="5" name="Группа 4"/>
          <p:cNvGrpSpPr/>
          <p:nvPr/>
        </p:nvGrpSpPr>
        <p:grpSpPr>
          <a:xfrm>
            <a:off x="2620" y="87518"/>
            <a:ext cx="966092" cy="966092"/>
            <a:chOff x="2620" y="87518"/>
            <a:chExt cx="966092" cy="966092"/>
          </a:xfrm>
        </p:grpSpPr>
        <p:pic>
          <p:nvPicPr>
            <p:cNvPr id="20" name="Рисунок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0" y="87518"/>
              <a:ext cx="966092" cy="966092"/>
            </a:xfrm>
            <a:prstGeom prst="rect">
              <a:avLst/>
            </a:prstGeom>
          </p:spPr>
        </p:pic>
        <p:sp>
          <p:nvSpPr>
            <p:cNvPr id="24" name="Прямоугольник 23"/>
            <p:cNvSpPr/>
            <p:nvPr/>
          </p:nvSpPr>
          <p:spPr>
            <a:xfrm rot="20593258">
              <a:off x="462596" y="401287"/>
              <a:ext cx="298480" cy="338554"/>
            </a:xfrm>
            <a:prstGeom prst="rect">
              <a:avLst/>
            </a:prstGeom>
          </p:spPr>
          <p:txBody>
            <a:bodyPr wrap="none">
              <a:spAutoFit/>
            </a:bodyPr>
            <a:lstStyle/>
            <a:p>
              <a:r>
                <a:rPr lang="ru-RU" sz="1600" b="1" dirty="0">
                  <a:solidFill>
                    <a:srgbClr val="FF0000"/>
                  </a:solidFill>
                  <a:effectLst>
                    <a:outerShdw blurRad="38100" dist="38100" dir="2700000" algn="tl">
                      <a:srgbClr val="000000">
                        <a:alpha val="43137"/>
                      </a:srgbClr>
                    </a:outerShdw>
                  </a:effectLst>
                </a:rPr>
                <a:t>3</a:t>
              </a:r>
              <a:endParaRPr lang="ru-RU" dirty="0">
                <a:solidFill>
                  <a:srgbClr val="FF0000"/>
                </a:solidFill>
                <a:effectLst>
                  <a:outerShdw blurRad="38100" dist="38100" dir="2700000" algn="tl">
                    <a:srgbClr val="000000">
                      <a:alpha val="43137"/>
                    </a:srgbClr>
                  </a:outerShdw>
                </a:effectLst>
              </a:endParaRPr>
            </a:p>
          </p:txBody>
        </p:sp>
      </p:grpSp>
      <p:graphicFrame>
        <p:nvGraphicFramePr>
          <p:cNvPr id="25" name="Схема 24"/>
          <p:cNvGraphicFramePr/>
          <p:nvPr>
            <p:extLst>
              <p:ext uri="{D42A27DB-BD31-4B8C-83A1-F6EECF244321}">
                <p14:modId xmlns:p14="http://schemas.microsoft.com/office/powerpoint/2010/main" val="3027453869"/>
              </p:ext>
            </p:extLst>
          </p:nvPr>
        </p:nvGraphicFramePr>
        <p:xfrm>
          <a:off x="304913" y="2513354"/>
          <a:ext cx="5446663" cy="415437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053"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56063" y="3331766"/>
            <a:ext cx="1733700" cy="1300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344450" y="73023"/>
            <a:ext cx="9054752" cy="584775"/>
          </a:xfrm>
          <a:prstGeom prst="rect">
            <a:avLst/>
          </a:prstGeom>
        </p:spPr>
        <p:txBody>
          <a:bodyPr wrap="square">
            <a:spAutoFit/>
          </a:bodyPr>
          <a:lstStyle/>
          <a:p>
            <a:pPr lvl="0" algn="ctr"/>
            <a:r>
              <a:rPr lang="ru-RU" sz="1600" b="1" i="1" dirty="0">
                <a:solidFill>
                  <a:srgbClr val="FFFF00"/>
                </a:solidFill>
                <a:effectLst>
                  <a:outerShdw blurRad="38100" dist="38100" dir="2700000" algn="tl">
                    <a:srgbClr val="000000">
                      <a:alpha val="43137"/>
                    </a:srgbClr>
                  </a:outerShdw>
                </a:effectLst>
              </a:rPr>
              <a:t>Муниципальная программа  «Социальная поддержка граждан и общественных организаций Гаврилово-Посадского муниципального района»</a:t>
            </a:r>
            <a:endParaRPr lang="ru-RU" sz="16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006845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58" y="4519"/>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935212" y="1268760"/>
            <a:ext cx="7884492" cy="307777"/>
          </a:xfrm>
          <a:prstGeom prst="rect">
            <a:avLst/>
          </a:prstGeom>
          <a:gradFill flip="none" rotWithShape="1">
            <a:gsLst>
              <a:gs pos="0">
                <a:srgbClr val="00FF00">
                  <a:shade val="30000"/>
                  <a:satMod val="115000"/>
                </a:srgbClr>
              </a:gs>
              <a:gs pos="50000">
                <a:srgbClr val="00FF00">
                  <a:shade val="67500"/>
                  <a:satMod val="115000"/>
                </a:srgbClr>
              </a:gs>
              <a:gs pos="100000">
                <a:srgbClr val="00FF00">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ru-RU" sz="1400" b="1" dirty="0">
                <a:solidFill>
                  <a:srgbClr val="C00000"/>
                </a:solidFill>
              </a:rPr>
              <a:t>Целевые показатели (индикаторы) реализации муниципальной программы</a:t>
            </a:r>
            <a:r>
              <a:rPr lang="ru-RU" sz="1400" dirty="0">
                <a:solidFill>
                  <a:srgbClr val="703203">
                    <a:lumMod val="60000"/>
                    <a:lumOff val="40000"/>
                  </a:srgbClr>
                </a:solidFill>
              </a:rPr>
              <a:t>	</a:t>
            </a:r>
          </a:p>
        </p:txBody>
      </p:sp>
      <p:sp>
        <p:nvSpPr>
          <p:cNvPr id="18" name="Номер слайда 1"/>
          <p:cNvSpPr txBox="1">
            <a:spLocks/>
          </p:cNvSpPr>
          <p:nvPr/>
        </p:nvSpPr>
        <p:spPr>
          <a:xfrm>
            <a:off x="8670851" y="6367811"/>
            <a:ext cx="587274" cy="353391"/>
          </a:xfrm>
          <a:prstGeom prst="rect">
            <a:avLst/>
          </a:prstGeom>
        </p:spPr>
        <p:txBody>
          <a:bodyPr vert="horz" lIns="91440" tIns="45720" rIns="91440" bIns="45720" rtlCol="0" anchor="t"/>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51</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graphicFrame>
        <p:nvGraphicFramePr>
          <p:cNvPr id="9" name="Диаграмма 8"/>
          <p:cNvGraphicFramePr/>
          <p:nvPr>
            <p:extLst>
              <p:ext uri="{D42A27DB-BD31-4B8C-83A1-F6EECF244321}">
                <p14:modId xmlns:p14="http://schemas.microsoft.com/office/powerpoint/2010/main" val="3119126054"/>
              </p:ext>
            </p:extLst>
          </p:nvPr>
        </p:nvGraphicFramePr>
        <p:xfrm>
          <a:off x="611836" y="4187499"/>
          <a:ext cx="4752528" cy="2513087"/>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Группа 10"/>
          <p:cNvGrpSpPr/>
          <p:nvPr/>
        </p:nvGrpSpPr>
        <p:grpSpPr>
          <a:xfrm>
            <a:off x="6935703" y="5604048"/>
            <a:ext cx="1542578" cy="1066211"/>
            <a:chOff x="6845846" y="5654990"/>
            <a:chExt cx="1542578" cy="1066211"/>
          </a:xfrm>
        </p:grpSpPr>
        <p:pic>
          <p:nvPicPr>
            <p:cNvPr id="12" name="Рисунок 1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45846" y="5654990"/>
              <a:ext cx="1542578" cy="1066211"/>
            </a:xfrm>
            <a:prstGeom prst="rect">
              <a:avLst/>
            </a:prstGeom>
          </p:spPr>
        </p:pic>
        <p:sp>
          <p:nvSpPr>
            <p:cNvPr id="17" name="Прямоугольник 16"/>
            <p:cNvSpPr/>
            <p:nvPr/>
          </p:nvSpPr>
          <p:spPr>
            <a:xfrm rot="20593258">
              <a:off x="7271031" y="6009987"/>
              <a:ext cx="324128" cy="200055"/>
            </a:xfrm>
            <a:prstGeom prst="rect">
              <a:avLst/>
            </a:prstGeom>
          </p:spPr>
          <p:txBody>
            <a:bodyPr wrap="none">
              <a:spAutoFit/>
            </a:bodyPr>
            <a:lstStyle/>
            <a:p>
              <a:r>
                <a:rPr lang="ru-RU" sz="700" b="1" dirty="0">
                  <a:solidFill>
                    <a:srgbClr val="703203">
                      <a:lumMod val="50000"/>
                    </a:srgbClr>
                  </a:solidFill>
                </a:rPr>
                <a:t>МП</a:t>
              </a:r>
              <a:endParaRPr lang="ru-RU" sz="800" dirty="0">
                <a:solidFill>
                  <a:srgbClr val="703203">
                    <a:lumMod val="50000"/>
                  </a:srgbClr>
                </a:solidFill>
              </a:endParaRPr>
            </a:p>
          </p:txBody>
        </p:sp>
      </p:grpSp>
      <p:sp>
        <p:nvSpPr>
          <p:cNvPr id="16" name="Прямоугольник 15"/>
          <p:cNvSpPr/>
          <p:nvPr/>
        </p:nvSpPr>
        <p:spPr>
          <a:xfrm>
            <a:off x="445234" y="278176"/>
            <a:ext cx="9054752" cy="584775"/>
          </a:xfrm>
          <a:prstGeom prst="rect">
            <a:avLst/>
          </a:prstGeom>
        </p:spPr>
        <p:txBody>
          <a:bodyPr wrap="square">
            <a:spAutoFit/>
          </a:bodyPr>
          <a:lstStyle/>
          <a:p>
            <a:pPr lvl="0" algn="ctr"/>
            <a:r>
              <a:rPr lang="ru-RU" sz="1600" b="1" i="1" dirty="0">
                <a:solidFill>
                  <a:srgbClr val="FFFF00"/>
                </a:solidFill>
                <a:effectLst>
                  <a:outerShdw blurRad="38100" dist="38100" dir="2700000" algn="tl">
                    <a:srgbClr val="000000">
                      <a:alpha val="43137"/>
                    </a:srgbClr>
                  </a:outerShdw>
                </a:effectLst>
              </a:rPr>
              <a:t>Муниципальная программа  «Социальная поддержка граждан и общественных организаций Гаврилово-Посадского муниципального района»</a:t>
            </a:r>
            <a:endParaRPr lang="ru-RU" sz="1600" dirty="0">
              <a:solidFill>
                <a:srgbClr val="FFFF00"/>
              </a:solidFill>
              <a:effectLst>
                <a:outerShdw blurRad="38100" dist="38100" dir="2700000" algn="tl">
                  <a:srgbClr val="000000">
                    <a:alpha val="43137"/>
                  </a:srgbClr>
                </a:outerShdw>
              </a:effectLst>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1106538569"/>
              </p:ext>
            </p:extLst>
          </p:nvPr>
        </p:nvGraphicFramePr>
        <p:xfrm>
          <a:off x="251519" y="1889006"/>
          <a:ext cx="8280921" cy="1829861"/>
        </p:xfrm>
        <a:graphic>
          <a:graphicData uri="http://schemas.openxmlformats.org/drawingml/2006/table">
            <a:tbl>
              <a:tblPr>
                <a:tableStyleId>{5940675A-B579-460E-94D1-54222C63F5DA}</a:tableStyleId>
              </a:tblPr>
              <a:tblGrid>
                <a:gridCol w="749639">
                  <a:extLst>
                    <a:ext uri="{9D8B030D-6E8A-4147-A177-3AD203B41FA5}">
                      <a16:colId xmlns:a16="http://schemas.microsoft.com/office/drawing/2014/main" xmlns="" val="20000"/>
                    </a:ext>
                  </a:extLst>
                </a:gridCol>
                <a:gridCol w="2097721">
                  <a:extLst>
                    <a:ext uri="{9D8B030D-6E8A-4147-A177-3AD203B41FA5}">
                      <a16:colId xmlns:a16="http://schemas.microsoft.com/office/drawing/2014/main" xmlns="" val="20001"/>
                    </a:ext>
                  </a:extLst>
                </a:gridCol>
                <a:gridCol w="1099612">
                  <a:extLst>
                    <a:ext uri="{9D8B030D-6E8A-4147-A177-3AD203B41FA5}">
                      <a16:colId xmlns:a16="http://schemas.microsoft.com/office/drawing/2014/main" xmlns="" val="20002"/>
                    </a:ext>
                  </a:extLst>
                </a:gridCol>
                <a:gridCol w="886032">
                  <a:extLst>
                    <a:ext uri="{9D8B030D-6E8A-4147-A177-3AD203B41FA5}">
                      <a16:colId xmlns:a16="http://schemas.microsoft.com/office/drawing/2014/main" xmlns="" val="20006"/>
                    </a:ext>
                  </a:extLst>
                </a:gridCol>
                <a:gridCol w="832936">
                  <a:extLst>
                    <a:ext uri="{9D8B030D-6E8A-4147-A177-3AD203B41FA5}">
                      <a16:colId xmlns:a16="http://schemas.microsoft.com/office/drawing/2014/main" xmlns="" val="20007"/>
                    </a:ext>
                  </a:extLst>
                </a:gridCol>
                <a:gridCol w="814781">
                  <a:extLst>
                    <a:ext uri="{9D8B030D-6E8A-4147-A177-3AD203B41FA5}">
                      <a16:colId xmlns:a16="http://schemas.microsoft.com/office/drawing/2014/main" xmlns="" val="20008"/>
                    </a:ext>
                  </a:extLst>
                </a:gridCol>
                <a:gridCol w="901480">
                  <a:extLst>
                    <a:ext uri="{9D8B030D-6E8A-4147-A177-3AD203B41FA5}">
                      <a16:colId xmlns:a16="http://schemas.microsoft.com/office/drawing/2014/main" xmlns="" val="20009"/>
                    </a:ext>
                  </a:extLst>
                </a:gridCol>
                <a:gridCol w="898720">
                  <a:extLst>
                    <a:ext uri="{9D8B030D-6E8A-4147-A177-3AD203B41FA5}">
                      <a16:colId xmlns:a16="http://schemas.microsoft.com/office/drawing/2014/main" xmlns="" val="20010"/>
                    </a:ext>
                  </a:extLst>
                </a:gridCol>
              </a:tblGrid>
              <a:tr h="267208">
                <a:tc rowSpan="2">
                  <a:txBody>
                    <a:bodyPr/>
                    <a:lstStyle/>
                    <a:p>
                      <a:pPr algn="ctr">
                        <a:spcAft>
                          <a:spcPts val="0"/>
                        </a:spcAft>
                      </a:pPr>
                      <a:r>
                        <a:rPr lang="ru-RU" sz="1000" b="1" dirty="0">
                          <a:effectLst/>
                          <a:latin typeface="Times New Roman" pitchFamily="18" charset="0"/>
                          <a:cs typeface="Times New Roman" pitchFamily="18" charset="0"/>
                        </a:rPr>
                        <a:t>№ </a:t>
                      </a:r>
                      <a:endParaRPr lang="ru-RU" sz="1000" b="1" dirty="0">
                        <a:effectLst/>
                        <a:latin typeface="Times New Roman" pitchFamily="18" charset="0"/>
                        <a:ea typeface="Calibri"/>
                        <a:cs typeface="Times New Roman" pitchFamily="18" charset="0"/>
                      </a:endParaRPr>
                    </a:p>
                  </a:txBody>
                  <a:tcPr marL="28473" marR="28473" marT="0" marB="0" anchor="ctr"/>
                </a:tc>
                <a:tc rowSpan="2">
                  <a:txBody>
                    <a:bodyPr/>
                    <a:lstStyle/>
                    <a:p>
                      <a:pPr algn="ctr">
                        <a:spcAft>
                          <a:spcPts val="0"/>
                        </a:spcAft>
                      </a:pPr>
                      <a:r>
                        <a:rPr lang="ru-RU" sz="1000" b="1" dirty="0">
                          <a:effectLst/>
                          <a:latin typeface="Times New Roman" pitchFamily="18" charset="0"/>
                          <a:cs typeface="Times New Roman" pitchFamily="18" charset="0"/>
                        </a:rPr>
                        <a:t>Наименование индикатора</a:t>
                      </a:r>
                      <a:endParaRPr lang="ru-RU" sz="1000" b="1" dirty="0">
                        <a:effectLst/>
                        <a:latin typeface="Times New Roman" pitchFamily="18" charset="0"/>
                        <a:ea typeface="Calibri"/>
                        <a:cs typeface="Times New Roman" pitchFamily="18" charset="0"/>
                      </a:endParaRPr>
                    </a:p>
                  </a:txBody>
                  <a:tcPr marL="28473" marR="28473" marT="0" marB="0" anchor="ctr"/>
                </a:tc>
                <a:tc rowSpan="2">
                  <a:txBody>
                    <a:bodyPr/>
                    <a:lstStyle/>
                    <a:p>
                      <a:pPr algn="ctr">
                        <a:spcAft>
                          <a:spcPts val="0"/>
                        </a:spcAft>
                      </a:pPr>
                      <a:r>
                        <a:rPr lang="ru-RU" sz="1000" b="1" dirty="0">
                          <a:effectLst/>
                          <a:latin typeface="Times New Roman" pitchFamily="18" charset="0"/>
                          <a:cs typeface="Times New Roman" pitchFamily="18" charset="0"/>
                        </a:rPr>
                        <a:t>Единица измерения</a:t>
                      </a:r>
                      <a:endParaRPr lang="ru-RU" sz="1000" b="1" dirty="0">
                        <a:effectLst/>
                        <a:latin typeface="Times New Roman" pitchFamily="18" charset="0"/>
                        <a:ea typeface="Calibri"/>
                        <a:cs typeface="Times New Roman" pitchFamily="18" charset="0"/>
                      </a:endParaRPr>
                    </a:p>
                  </a:txBody>
                  <a:tcPr marL="28473" marR="28473" marT="0" marB="0" anchor="ctr"/>
                </a:tc>
                <a:tc gridSpan="5">
                  <a:txBody>
                    <a:bodyPr/>
                    <a:lstStyle/>
                    <a:p>
                      <a:pPr algn="ctr">
                        <a:spcAft>
                          <a:spcPts val="0"/>
                        </a:spcAft>
                      </a:pPr>
                      <a:r>
                        <a:rPr lang="ru-RU" sz="1000" b="1" dirty="0">
                          <a:effectLst/>
                          <a:latin typeface="Times New Roman" pitchFamily="18" charset="0"/>
                          <a:cs typeface="Times New Roman" pitchFamily="18" charset="0"/>
                        </a:rPr>
                        <a:t>Значение целевых индикаторов (показателей)</a:t>
                      </a:r>
                      <a:endParaRPr lang="ru-RU" sz="1000" b="1" dirty="0">
                        <a:effectLst/>
                        <a:latin typeface="Times New Roman" pitchFamily="18" charset="0"/>
                        <a:ea typeface="Calibri"/>
                        <a:cs typeface="Times New Roman" pitchFamily="18" charset="0"/>
                      </a:endParaRPr>
                    </a:p>
                  </a:txBody>
                  <a:tcPr marL="28473" marR="28473"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718256">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spcAft>
                          <a:spcPts val="0"/>
                        </a:spcAft>
                      </a:pPr>
                      <a:r>
                        <a:rPr lang="en-US" sz="1000" b="1" dirty="0">
                          <a:effectLst/>
                          <a:latin typeface="Times New Roman" pitchFamily="18" charset="0"/>
                          <a:cs typeface="Times New Roman" pitchFamily="18" charset="0"/>
                        </a:rPr>
                        <a:t>2022</a:t>
                      </a:r>
                      <a:endParaRPr lang="ru-RU" sz="1000" b="1" dirty="0">
                        <a:effectLst/>
                        <a:latin typeface="Times New Roman" pitchFamily="18" charset="0"/>
                        <a:ea typeface="Calibri"/>
                        <a:cs typeface="Times New Roman" pitchFamily="18" charset="0"/>
                      </a:endParaRPr>
                    </a:p>
                  </a:txBody>
                  <a:tcPr marL="28473" marR="28473" marT="0" marB="0" anchor="ctr"/>
                </a:tc>
                <a:tc>
                  <a:txBody>
                    <a:bodyPr/>
                    <a:lstStyle/>
                    <a:p>
                      <a:pPr algn="ctr">
                        <a:spcAft>
                          <a:spcPts val="0"/>
                        </a:spcAft>
                      </a:pPr>
                      <a:r>
                        <a:rPr lang="ru-RU" sz="1000" b="1" dirty="0">
                          <a:effectLst/>
                          <a:latin typeface="Times New Roman" pitchFamily="18" charset="0"/>
                          <a:cs typeface="Times New Roman" pitchFamily="18" charset="0"/>
                        </a:rPr>
                        <a:t>2023 </a:t>
                      </a:r>
                    </a:p>
                  </a:txBody>
                  <a:tcPr marL="28473" marR="28473" marT="0" marB="0" anchor="ctr"/>
                </a:tc>
                <a:tc>
                  <a:txBody>
                    <a:bodyPr/>
                    <a:lstStyle/>
                    <a:p>
                      <a:pPr algn="ctr">
                        <a:spcAft>
                          <a:spcPts val="0"/>
                        </a:spcAft>
                      </a:pPr>
                      <a:r>
                        <a:rPr lang="en-US" sz="1000" b="1" dirty="0" smtClean="0">
                          <a:effectLst/>
                          <a:latin typeface="Times New Roman" pitchFamily="18" charset="0"/>
                          <a:cs typeface="Times New Roman" pitchFamily="18" charset="0"/>
                        </a:rPr>
                        <a:t>202</a:t>
                      </a:r>
                      <a:r>
                        <a:rPr lang="ru-RU" sz="1000" b="1" dirty="0" smtClean="0">
                          <a:effectLst/>
                          <a:latin typeface="Times New Roman" pitchFamily="18" charset="0"/>
                          <a:cs typeface="Times New Roman" pitchFamily="18" charset="0"/>
                        </a:rPr>
                        <a:t>4 </a:t>
                      </a:r>
                      <a:r>
                        <a:rPr lang="ru-RU" sz="1000" b="1" dirty="0">
                          <a:effectLst/>
                          <a:latin typeface="Times New Roman" pitchFamily="18" charset="0"/>
                          <a:cs typeface="Times New Roman" pitchFamily="18" charset="0"/>
                        </a:rPr>
                        <a:t> </a:t>
                      </a:r>
                    </a:p>
                  </a:txBody>
                  <a:tcPr marL="28473" marR="28473" marT="0" marB="0" anchor="ctr"/>
                </a:tc>
                <a:tc>
                  <a:txBody>
                    <a:bodyPr/>
                    <a:lstStyle/>
                    <a:p>
                      <a:pPr algn="ctr">
                        <a:spcAft>
                          <a:spcPts val="0"/>
                        </a:spcAft>
                      </a:pPr>
                      <a:r>
                        <a:rPr lang="ru-RU" sz="1000" b="1" dirty="0" smtClean="0">
                          <a:effectLst/>
                          <a:latin typeface="Times New Roman" pitchFamily="18" charset="0"/>
                          <a:cs typeface="Times New Roman" pitchFamily="18" charset="0"/>
                        </a:rPr>
                        <a:t>2025</a:t>
                      </a:r>
                      <a:r>
                        <a:rPr lang="ru-RU" sz="1000" b="1" dirty="0">
                          <a:effectLst/>
                          <a:latin typeface="Times New Roman" pitchFamily="18" charset="0"/>
                          <a:cs typeface="Times New Roman" pitchFamily="18" charset="0"/>
                        </a:rPr>
                        <a:t> </a:t>
                      </a:r>
                    </a:p>
                  </a:txBody>
                  <a:tcPr marL="28473" marR="28473" marT="0" marB="0" anchor="ctr"/>
                </a:tc>
                <a:tc>
                  <a:txBody>
                    <a:bodyPr/>
                    <a:lstStyle/>
                    <a:p>
                      <a:pPr algn="ctr">
                        <a:spcAft>
                          <a:spcPts val="0"/>
                        </a:spcAft>
                      </a:pPr>
                      <a:r>
                        <a:rPr lang="en-US" sz="1000" b="1" dirty="0" smtClean="0">
                          <a:effectLst/>
                          <a:latin typeface="Times New Roman" pitchFamily="18" charset="0"/>
                          <a:cs typeface="Times New Roman" pitchFamily="18" charset="0"/>
                        </a:rPr>
                        <a:t>202</a:t>
                      </a:r>
                      <a:r>
                        <a:rPr lang="ru-RU" sz="1000" b="1" dirty="0" smtClean="0">
                          <a:effectLst/>
                          <a:latin typeface="Times New Roman" pitchFamily="18" charset="0"/>
                          <a:cs typeface="Times New Roman" pitchFamily="18" charset="0"/>
                        </a:rPr>
                        <a:t>6 </a:t>
                      </a:r>
                      <a:r>
                        <a:rPr lang="ru-RU" sz="1000" b="1" dirty="0">
                          <a:effectLst/>
                          <a:latin typeface="Times New Roman" pitchFamily="18" charset="0"/>
                          <a:cs typeface="Times New Roman" pitchFamily="18" charset="0"/>
                        </a:rPr>
                        <a:t> </a:t>
                      </a:r>
                    </a:p>
                  </a:txBody>
                  <a:tcPr marL="28473" marR="28473" marT="0" marB="0" anchor="ctr"/>
                </a:tc>
                <a:extLst>
                  <a:ext uri="{0D108BD9-81ED-4DB2-BD59-A6C34878D82A}">
                    <a16:rowId xmlns:a16="http://schemas.microsoft.com/office/drawing/2014/main" xmlns="" val="10001"/>
                  </a:ext>
                </a:extLst>
              </a:tr>
              <a:tr h="844397">
                <a:tc>
                  <a:txBody>
                    <a:bodyPr/>
                    <a:lstStyle/>
                    <a:p>
                      <a:pPr algn="ctr">
                        <a:spcAft>
                          <a:spcPts val="0"/>
                        </a:spcAft>
                      </a:pPr>
                      <a:r>
                        <a:rPr lang="ru-RU" sz="800" dirty="0">
                          <a:effectLst/>
                          <a:latin typeface="Times New Roman" pitchFamily="18" charset="0"/>
                          <a:cs typeface="Times New Roman" pitchFamily="18" charset="0"/>
                        </a:rPr>
                        <a:t>1.</a:t>
                      </a:r>
                      <a:endParaRPr lang="ru-RU" sz="800" dirty="0">
                        <a:effectLst/>
                        <a:latin typeface="Times New Roman" pitchFamily="18" charset="0"/>
                        <a:ea typeface="Calibri"/>
                        <a:cs typeface="Times New Roman" pitchFamily="18" charset="0"/>
                      </a:endParaRPr>
                    </a:p>
                  </a:txBody>
                  <a:tcPr marL="28473" marR="28473" marT="0" marB="0"/>
                </a:tc>
                <a:tc>
                  <a:txBody>
                    <a:bodyPr/>
                    <a:lstStyle/>
                    <a:p>
                      <a:pPr algn="just">
                        <a:spcAft>
                          <a:spcPts val="0"/>
                        </a:spcAft>
                      </a:pPr>
                      <a:endParaRPr lang="ru-RU" sz="800" dirty="0" smtClean="0">
                        <a:effectLst/>
                        <a:latin typeface="Times New Roman" pitchFamily="18" charset="0"/>
                        <a:cs typeface="Times New Roman" pitchFamily="18" charset="0"/>
                      </a:endParaRPr>
                    </a:p>
                    <a:p>
                      <a:pPr algn="just">
                        <a:spcAft>
                          <a:spcPts val="0"/>
                        </a:spcAft>
                      </a:pPr>
                      <a:endParaRPr lang="ru-RU" sz="800" dirty="0" smtClean="0">
                        <a:effectLst/>
                        <a:latin typeface="Times New Roman" pitchFamily="18" charset="0"/>
                        <a:cs typeface="Times New Roman" pitchFamily="18" charset="0"/>
                      </a:endParaRPr>
                    </a:p>
                    <a:p>
                      <a:pPr algn="just">
                        <a:spcAft>
                          <a:spcPts val="0"/>
                        </a:spcAft>
                      </a:pPr>
                      <a:r>
                        <a:rPr lang="ru-RU" sz="800" dirty="0" smtClean="0">
                          <a:effectLst/>
                          <a:latin typeface="Times New Roman" pitchFamily="18" charset="0"/>
                          <a:cs typeface="Times New Roman" pitchFamily="18" charset="0"/>
                        </a:rPr>
                        <a:t>Количество </a:t>
                      </a:r>
                      <a:r>
                        <a:rPr lang="ru-RU" sz="800" dirty="0">
                          <a:effectLst/>
                          <a:latin typeface="Times New Roman" pitchFamily="18" charset="0"/>
                          <a:cs typeface="Times New Roman" pitchFamily="18" charset="0"/>
                        </a:rPr>
                        <a:t>муниципальных служащих получающих  муниципальную пенсию за выслугу лет</a:t>
                      </a:r>
                      <a:endParaRPr lang="ru-RU" sz="800" dirty="0">
                        <a:effectLst/>
                        <a:latin typeface="Times New Roman" pitchFamily="18" charset="0"/>
                        <a:ea typeface="Calibri"/>
                        <a:cs typeface="Times New Roman" pitchFamily="18" charset="0"/>
                      </a:endParaRPr>
                    </a:p>
                  </a:txBody>
                  <a:tcPr marL="28473" marR="28473" marT="0" marB="0"/>
                </a:tc>
                <a:tc>
                  <a:txBody>
                    <a:bodyPr/>
                    <a:lstStyle/>
                    <a:p>
                      <a:pPr algn="ctr">
                        <a:spcAft>
                          <a:spcPts val="0"/>
                        </a:spcAft>
                      </a:pPr>
                      <a:r>
                        <a:rPr lang="ru-RU" sz="800" dirty="0" smtClean="0">
                          <a:effectLst/>
                          <a:latin typeface="Times New Roman" pitchFamily="18" charset="0"/>
                          <a:cs typeface="Times New Roman" pitchFamily="18" charset="0"/>
                        </a:rPr>
                        <a:t>человек</a:t>
                      </a:r>
                      <a:endParaRPr lang="ru-RU" sz="800" dirty="0">
                        <a:effectLst/>
                        <a:latin typeface="Times New Roman" pitchFamily="18" charset="0"/>
                        <a:ea typeface="Calibri"/>
                        <a:cs typeface="Times New Roman" pitchFamily="18" charset="0"/>
                      </a:endParaRPr>
                    </a:p>
                  </a:txBody>
                  <a:tcPr marL="28473" marR="28473"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37</a:t>
                      </a:r>
                      <a:endParaRPr lang="ru-RU" sz="800" dirty="0">
                        <a:effectLst/>
                        <a:latin typeface="Times New Roman" pitchFamily="18" charset="0"/>
                        <a:ea typeface="Calibri"/>
                        <a:cs typeface="Times New Roman" pitchFamily="18" charset="0"/>
                      </a:endParaRPr>
                    </a:p>
                  </a:txBody>
                  <a:tcPr marL="28473" marR="28473"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37</a:t>
                      </a:r>
                      <a:endParaRPr lang="ru-RU" sz="800" dirty="0">
                        <a:effectLst/>
                        <a:latin typeface="Times New Roman" pitchFamily="18" charset="0"/>
                        <a:ea typeface="Calibri"/>
                        <a:cs typeface="Times New Roman" pitchFamily="18" charset="0"/>
                      </a:endParaRPr>
                    </a:p>
                  </a:txBody>
                  <a:tcPr marL="28473" marR="28473"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37</a:t>
                      </a:r>
                      <a:endParaRPr lang="ru-RU" sz="800" dirty="0">
                        <a:effectLst/>
                        <a:latin typeface="Times New Roman" pitchFamily="18" charset="0"/>
                        <a:ea typeface="Calibri"/>
                        <a:cs typeface="Times New Roman" pitchFamily="18" charset="0"/>
                      </a:endParaRPr>
                    </a:p>
                  </a:txBody>
                  <a:tcPr marL="28473" marR="28473"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37</a:t>
                      </a:r>
                      <a:endParaRPr lang="ru-RU" sz="800" dirty="0">
                        <a:effectLst/>
                        <a:latin typeface="Times New Roman" pitchFamily="18" charset="0"/>
                        <a:ea typeface="Calibri"/>
                        <a:cs typeface="Times New Roman" pitchFamily="18" charset="0"/>
                      </a:endParaRPr>
                    </a:p>
                  </a:txBody>
                  <a:tcPr marL="28473" marR="28473"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40</a:t>
                      </a:r>
                      <a:endParaRPr lang="ru-RU" sz="800" dirty="0">
                        <a:effectLst/>
                        <a:latin typeface="Times New Roman" pitchFamily="18" charset="0"/>
                        <a:ea typeface="Calibri"/>
                        <a:cs typeface="Times New Roman" pitchFamily="18" charset="0"/>
                      </a:endParaRPr>
                    </a:p>
                  </a:txBody>
                  <a:tcPr marL="28473" marR="28473" marT="0" marB="0" anchor="ct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7507378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02278" y="1021247"/>
            <a:ext cx="8634218" cy="1031051"/>
          </a:xfrm>
          <a:prstGeom prst="rect">
            <a:avLst/>
          </a:prstGeom>
          <a:noFill/>
        </p:spPr>
        <p:txBody>
          <a:bodyPr wrap="square">
            <a:spAutoFit/>
          </a:bodyPr>
          <a:lstStyle/>
          <a:p>
            <a:r>
              <a:rPr lang="ru-RU" sz="1100" b="1" u="sng" dirty="0">
                <a:solidFill>
                  <a:srgbClr val="FFC000"/>
                </a:solidFill>
                <a:effectLst>
                  <a:outerShdw blurRad="38100" dist="38100" dir="2700000" algn="tl">
                    <a:srgbClr val="000000">
                      <a:alpha val="43137"/>
                    </a:srgbClr>
                  </a:outerShdw>
                </a:effectLst>
              </a:rPr>
              <a:t>Цель программы: </a:t>
            </a:r>
            <a:r>
              <a:rPr lang="ru-RU" sz="1100" b="1" dirty="0">
                <a:solidFill>
                  <a:srgbClr val="FFC000"/>
                </a:solidFill>
                <a:effectLst>
                  <a:outerShdw blurRad="38100" dist="38100" dir="2700000" algn="tl">
                    <a:srgbClr val="000000">
                      <a:alpha val="43137"/>
                    </a:srgbClr>
                  </a:outerShdw>
                </a:effectLst>
              </a:rPr>
              <a:t>  </a:t>
            </a:r>
          </a:p>
          <a:p>
            <a:r>
              <a:rPr lang="ru-RU" sz="1000" b="1" dirty="0">
                <a:effectLst>
                  <a:outerShdw blurRad="38100" dist="38100" dir="2700000" algn="tl">
                    <a:srgbClr val="000000">
                      <a:alpha val="43137"/>
                    </a:srgbClr>
                  </a:outerShdw>
                </a:effectLst>
              </a:rPr>
              <a:t>- повышение доступности и качества услуг дошкольного образования;</a:t>
            </a:r>
          </a:p>
          <a:p>
            <a:r>
              <a:rPr lang="ru-RU" sz="1000" b="1" dirty="0">
                <a:effectLst>
                  <a:outerShdw blurRad="38100" dist="38100" dir="2700000" algn="tl">
                    <a:srgbClr val="000000">
                      <a:alpha val="43137"/>
                    </a:srgbClr>
                  </a:outerShdw>
                </a:effectLst>
              </a:rPr>
              <a:t>- создание возможностей для качественного общего образования независимо от места жительства, социального и    материального положения семей и состояния здоровья обучающихся;</a:t>
            </a:r>
          </a:p>
          <a:p>
            <a:r>
              <a:rPr lang="ru-RU" sz="1000" b="1" dirty="0">
                <a:effectLst>
                  <a:outerShdw blurRad="38100" dist="38100" dir="2700000" algn="tl">
                    <a:srgbClr val="000000">
                      <a:alpha val="43137"/>
                    </a:srgbClr>
                  </a:outerShdw>
                </a:effectLst>
              </a:rPr>
              <a:t>- создание в системе образования условий для позитивной социализации, самореализации, физического развития детей и молодежи.</a:t>
            </a:r>
          </a:p>
        </p:txBody>
      </p:sp>
      <p:sp>
        <p:nvSpPr>
          <p:cNvPr id="16" name="Прямоугольник 15"/>
          <p:cNvSpPr/>
          <p:nvPr/>
        </p:nvSpPr>
        <p:spPr>
          <a:xfrm>
            <a:off x="1185454" y="590360"/>
            <a:ext cx="7708994" cy="461665"/>
          </a:xfrm>
          <a:prstGeom prst="rect">
            <a:avLst/>
          </a:prstGeom>
          <a:solidFill>
            <a:srgbClr val="FFC000"/>
          </a:solidFill>
          <a:scene3d>
            <a:camera prst="orthographicFront"/>
            <a:lightRig rig="threePt" dir="t"/>
          </a:scene3d>
          <a:sp3d>
            <a:bevelT w="152400" h="50800" prst="softRound"/>
          </a:sp3d>
        </p:spPr>
        <p:txBody>
          <a:bodyPr wrap="square">
            <a:spAutoFit/>
          </a:bodyPr>
          <a:lstStyle/>
          <a:p>
            <a:pPr algn="ctr"/>
            <a:r>
              <a:rPr lang="ru-RU" sz="1200" b="1" dirty="0">
                <a:solidFill>
                  <a:srgbClr val="660066"/>
                </a:solidFill>
              </a:rPr>
              <a:t>Администратор программы: </a:t>
            </a:r>
          </a:p>
          <a:p>
            <a:pPr algn="ctr"/>
            <a:r>
              <a:rPr lang="ru-RU" sz="1200" dirty="0">
                <a:solidFill>
                  <a:srgbClr val="660066"/>
                </a:solidFill>
              </a:rPr>
              <a:t>Отдел образования администрации Гаврилово-Посадского муниципального района</a:t>
            </a:r>
            <a:endParaRPr lang="ru-RU" sz="1400" dirty="0">
              <a:solidFill>
                <a:srgbClr val="660066"/>
              </a:solidFill>
            </a:endParaRPr>
          </a:p>
        </p:txBody>
      </p:sp>
      <p:sp>
        <p:nvSpPr>
          <p:cNvPr id="17" name="Прямоугольник 16"/>
          <p:cNvSpPr/>
          <p:nvPr/>
        </p:nvSpPr>
        <p:spPr>
          <a:xfrm>
            <a:off x="1347664" y="1898409"/>
            <a:ext cx="1928192" cy="307777"/>
          </a:xfrm>
          <a:prstGeom prst="rect">
            <a:avLst/>
          </a:prstGeom>
          <a:solidFill>
            <a:srgbClr val="00B0F0"/>
          </a:solidFill>
          <a:scene3d>
            <a:camera prst="orthographicFront"/>
            <a:lightRig rig="threePt" dir="t"/>
          </a:scene3d>
          <a:sp3d>
            <a:bevelT w="152400" h="50800" prst="softRound"/>
          </a:sp3d>
        </p:spPr>
        <p:txBody>
          <a:bodyPr wrap="square">
            <a:spAutoFit/>
          </a:bodyPr>
          <a:lstStyle/>
          <a:p>
            <a:pPr algn="ctr"/>
            <a:r>
              <a:rPr lang="ru-RU" sz="1400" b="1" u="sng" dirty="0">
                <a:solidFill>
                  <a:srgbClr val="C32D2E">
                    <a:lumMod val="50000"/>
                  </a:srgbClr>
                </a:solidFill>
              </a:rPr>
              <a:t>РЕЗУЛЬТАТЫ</a:t>
            </a:r>
            <a:endParaRPr lang="ru-RU" sz="1400" dirty="0">
              <a:solidFill>
                <a:srgbClr val="C32D2E">
                  <a:lumMod val="50000"/>
                </a:srgbClr>
              </a:solidFill>
            </a:endParaRPr>
          </a:p>
        </p:txBody>
      </p:sp>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7518"/>
            <a:ext cx="966092" cy="966092"/>
          </a:xfrm>
          <a:prstGeom prst="rect">
            <a:avLst/>
          </a:prstGeom>
        </p:spPr>
      </p:pic>
      <p:sp>
        <p:nvSpPr>
          <p:cNvPr id="35" name="Номер слайда 1"/>
          <p:cNvSpPr txBox="1">
            <a:spLocks/>
          </p:cNvSpPr>
          <p:nvPr/>
        </p:nvSpPr>
        <p:spPr>
          <a:xfrm>
            <a:off x="8385453" y="78102"/>
            <a:ext cx="587274" cy="353391"/>
          </a:xfrm>
          <a:prstGeom prst="rect">
            <a:avLst/>
          </a:prstGeom>
        </p:spPr>
        <p:txBody>
          <a:bodyPr vert="horz" lIns="91440" tIns="45720" rIns="91440" bIns="45720" rtlCol="0" anchor="t"/>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52</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4259" y="3288400"/>
            <a:ext cx="1585380" cy="10801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87858" y="2057863"/>
            <a:ext cx="1620137" cy="1086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48467" y="4500649"/>
            <a:ext cx="1591172" cy="11351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1" name="Группа 20"/>
          <p:cNvGrpSpPr/>
          <p:nvPr/>
        </p:nvGrpSpPr>
        <p:grpSpPr>
          <a:xfrm>
            <a:off x="7060404" y="5660972"/>
            <a:ext cx="1542578" cy="1066211"/>
            <a:chOff x="6845846" y="5654990"/>
            <a:chExt cx="1542578" cy="1066211"/>
          </a:xfrm>
        </p:grpSpPr>
        <p:pic>
          <p:nvPicPr>
            <p:cNvPr id="22" name="Рисунок 21"/>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45846" y="5654990"/>
              <a:ext cx="1542578" cy="1066211"/>
            </a:xfrm>
            <a:prstGeom prst="rect">
              <a:avLst/>
            </a:prstGeom>
          </p:spPr>
        </p:pic>
        <p:sp>
          <p:nvSpPr>
            <p:cNvPr id="23" name="Прямоугольник 22"/>
            <p:cNvSpPr/>
            <p:nvPr/>
          </p:nvSpPr>
          <p:spPr>
            <a:xfrm rot="20593258">
              <a:off x="7271031" y="6009987"/>
              <a:ext cx="324128" cy="200055"/>
            </a:xfrm>
            <a:prstGeom prst="rect">
              <a:avLst/>
            </a:prstGeom>
          </p:spPr>
          <p:txBody>
            <a:bodyPr wrap="none">
              <a:spAutoFit/>
            </a:bodyPr>
            <a:lstStyle/>
            <a:p>
              <a:r>
                <a:rPr lang="ru-RU" sz="700" b="1" dirty="0">
                  <a:solidFill>
                    <a:srgbClr val="703203">
                      <a:lumMod val="50000"/>
                    </a:srgbClr>
                  </a:solidFill>
                </a:rPr>
                <a:t>МП</a:t>
              </a:r>
              <a:endParaRPr lang="ru-RU" sz="800" dirty="0">
                <a:solidFill>
                  <a:srgbClr val="703203">
                    <a:lumMod val="50000"/>
                  </a:srgbClr>
                </a:solidFill>
              </a:endParaRPr>
            </a:p>
          </p:txBody>
        </p:sp>
      </p:grpSp>
      <p:sp>
        <p:nvSpPr>
          <p:cNvPr id="24" name="Прямоугольник 23"/>
          <p:cNvSpPr/>
          <p:nvPr/>
        </p:nvSpPr>
        <p:spPr>
          <a:xfrm rot="20593258">
            <a:off x="462596" y="401287"/>
            <a:ext cx="298480" cy="338554"/>
          </a:xfrm>
          <a:prstGeom prst="rect">
            <a:avLst/>
          </a:prstGeom>
        </p:spPr>
        <p:txBody>
          <a:bodyPr wrap="none">
            <a:spAutoFit/>
          </a:bodyPr>
          <a:lstStyle/>
          <a:p>
            <a:r>
              <a:rPr lang="ru-RU" sz="1600" b="1" dirty="0">
                <a:solidFill>
                  <a:srgbClr val="FF0000"/>
                </a:solidFill>
                <a:effectLst>
                  <a:outerShdw blurRad="38100" dist="38100" dir="2700000" algn="tl">
                    <a:srgbClr val="000000">
                      <a:alpha val="43137"/>
                    </a:srgbClr>
                  </a:outerShdw>
                </a:effectLst>
              </a:rPr>
              <a:t>4</a:t>
            </a:r>
            <a:endParaRPr lang="ru-RU" dirty="0">
              <a:solidFill>
                <a:srgbClr val="FF0000"/>
              </a:solidFill>
              <a:effectLst>
                <a:outerShdw blurRad="38100" dist="38100" dir="2700000" algn="tl">
                  <a:srgbClr val="000000">
                    <a:alpha val="43137"/>
                  </a:srgbClr>
                </a:outerShdw>
              </a:effectLst>
            </a:endParaRPr>
          </a:p>
        </p:txBody>
      </p:sp>
      <p:graphicFrame>
        <p:nvGraphicFramePr>
          <p:cNvPr id="25" name="Схема 24"/>
          <p:cNvGraphicFramePr/>
          <p:nvPr>
            <p:extLst>
              <p:ext uri="{D42A27DB-BD31-4B8C-83A1-F6EECF244321}">
                <p14:modId xmlns:p14="http://schemas.microsoft.com/office/powerpoint/2010/main" val="3725430201"/>
              </p:ext>
            </p:extLst>
          </p:nvPr>
        </p:nvGraphicFramePr>
        <p:xfrm>
          <a:off x="125223" y="2190536"/>
          <a:ext cx="6679560" cy="456687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Прямоугольник 2"/>
          <p:cNvSpPr/>
          <p:nvPr/>
        </p:nvSpPr>
        <p:spPr>
          <a:xfrm>
            <a:off x="803590" y="-37589"/>
            <a:ext cx="8340410" cy="584775"/>
          </a:xfrm>
          <a:prstGeom prst="rect">
            <a:avLst/>
          </a:prstGeom>
        </p:spPr>
        <p:txBody>
          <a:bodyPr wrap="square">
            <a:spAutoFit/>
          </a:bodyPr>
          <a:lstStyle/>
          <a:p>
            <a:pPr algn="ctr"/>
            <a:r>
              <a:rPr lang="ru-RU" sz="1600" b="1" i="1" dirty="0">
                <a:solidFill>
                  <a:srgbClr val="FFFF00"/>
                </a:solidFill>
              </a:rPr>
              <a:t>Муниципальная программа «Развитие системы образования </a:t>
            </a:r>
          </a:p>
          <a:p>
            <a:pPr algn="ctr"/>
            <a:r>
              <a:rPr lang="ru-RU" sz="1600" b="1" i="1" dirty="0">
                <a:solidFill>
                  <a:srgbClr val="FFFF00"/>
                </a:solidFill>
              </a:rPr>
              <a:t>Гаврилово-Посадского муниципального района»</a:t>
            </a:r>
            <a:endParaRPr lang="ru-RU" sz="1600" b="1" i="1" dirty="0">
              <a:ln w="1905"/>
              <a:solidFill>
                <a:srgbClr val="FFFF0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4820054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954610" y="1121463"/>
            <a:ext cx="8064245" cy="307777"/>
          </a:xfrm>
          <a:prstGeom prst="rect">
            <a:avLst/>
          </a:prstGeom>
          <a:gradFill flip="none" rotWithShape="1">
            <a:gsLst>
              <a:gs pos="0">
                <a:srgbClr val="00FF00">
                  <a:shade val="30000"/>
                  <a:satMod val="115000"/>
                </a:srgbClr>
              </a:gs>
              <a:gs pos="50000">
                <a:srgbClr val="00FF00">
                  <a:shade val="67500"/>
                  <a:satMod val="115000"/>
                </a:srgbClr>
              </a:gs>
              <a:gs pos="100000">
                <a:srgbClr val="00FF00">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ru-RU" sz="1400" b="1" dirty="0">
                <a:solidFill>
                  <a:srgbClr val="C00000"/>
                </a:solidFill>
              </a:rPr>
              <a:t>Целевые показатели (индикаторы) реализации муниципальной программы</a:t>
            </a:r>
            <a:r>
              <a:rPr lang="ru-RU" sz="1400" dirty="0">
                <a:solidFill>
                  <a:srgbClr val="C00000"/>
                </a:solidFill>
              </a:rPr>
              <a:t>	</a:t>
            </a:r>
          </a:p>
        </p:txBody>
      </p:sp>
      <p:sp>
        <p:nvSpPr>
          <p:cNvPr id="18" name="Номер слайда 1"/>
          <p:cNvSpPr txBox="1">
            <a:spLocks/>
          </p:cNvSpPr>
          <p:nvPr/>
        </p:nvSpPr>
        <p:spPr>
          <a:xfrm>
            <a:off x="8670851" y="6367811"/>
            <a:ext cx="587274" cy="353391"/>
          </a:xfrm>
          <a:prstGeom prst="rect">
            <a:avLst/>
          </a:prstGeom>
        </p:spPr>
        <p:txBody>
          <a:bodyPr vert="horz" lIns="91440" tIns="45720" rIns="91440" bIns="45720" rtlCol="0" anchor="t"/>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53</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
        <p:nvSpPr>
          <p:cNvPr id="2" name="Прямоугольник 1"/>
          <p:cNvSpPr/>
          <p:nvPr/>
        </p:nvSpPr>
        <p:spPr>
          <a:xfrm>
            <a:off x="966091" y="167356"/>
            <a:ext cx="7704759" cy="646331"/>
          </a:xfrm>
          <a:prstGeom prst="rect">
            <a:avLst/>
          </a:prstGeom>
        </p:spPr>
        <p:txBody>
          <a:bodyPr wrap="square">
            <a:spAutoFit/>
          </a:bodyPr>
          <a:lstStyle/>
          <a:p>
            <a:pPr lvl="0" algn="ctr"/>
            <a:r>
              <a:rPr lang="ru-RU" b="1" i="1" dirty="0">
                <a:solidFill>
                  <a:srgbClr val="FFFF00"/>
                </a:solidFill>
              </a:rPr>
              <a:t>Муниципальная программа «Развитие системы образования </a:t>
            </a:r>
          </a:p>
          <a:p>
            <a:pPr lvl="0" algn="ctr"/>
            <a:r>
              <a:rPr lang="ru-RU" b="1" i="1" dirty="0">
                <a:solidFill>
                  <a:srgbClr val="FFFF00"/>
                </a:solidFill>
              </a:rPr>
              <a:t>Гаврилово-Посадского муниципального района»</a:t>
            </a:r>
            <a:endParaRPr lang="ru-RU" b="1" i="1" dirty="0">
              <a:ln w="1905"/>
              <a:solidFill>
                <a:srgbClr val="FFFF00"/>
              </a:solidFill>
              <a:effectLst>
                <a:innerShdw blurRad="69850" dist="43180" dir="5400000">
                  <a:srgbClr val="000000">
                    <a:alpha val="65000"/>
                  </a:srgbClr>
                </a:innerShdw>
              </a:effectLst>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950764918"/>
              </p:ext>
            </p:extLst>
          </p:nvPr>
        </p:nvGraphicFramePr>
        <p:xfrm>
          <a:off x="107503" y="1424782"/>
          <a:ext cx="8911351" cy="2796306"/>
        </p:xfrm>
        <a:graphic>
          <a:graphicData uri="http://schemas.openxmlformats.org/drawingml/2006/table">
            <a:tbl>
              <a:tblPr firstRow="1" firstCol="1" lastRow="1" lastCol="1" bandRow="1" bandCol="1">
                <a:tableStyleId>{5940675A-B579-460E-94D1-54222C63F5DA}</a:tableStyleId>
              </a:tblPr>
              <a:tblGrid>
                <a:gridCol w="576065">
                  <a:extLst>
                    <a:ext uri="{9D8B030D-6E8A-4147-A177-3AD203B41FA5}">
                      <a16:colId xmlns:a16="http://schemas.microsoft.com/office/drawing/2014/main" xmlns="" val="20000"/>
                    </a:ext>
                  </a:extLst>
                </a:gridCol>
                <a:gridCol w="2652171">
                  <a:extLst>
                    <a:ext uri="{9D8B030D-6E8A-4147-A177-3AD203B41FA5}">
                      <a16:colId xmlns:a16="http://schemas.microsoft.com/office/drawing/2014/main" xmlns="" val="20001"/>
                    </a:ext>
                  </a:extLst>
                </a:gridCol>
                <a:gridCol w="903615">
                  <a:extLst>
                    <a:ext uri="{9D8B030D-6E8A-4147-A177-3AD203B41FA5}">
                      <a16:colId xmlns:a16="http://schemas.microsoft.com/office/drawing/2014/main" xmlns="" val="20002"/>
                    </a:ext>
                  </a:extLst>
                </a:gridCol>
                <a:gridCol w="903615">
                  <a:extLst>
                    <a:ext uri="{9D8B030D-6E8A-4147-A177-3AD203B41FA5}">
                      <a16:colId xmlns:a16="http://schemas.microsoft.com/office/drawing/2014/main" xmlns="" val="20003"/>
                    </a:ext>
                  </a:extLst>
                </a:gridCol>
                <a:gridCol w="775177">
                  <a:extLst>
                    <a:ext uri="{9D8B030D-6E8A-4147-A177-3AD203B41FA5}">
                      <a16:colId xmlns:a16="http://schemas.microsoft.com/office/drawing/2014/main" xmlns="" val="20004"/>
                    </a:ext>
                  </a:extLst>
                </a:gridCol>
                <a:gridCol w="775177">
                  <a:extLst>
                    <a:ext uri="{9D8B030D-6E8A-4147-A177-3AD203B41FA5}">
                      <a16:colId xmlns:a16="http://schemas.microsoft.com/office/drawing/2014/main" xmlns="" val="20005"/>
                    </a:ext>
                  </a:extLst>
                </a:gridCol>
                <a:gridCol w="775177">
                  <a:extLst>
                    <a:ext uri="{9D8B030D-6E8A-4147-A177-3AD203B41FA5}">
                      <a16:colId xmlns:a16="http://schemas.microsoft.com/office/drawing/2014/main" xmlns="" val="20006"/>
                    </a:ext>
                  </a:extLst>
                </a:gridCol>
                <a:gridCol w="775177">
                  <a:extLst>
                    <a:ext uri="{9D8B030D-6E8A-4147-A177-3AD203B41FA5}">
                      <a16:colId xmlns:a16="http://schemas.microsoft.com/office/drawing/2014/main" xmlns="" val="20007"/>
                    </a:ext>
                  </a:extLst>
                </a:gridCol>
                <a:gridCol w="775177">
                  <a:extLst>
                    <a:ext uri="{9D8B030D-6E8A-4147-A177-3AD203B41FA5}">
                      <a16:colId xmlns:a16="http://schemas.microsoft.com/office/drawing/2014/main" xmlns="" val="20008"/>
                    </a:ext>
                  </a:extLst>
                </a:gridCol>
              </a:tblGrid>
              <a:tr h="145999">
                <a:tc rowSpan="2">
                  <a:txBody>
                    <a:bodyPr/>
                    <a:lstStyle/>
                    <a:p>
                      <a:pPr algn="ctr">
                        <a:spcAft>
                          <a:spcPts val="0"/>
                        </a:spcAft>
                      </a:pPr>
                      <a:r>
                        <a:rPr lang="ru-RU" sz="1100" b="1" spc="5" dirty="0">
                          <a:effectLst/>
                          <a:latin typeface="Times New Roman" pitchFamily="18" charset="0"/>
                          <a:cs typeface="Times New Roman" pitchFamily="18" charset="0"/>
                        </a:rPr>
                        <a:t>№ п/п</a:t>
                      </a:r>
                      <a:endParaRPr lang="ru-RU" sz="1000" b="1" dirty="0">
                        <a:effectLst/>
                        <a:latin typeface="Times New Roman" pitchFamily="18" charset="0"/>
                        <a:ea typeface="Times New Roman"/>
                        <a:cs typeface="Times New Roman" pitchFamily="18" charset="0"/>
                      </a:endParaRPr>
                    </a:p>
                  </a:txBody>
                  <a:tcPr marL="46928" marR="46928" marT="0" marB="0" anchor="ctr"/>
                </a:tc>
                <a:tc rowSpan="2">
                  <a:txBody>
                    <a:bodyPr/>
                    <a:lstStyle/>
                    <a:p>
                      <a:pPr algn="ctr">
                        <a:spcAft>
                          <a:spcPts val="0"/>
                        </a:spcAft>
                      </a:pPr>
                      <a:r>
                        <a:rPr lang="ru-RU" sz="1100" b="1" spc="5" dirty="0">
                          <a:effectLst/>
                          <a:latin typeface="Times New Roman" pitchFamily="18" charset="0"/>
                          <a:cs typeface="Times New Roman" pitchFamily="18" charset="0"/>
                        </a:rPr>
                        <a:t>Наименование</a:t>
                      </a:r>
                      <a:endParaRPr lang="ru-RU" sz="1000" b="1" dirty="0">
                        <a:effectLst/>
                        <a:latin typeface="Times New Roman" pitchFamily="18" charset="0"/>
                        <a:cs typeface="Times New Roman" pitchFamily="18" charset="0"/>
                      </a:endParaRPr>
                    </a:p>
                    <a:p>
                      <a:pPr algn="ctr">
                        <a:spcAft>
                          <a:spcPts val="0"/>
                        </a:spcAft>
                      </a:pPr>
                      <a:r>
                        <a:rPr lang="ru-RU" sz="1100" b="1" spc="5" dirty="0">
                          <a:effectLst/>
                          <a:latin typeface="Times New Roman" pitchFamily="18" charset="0"/>
                          <a:cs typeface="Times New Roman" pitchFamily="18" charset="0"/>
                        </a:rPr>
                        <a:t>показателя</a:t>
                      </a:r>
                      <a:endParaRPr lang="ru-RU" sz="1000" b="1" dirty="0">
                        <a:effectLst/>
                        <a:latin typeface="Times New Roman" pitchFamily="18" charset="0"/>
                        <a:ea typeface="Times New Roman"/>
                        <a:cs typeface="Times New Roman" pitchFamily="18" charset="0"/>
                      </a:endParaRPr>
                    </a:p>
                  </a:txBody>
                  <a:tcPr marL="46928" marR="46928" marT="0" marB="0" anchor="ctr"/>
                </a:tc>
                <a:tc rowSpan="2">
                  <a:txBody>
                    <a:bodyPr/>
                    <a:lstStyle/>
                    <a:p>
                      <a:pPr algn="ctr">
                        <a:spcAft>
                          <a:spcPts val="0"/>
                        </a:spcAft>
                      </a:pPr>
                      <a:r>
                        <a:rPr lang="ru-RU" sz="1100" b="1" spc="5" dirty="0">
                          <a:effectLst/>
                          <a:latin typeface="Times New Roman" pitchFamily="18" charset="0"/>
                          <a:cs typeface="Times New Roman" pitchFamily="18" charset="0"/>
                        </a:rPr>
                        <a:t>Единица измерения</a:t>
                      </a:r>
                      <a:endParaRPr lang="ru-RU" sz="1000" b="1" dirty="0">
                        <a:effectLst/>
                        <a:latin typeface="Times New Roman" pitchFamily="18" charset="0"/>
                        <a:ea typeface="Times New Roman"/>
                        <a:cs typeface="Times New Roman" pitchFamily="18" charset="0"/>
                      </a:endParaRPr>
                    </a:p>
                  </a:txBody>
                  <a:tcPr marL="46928" marR="46928" marT="0" marB="0" anchor="ctr"/>
                </a:tc>
                <a:tc gridSpan="6">
                  <a:txBody>
                    <a:bodyPr/>
                    <a:lstStyle/>
                    <a:p>
                      <a:pPr algn="ctr">
                        <a:spcAft>
                          <a:spcPts val="0"/>
                        </a:spcAft>
                      </a:pPr>
                      <a:r>
                        <a:rPr lang="ru-RU" sz="1100" b="1" spc="5">
                          <a:effectLst/>
                          <a:latin typeface="Times New Roman" pitchFamily="18" charset="0"/>
                          <a:cs typeface="Times New Roman" pitchFamily="18" charset="0"/>
                        </a:rPr>
                        <a:t>Годы</a:t>
                      </a:r>
                      <a:endParaRPr lang="ru-RU" sz="1000" b="1">
                        <a:effectLst/>
                        <a:latin typeface="Times New Roman" pitchFamily="18" charset="0"/>
                        <a:ea typeface="Times New Roman"/>
                        <a:cs typeface="Times New Roman" pitchFamily="18" charset="0"/>
                      </a:endParaRPr>
                    </a:p>
                  </a:txBody>
                  <a:tcPr marL="46928" marR="46928"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468426">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spcAft>
                          <a:spcPts val="0"/>
                        </a:spcAft>
                      </a:pPr>
                      <a:r>
                        <a:rPr lang="ru-RU" sz="1100" b="1" spc="5" dirty="0">
                          <a:effectLst/>
                          <a:latin typeface="Times New Roman" pitchFamily="18" charset="0"/>
                          <a:cs typeface="Times New Roman" pitchFamily="18" charset="0"/>
                        </a:rPr>
                        <a:t>2020</a:t>
                      </a:r>
                      <a:endParaRPr lang="ru-RU" sz="1000" b="1" dirty="0">
                        <a:effectLst/>
                        <a:latin typeface="Times New Roman" pitchFamily="18" charset="0"/>
                        <a:ea typeface="Times New Roman"/>
                        <a:cs typeface="Times New Roman" pitchFamily="18" charset="0"/>
                      </a:endParaRPr>
                    </a:p>
                  </a:txBody>
                  <a:tcPr marL="46928" marR="46928" marT="0" marB="0" anchor="ctr"/>
                </a:tc>
                <a:tc>
                  <a:txBody>
                    <a:bodyPr/>
                    <a:lstStyle/>
                    <a:p>
                      <a:pPr algn="ctr">
                        <a:spcAft>
                          <a:spcPts val="0"/>
                        </a:spcAft>
                      </a:pPr>
                      <a:r>
                        <a:rPr lang="ru-RU" sz="1100" b="1" spc="5" dirty="0">
                          <a:effectLst/>
                          <a:latin typeface="Times New Roman" pitchFamily="18" charset="0"/>
                          <a:cs typeface="Times New Roman" pitchFamily="18" charset="0"/>
                        </a:rPr>
                        <a:t>2021</a:t>
                      </a:r>
                      <a:endParaRPr lang="ru-RU" sz="1000" b="1" dirty="0">
                        <a:effectLst/>
                        <a:latin typeface="Times New Roman" pitchFamily="18" charset="0"/>
                        <a:ea typeface="Times New Roman"/>
                        <a:cs typeface="Times New Roman" pitchFamily="18" charset="0"/>
                      </a:endParaRPr>
                    </a:p>
                  </a:txBody>
                  <a:tcPr marL="46928" marR="46928" marT="0" marB="0" anchor="ctr"/>
                </a:tc>
                <a:tc>
                  <a:txBody>
                    <a:bodyPr/>
                    <a:lstStyle/>
                    <a:p>
                      <a:pPr algn="ctr">
                        <a:spcAft>
                          <a:spcPts val="0"/>
                        </a:spcAft>
                      </a:pPr>
                      <a:r>
                        <a:rPr lang="ru-RU" sz="1100" b="1" spc="5" dirty="0">
                          <a:effectLst/>
                          <a:latin typeface="Times New Roman" pitchFamily="18" charset="0"/>
                          <a:cs typeface="Times New Roman" pitchFamily="18" charset="0"/>
                        </a:rPr>
                        <a:t>2022</a:t>
                      </a:r>
                      <a:endParaRPr lang="ru-RU" sz="1000" b="1" dirty="0">
                        <a:effectLst/>
                        <a:latin typeface="Times New Roman" pitchFamily="18" charset="0"/>
                        <a:ea typeface="Times New Roman"/>
                        <a:cs typeface="Times New Roman" pitchFamily="18" charset="0"/>
                      </a:endParaRPr>
                    </a:p>
                  </a:txBody>
                  <a:tcPr marL="46928" marR="46928" marT="0" marB="0" anchor="ctr"/>
                </a:tc>
                <a:tc>
                  <a:txBody>
                    <a:bodyPr/>
                    <a:lstStyle/>
                    <a:p>
                      <a:pPr algn="ctr">
                        <a:spcAft>
                          <a:spcPts val="0"/>
                        </a:spcAft>
                      </a:pPr>
                      <a:r>
                        <a:rPr lang="ru-RU" sz="1100" b="1" spc="5" dirty="0">
                          <a:effectLst/>
                          <a:latin typeface="Times New Roman" pitchFamily="18" charset="0"/>
                          <a:cs typeface="Times New Roman" pitchFamily="18" charset="0"/>
                        </a:rPr>
                        <a:t>2023</a:t>
                      </a:r>
                      <a:endParaRPr lang="ru-RU" sz="1000" b="1" dirty="0">
                        <a:effectLst/>
                        <a:latin typeface="Times New Roman" pitchFamily="18" charset="0"/>
                        <a:ea typeface="Times New Roman"/>
                        <a:cs typeface="Times New Roman" pitchFamily="18" charset="0"/>
                      </a:endParaRPr>
                    </a:p>
                  </a:txBody>
                  <a:tcPr marL="46928" marR="46928" marT="0" marB="0" anchor="ctr"/>
                </a:tc>
                <a:tc>
                  <a:txBody>
                    <a:bodyPr/>
                    <a:lstStyle/>
                    <a:p>
                      <a:pPr algn="ctr">
                        <a:spcAft>
                          <a:spcPts val="0"/>
                        </a:spcAft>
                      </a:pPr>
                      <a:r>
                        <a:rPr lang="ru-RU" sz="1100" b="1" spc="5" dirty="0">
                          <a:effectLst/>
                          <a:latin typeface="Times New Roman" pitchFamily="18" charset="0"/>
                          <a:cs typeface="Times New Roman" pitchFamily="18" charset="0"/>
                        </a:rPr>
                        <a:t>2024</a:t>
                      </a:r>
                      <a:endParaRPr lang="ru-RU" sz="1000" b="1" dirty="0">
                        <a:effectLst/>
                        <a:latin typeface="Times New Roman" pitchFamily="18" charset="0"/>
                        <a:ea typeface="Times New Roman"/>
                        <a:cs typeface="Times New Roman" pitchFamily="18" charset="0"/>
                      </a:endParaRPr>
                    </a:p>
                  </a:txBody>
                  <a:tcPr marL="46928" marR="46928" marT="0" marB="0" anchor="ctr"/>
                </a:tc>
                <a:tc>
                  <a:txBody>
                    <a:bodyPr/>
                    <a:lstStyle/>
                    <a:p>
                      <a:pPr algn="ctr">
                        <a:spcAft>
                          <a:spcPts val="0"/>
                        </a:spcAft>
                      </a:pPr>
                      <a:r>
                        <a:rPr lang="ru-RU" sz="1100" b="1" spc="5" dirty="0" smtClean="0">
                          <a:effectLst/>
                          <a:latin typeface="Times New Roman" pitchFamily="18" charset="0"/>
                          <a:cs typeface="Times New Roman" pitchFamily="18" charset="0"/>
                        </a:rPr>
                        <a:t>2025</a:t>
                      </a:r>
                      <a:endParaRPr lang="ru-RU" sz="1000" b="1" dirty="0">
                        <a:effectLst/>
                        <a:latin typeface="Times New Roman" pitchFamily="18" charset="0"/>
                        <a:ea typeface="Times New Roman"/>
                        <a:cs typeface="Times New Roman" pitchFamily="18" charset="0"/>
                      </a:endParaRPr>
                    </a:p>
                  </a:txBody>
                  <a:tcPr marL="46928" marR="46928" marT="0" marB="0" anchor="ctr"/>
                </a:tc>
                <a:extLst>
                  <a:ext uri="{0D108BD9-81ED-4DB2-BD59-A6C34878D82A}">
                    <a16:rowId xmlns:a16="http://schemas.microsoft.com/office/drawing/2014/main" xmlns="" val="10001"/>
                  </a:ext>
                </a:extLst>
              </a:tr>
              <a:tr h="462478">
                <a:tc>
                  <a:txBody>
                    <a:bodyPr/>
                    <a:lstStyle/>
                    <a:p>
                      <a:pPr algn="ctr">
                        <a:spcAft>
                          <a:spcPts val="0"/>
                        </a:spcAft>
                      </a:pPr>
                      <a:r>
                        <a:rPr lang="ru-RU" sz="1000" spc="5" dirty="0">
                          <a:effectLst/>
                          <a:latin typeface="Times New Roman" pitchFamily="18" charset="0"/>
                          <a:cs typeface="Times New Roman" pitchFamily="18" charset="0"/>
                        </a:rPr>
                        <a:t>1.</a:t>
                      </a:r>
                      <a:endParaRPr lang="ru-RU" sz="800" dirty="0">
                        <a:effectLst/>
                        <a:latin typeface="Times New Roman" pitchFamily="18" charset="0"/>
                        <a:ea typeface="Times New Roman"/>
                        <a:cs typeface="Times New Roman" pitchFamily="18" charset="0"/>
                      </a:endParaRPr>
                    </a:p>
                  </a:txBody>
                  <a:tcPr marL="46928" marR="46928" marT="0" marB="0" anchor="ctr"/>
                </a:tc>
                <a:tc>
                  <a:txBody>
                    <a:bodyPr/>
                    <a:lstStyle/>
                    <a:p>
                      <a:pPr>
                        <a:spcAft>
                          <a:spcPts val="0"/>
                        </a:spcAft>
                      </a:pPr>
                      <a:r>
                        <a:rPr lang="ru-RU" sz="850" dirty="0" smtClean="0">
                          <a:effectLst/>
                          <a:latin typeface="Times New Roman" pitchFamily="18" charset="0"/>
                          <a:ea typeface="Times New Roman"/>
                          <a:cs typeface="Times New Roman" pitchFamily="18" charset="0"/>
                        </a:rPr>
                        <a:t>Удельный вес численности населения в возрасте 5-18 лет, охваченного образованием, в общей численности населения в возрасте 5-18 лет</a:t>
                      </a:r>
                      <a:endParaRPr lang="ru-RU" sz="850" dirty="0">
                        <a:effectLst/>
                        <a:latin typeface="Times New Roman" pitchFamily="18" charset="0"/>
                        <a:ea typeface="Times New Roman"/>
                        <a:cs typeface="Times New Roman" pitchFamily="18" charset="0"/>
                      </a:endParaRPr>
                    </a:p>
                  </a:txBody>
                  <a:tcPr marL="46928" marR="46928" marT="0" marB="0" anchor="ctr"/>
                </a:tc>
                <a:tc>
                  <a:txBody>
                    <a:bodyPr/>
                    <a:lstStyle/>
                    <a:p>
                      <a:pPr algn="ctr">
                        <a:spcAft>
                          <a:spcPts val="0"/>
                        </a:spcAft>
                      </a:pPr>
                      <a:r>
                        <a:rPr lang="ru-RU" sz="850" spc="5" dirty="0">
                          <a:effectLst/>
                          <a:latin typeface="Times New Roman" pitchFamily="18" charset="0"/>
                          <a:cs typeface="Times New Roman" pitchFamily="18" charset="0"/>
                        </a:rPr>
                        <a:t>%</a:t>
                      </a:r>
                      <a:endParaRPr lang="ru-RU" sz="850" dirty="0">
                        <a:effectLst/>
                        <a:latin typeface="Times New Roman" pitchFamily="18" charset="0"/>
                        <a:ea typeface="Times New Roman"/>
                        <a:cs typeface="Times New Roman" pitchFamily="18" charset="0"/>
                      </a:endParaRPr>
                    </a:p>
                  </a:txBody>
                  <a:tcPr marL="46928" marR="46928" marT="0" marB="0" anchor="ctr"/>
                </a:tc>
                <a:tc>
                  <a:txBody>
                    <a:bodyPr/>
                    <a:lstStyle/>
                    <a:p>
                      <a:pPr algn="ctr">
                        <a:spcAft>
                          <a:spcPts val="0"/>
                        </a:spcAft>
                      </a:pPr>
                      <a:r>
                        <a:rPr lang="ru-RU" sz="850" dirty="0" smtClean="0">
                          <a:effectLst/>
                          <a:latin typeface="Times New Roman" pitchFamily="18" charset="0"/>
                          <a:ea typeface="Times New Roman"/>
                          <a:cs typeface="Times New Roman" pitchFamily="18" charset="0"/>
                        </a:rPr>
                        <a:t>75,0</a:t>
                      </a:r>
                      <a:endParaRPr lang="ru-RU" sz="850" dirty="0">
                        <a:effectLst/>
                        <a:latin typeface="Times New Roman" pitchFamily="18" charset="0"/>
                        <a:ea typeface="Times New Roman"/>
                        <a:cs typeface="Times New Roman" pitchFamily="18" charset="0"/>
                      </a:endParaRPr>
                    </a:p>
                  </a:txBody>
                  <a:tcPr marL="46928" marR="46928" marT="0" marB="0" anchor="ctr"/>
                </a:tc>
                <a:tc>
                  <a:txBody>
                    <a:bodyPr/>
                    <a:lstStyle/>
                    <a:p>
                      <a:pPr algn="ctr">
                        <a:spcAft>
                          <a:spcPts val="0"/>
                        </a:spcAft>
                      </a:pPr>
                      <a:r>
                        <a:rPr lang="ru-RU" sz="850" dirty="0" smtClean="0">
                          <a:effectLst/>
                          <a:latin typeface="Times New Roman" pitchFamily="18" charset="0"/>
                          <a:ea typeface="Times New Roman"/>
                          <a:cs typeface="Times New Roman" pitchFamily="18" charset="0"/>
                        </a:rPr>
                        <a:t>75,0</a:t>
                      </a:r>
                      <a:endParaRPr lang="ru-RU" sz="850" dirty="0">
                        <a:effectLst/>
                        <a:latin typeface="Times New Roman" pitchFamily="18" charset="0"/>
                        <a:ea typeface="Times New Roman"/>
                        <a:cs typeface="Times New Roman" pitchFamily="18" charset="0"/>
                      </a:endParaRPr>
                    </a:p>
                  </a:txBody>
                  <a:tcPr marL="46928" marR="46928" marT="0" marB="0" anchor="ctr"/>
                </a:tc>
                <a:tc>
                  <a:txBody>
                    <a:bodyPr/>
                    <a:lstStyle/>
                    <a:p>
                      <a:pPr algn="ctr">
                        <a:spcAft>
                          <a:spcPts val="0"/>
                        </a:spcAft>
                      </a:pPr>
                      <a:r>
                        <a:rPr lang="ru-RU" sz="850" dirty="0" smtClean="0">
                          <a:effectLst/>
                          <a:latin typeface="Times New Roman" pitchFamily="18" charset="0"/>
                          <a:ea typeface="Times New Roman"/>
                          <a:cs typeface="Times New Roman" pitchFamily="18" charset="0"/>
                        </a:rPr>
                        <a:t>75,0</a:t>
                      </a:r>
                      <a:endParaRPr lang="ru-RU" sz="850" dirty="0">
                        <a:effectLst/>
                        <a:latin typeface="Times New Roman" pitchFamily="18" charset="0"/>
                        <a:ea typeface="Times New Roman"/>
                        <a:cs typeface="Times New Roman" pitchFamily="18" charset="0"/>
                      </a:endParaRPr>
                    </a:p>
                  </a:txBody>
                  <a:tcPr marL="46928" marR="46928" marT="0" marB="0" anchor="ctr"/>
                </a:tc>
                <a:tc>
                  <a:txBody>
                    <a:bodyPr/>
                    <a:lstStyle/>
                    <a:p>
                      <a:pPr algn="ctr">
                        <a:spcAft>
                          <a:spcPts val="0"/>
                        </a:spcAft>
                      </a:pPr>
                      <a:r>
                        <a:rPr lang="ru-RU" sz="850" dirty="0" smtClean="0">
                          <a:effectLst/>
                          <a:latin typeface="Times New Roman" pitchFamily="18" charset="0"/>
                          <a:ea typeface="Times New Roman"/>
                          <a:cs typeface="Times New Roman" pitchFamily="18" charset="0"/>
                        </a:rPr>
                        <a:t>75,0</a:t>
                      </a:r>
                      <a:endParaRPr lang="ru-RU" sz="850" dirty="0">
                        <a:effectLst/>
                        <a:latin typeface="Times New Roman" pitchFamily="18" charset="0"/>
                        <a:ea typeface="Times New Roman"/>
                        <a:cs typeface="Times New Roman" pitchFamily="18" charset="0"/>
                      </a:endParaRPr>
                    </a:p>
                  </a:txBody>
                  <a:tcPr marL="46928" marR="46928" marT="0" marB="0" anchor="ctr"/>
                </a:tc>
                <a:tc>
                  <a:txBody>
                    <a:bodyPr/>
                    <a:lstStyle/>
                    <a:p>
                      <a:pPr algn="ctr">
                        <a:spcAft>
                          <a:spcPts val="0"/>
                        </a:spcAft>
                      </a:pPr>
                      <a:r>
                        <a:rPr lang="ru-RU" sz="850" dirty="0" smtClean="0">
                          <a:effectLst/>
                          <a:latin typeface="Times New Roman" pitchFamily="18" charset="0"/>
                          <a:ea typeface="Times New Roman"/>
                          <a:cs typeface="Times New Roman" pitchFamily="18" charset="0"/>
                        </a:rPr>
                        <a:t>75,0</a:t>
                      </a:r>
                      <a:endParaRPr lang="ru-RU" sz="850" dirty="0">
                        <a:effectLst/>
                        <a:latin typeface="Times New Roman" pitchFamily="18" charset="0"/>
                        <a:ea typeface="Times New Roman"/>
                        <a:cs typeface="Times New Roman" pitchFamily="18" charset="0"/>
                      </a:endParaRPr>
                    </a:p>
                  </a:txBody>
                  <a:tcPr marL="46928" marR="46928" marT="0" marB="0" anchor="ctr"/>
                </a:tc>
                <a:tc>
                  <a:txBody>
                    <a:bodyPr/>
                    <a:lstStyle/>
                    <a:p>
                      <a:pPr algn="ctr">
                        <a:spcAft>
                          <a:spcPts val="0"/>
                        </a:spcAft>
                      </a:pPr>
                      <a:r>
                        <a:rPr lang="ru-RU" sz="850" dirty="0" smtClean="0">
                          <a:effectLst/>
                          <a:latin typeface="Times New Roman" pitchFamily="18" charset="0"/>
                          <a:ea typeface="Times New Roman"/>
                          <a:cs typeface="Times New Roman" pitchFamily="18" charset="0"/>
                        </a:rPr>
                        <a:t>75,0</a:t>
                      </a:r>
                      <a:endParaRPr lang="ru-RU" sz="850" dirty="0">
                        <a:effectLst/>
                        <a:latin typeface="Times New Roman" pitchFamily="18" charset="0"/>
                        <a:ea typeface="Times New Roman"/>
                        <a:cs typeface="Times New Roman" pitchFamily="18" charset="0"/>
                      </a:endParaRPr>
                    </a:p>
                  </a:txBody>
                  <a:tcPr marL="46928" marR="46928" marT="0" marB="0" anchor="ctr"/>
                </a:tc>
                <a:extLst>
                  <a:ext uri="{0D108BD9-81ED-4DB2-BD59-A6C34878D82A}">
                    <a16:rowId xmlns:a16="http://schemas.microsoft.com/office/drawing/2014/main" xmlns="" val="10002"/>
                  </a:ext>
                </a:extLst>
              </a:tr>
              <a:tr h="545634">
                <a:tc>
                  <a:txBody>
                    <a:bodyPr/>
                    <a:lstStyle/>
                    <a:p>
                      <a:pPr algn="ctr">
                        <a:spcAft>
                          <a:spcPts val="0"/>
                        </a:spcAft>
                      </a:pPr>
                      <a:r>
                        <a:rPr lang="ru-RU" sz="1000" spc="5" dirty="0">
                          <a:effectLst/>
                          <a:latin typeface="Times New Roman" pitchFamily="18" charset="0"/>
                          <a:cs typeface="Times New Roman" pitchFamily="18" charset="0"/>
                        </a:rPr>
                        <a:t>2.</a:t>
                      </a:r>
                      <a:endParaRPr lang="ru-RU" sz="800" dirty="0">
                        <a:effectLst/>
                        <a:latin typeface="Times New Roman" pitchFamily="18" charset="0"/>
                        <a:ea typeface="Times New Roman"/>
                        <a:cs typeface="Times New Roman" pitchFamily="18" charset="0"/>
                      </a:endParaRPr>
                    </a:p>
                  </a:txBody>
                  <a:tcPr marL="46928" marR="46928" marT="0" marB="0" anchor="ctr"/>
                </a:tc>
                <a:tc>
                  <a:txBody>
                    <a:bodyPr/>
                    <a:lstStyle/>
                    <a:p>
                      <a:pPr>
                        <a:spcAft>
                          <a:spcPts val="0"/>
                        </a:spcAft>
                      </a:pPr>
                      <a:r>
                        <a:rPr lang="ru-RU" sz="850" dirty="0" smtClean="0">
                          <a:effectLst/>
                          <a:latin typeface="Times New Roman" pitchFamily="18" charset="0"/>
                          <a:ea typeface="Times New Roman"/>
                          <a:cs typeface="Times New Roman" pitchFamily="18" charset="0"/>
                        </a:rPr>
                        <a:t>Охват детей в возрасте от 1 до 7 лет дошкольным образованием</a:t>
                      </a:r>
                      <a:endParaRPr lang="ru-RU" sz="850" dirty="0">
                        <a:effectLst/>
                        <a:latin typeface="Times New Roman" pitchFamily="18" charset="0"/>
                        <a:ea typeface="Times New Roman"/>
                        <a:cs typeface="Times New Roman" pitchFamily="18" charset="0"/>
                      </a:endParaRPr>
                    </a:p>
                  </a:txBody>
                  <a:tcPr marL="46928" marR="46928" marT="0" marB="0" anchor="ctr"/>
                </a:tc>
                <a:tc>
                  <a:txBody>
                    <a:bodyPr/>
                    <a:lstStyle/>
                    <a:p>
                      <a:pPr algn="ctr">
                        <a:spcAft>
                          <a:spcPts val="0"/>
                        </a:spcAft>
                      </a:pPr>
                      <a:r>
                        <a:rPr lang="ru-RU" sz="850" spc="5">
                          <a:effectLst/>
                          <a:latin typeface="Times New Roman" pitchFamily="18" charset="0"/>
                          <a:cs typeface="Times New Roman" pitchFamily="18" charset="0"/>
                        </a:rPr>
                        <a:t>%</a:t>
                      </a:r>
                      <a:endParaRPr lang="ru-RU" sz="850">
                        <a:effectLst/>
                        <a:latin typeface="Times New Roman" pitchFamily="18" charset="0"/>
                        <a:ea typeface="Times New Roman"/>
                        <a:cs typeface="Times New Roman" pitchFamily="18" charset="0"/>
                      </a:endParaRPr>
                    </a:p>
                  </a:txBody>
                  <a:tcPr marL="46928" marR="46928" marT="0" marB="0" anchor="ctr"/>
                </a:tc>
                <a:tc>
                  <a:txBody>
                    <a:bodyPr/>
                    <a:lstStyle/>
                    <a:p>
                      <a:pPr algn="ctr">
                        <a:spcAft>
                          <a:spcPts val="0"/>
                        </a:spcAft>
                      </a:pPr>
                      <a:r>
                        <a:rPr lang="ru-RU" sz="850" dirty="0" smtClean="0">
                          <a:effectLst/>
                          <a:latin typeface="Times New Roman" pitchFamily="18" charset="0"/>
                          <a:ea typeface="Times New Roman"/>
                          <a:cs typeface="Times New Roman" pitchFamily="18" charset="0"/>
                        </a:rPr>
                        <a:t>67,8</a:t>
                      </a:r>
                      <a:endParaRPr lang="ru-RU" sz="850" dirty="0">
                        <a:effectLst/>
                        <a:latin typeface="Times New Roman" pitchFamily="18" charset="0"/>
                        <a:ea typeface="Times New Roman"/>
                        <a:cs typeface="Times New Roman" pitchFamily="18" charset="0"/>
                      </a:endParaRPr>
                    </a:p>
                  </a:txBody>
                  <a:tcPr marL="46928" marR="46928" marT="0" marB="0" anchor="ctr"/>
                </a:tc>
                <a:tc>
                  <a:txBody>
                    <a:bodyPr/>
                    <a:lstStyle/>
                    <a:p>
                      <a:pPr algn="ctr">
                        <a:spcAft>
                          <a:spcPts val="0"/>
                        </a:spcAft>
                      </a:pPr>
                      <a:r>
                        <a:rPr lang="ru-RU" sz="850" dirty="0" smtClean="0">
                          <a:effectLst/>
                          <a:latin typeface="Times New Roman" pitchFamily="18" charset="0"/>
                          <a:ea typeface="Times New Roman"/>
                          <a:cs typeface="Times New Roman" pitchFamily="18" charset="0"/>
                        </a:rPr>
                        <a:t>69,0</a:t>
                      </a:r>
                      <a:endParaRPr lang="ru-RU" sz="850" dirty="0">
                        <a:effectLst/>
                        <a:latin typeface="Times New Roman" pitchFamily="18" charset="0"/>
                        <a:ea typeface="Times New Roman"/>
                        <a:cs typeface="Times New Roman" pitchFamily="18" charset="0"/>
                      </a:endParaRPr>
                    </a:p>
                  </a:txBody>
                  <a:tcPr marL="46928" marR="46928" marT="0" marB="0" anchor="ctr"/>
                </a:tc>
                <a:tc>
                  <a:txBody>
                    <a:bodyPr/>
                    <a:lstStyle/>
                    <a:p>
                      <a:pPr algn="ctr">
                        <a:spcAft>
                          <a:spcPts val="0"/>
                        </a:spcAft>
                      </a:pPr>
                      <a:r>
                        <a:rPr lang="ru-RU" sz="850" dirty="0" smtClean="0">
                          <a:effectLst/>
                          <a:latin typeface="Times New Roman" pitchFamily="18" charset="0"/>
                          <a:ea typeface="Times New Roman"/>
                          <a:cs typeface="Times New Roman" pitchFamily="18" charset="0"/>
                        </a:rPr>
                        <a:t>69,0</a:t>
                      </a:r>
                      <a:endParaRPr lang="ru-RU" sz="850" dirty="0">
                        <a:effectLst/>
                        <a:latin typeface="Times New Roman" pitchFamily="18" charset="0"/>
                        <a:ea typeface="Times New Roman"/>
                        <a:cs typeface="Times New Roman" pitchFamily="18" charset="0"/>
                      </a:endParaRPr>
                    </a:p>
                  </a:txBody>
                  <a:tcPr marL="46928" marR="46928" marT="0" marB="0" anchor="ctr"/>
                </a:tc>
                <a:tc>
                  <a:txBody>
                    <a:bodyPr/>
                    <a:lstStyle/>
                    <a:p>
                      <a:pPr algn="ctr">
                        <a:spcAft>
                          <a:spcPts val="0"/>
                        </a:spcAft>
                      </a:pPr>
                      <a:r>
                        <a:rPr lang="ru-RU" sz="850" dirty="0" smtClean="0">
                          <a:effectLst/>
                          <a:latin typeface="Times New Roman" pitchFamily="18" charset="0"/>
                          <a:ea typeface="Times New Roman"/>
                          <a:cs typeface="Times New Roman" pitchFamily="18" charset="0"/>
                        </a:rPr>
                        <a:t>70,0</a:t>
                      </a:r>
                      <a:endParaRPr lang="ru-RU" sz="850" dirty="0">
                        <a:effectLst/>
                        <a:latin typeface="Times New Roman" pitchFamily="18" charset="0"/>
                        <a:ea typeface="Times New Roman"/>
                        <a:cs typeface="Times New Roman" pitchFamily="18" charset="0"/>
                      </a:endParaRPr>
                    </a:p>
                  </a:txBody>
                  <a:tcPr marL="46928" marR="46928" marT="0" marB="0" anchor="ctr"/>
                </a:tc>
                <a:tc>
                  <a:txBody>
                    <a:bodyPr/>
                    <a:lstStyle/>
                    <a:p>
                      <a:pPr algn="ctr">
                        <a:spcAft>
                          <a:spcPts val="0"/>
                        </a:spcAft>
                      </a:pPr>
                      <a:r>
                        <a:rPr lang="ru-RU" sz="850" dirty="0" smtClean="0">
                          <a:effectLst/>
                          <a:latin typeface="Times New Roman" pitchFamily="18" charset="0"/>
                          <a:ea typeface="Times New Roman"/>
                          <a:cs typeface="Times New Roman" pitchFamily="18" charset="0"/>
                        </a:rPr>
                        <a:t>70,0</a:t>
                      </a:r>
                      <a:endParaRPr lang="ru-RU" sz="850" dirty="0">
                        <a:effectLst/>
                        <a:latin typeface="Times New Roman" pitchFamily="18" charset="0"/>
                        <a:ea typeface="Times New Roman"/>
                        <a:cs typeface="Times New Roman" pitchFamily="18" charset="0"/>
                      </a:endParaRPr>
                    </a:p>
                  </a:txBody>
                  <a:tcPr marL="46928" marR="46928" marT="0" marB="0" anchor="ctr"/>
                </a:tc>
                <a:tc>
                  <a:txBody>
                    <a:bodyPr/>
                    <a:lstStyle/>
                    <a:p>
                      <a:pPr algn="ctr">
                        <a:spcAft>
                          <a:spcPts val="0"/>
                        </a:spcAft>
                      </a:pPr>
                      <a:r>
                        <a:rPr lang="ru-RU" sz="850" dirty="0" smtClean="0">
                          <a:effectLst/>
                          <a:latin typeface="Times New Roman" pitchFamily="18" charset="0"/>
                          <a:ea typeface="Times New Roman"/>
                          <a:cs typeface="Times New Roman" pitchFamily="18" charset="0"/>
                        </a:rPr>
                        <a:t>70,0</a:t>
                      </a:r>
                      <a:endParaRPr lang="ru-RU" sz="850" dirty="0">
                        <a:effectLst/>
                        <a:latin typeface="Times New Roman" pitchFamily="18" charset="0"/>
                        <a:ea typeface="Times New Roman"/>
                        <a:cs typeface="Times New Roman" pitchFamily="18" charset="0"/>
                      </a:endParaRPr>
                    </a:p>
                  </a:txBody>
                  <a:tcPr marL="46928" marR="46928" marT="0" marB="0" anchor="ctr"/>
                </a:tc>
                <a:extLst>
                  <a:ext uri="{0D108BD9-81ED-4DB2-BD59-A6C34878D82A}">
                    <a16:rowId xmlns:a16="http://schemas.microsoft.com/office/drawing/2014/main" xmlns="" val="10003"/>
                  </a:ext>
                </a:extLst>
              </a:tr>
              <a:tr h="504056">
                <a:tc>
                  <a:txBody>
                    <a:bodyPr/>
                    <a:lstStyle/>
                    <a:p>
                      <a:pPr algn="ctr">
                        <a:spcAft>
                          <a:spcPts val="0"/>
                        </a:spcAft>
                      </a:pPr>
                      <a:r>
                        <a:rPr lang="ru-RU" sz="1000" spc="5" dirty="0">
                          <a:effectLst/>
                          <a:latin typeface="Times New Roman" pitchFamily="18" charset="0"/>
                          <a:cs typeface="Times New Roman" pitchFamily="18" charset="0"/>
                        </a:rPr>
                        <a:t>3.</a:t>
                      </a:r>
                      <a:endParaRPr lang="ru-RU" sz="800" dirty="0">
                        <a:effectLst/>
                        <a:latin typeface="Times New Roman" pitchFamily="18" charset="0"/>
                        <a:ea typeface="Times New Roman"/>
                        <a:cs typeface="Times New Roman" pitchFamily="18" charset="0"/>
                      </a:endParaRPr>
                    </a:p>
                  </a:txBody>
                  <a:tcPr marL="46928" marR="46928" marT="0" marB="0" anchor="ctr"/>
                </a:tc>
                <a:tc>
                  <a:txBody>
                    <a:bodyPr/>
                    <a:lstStyle/>
                    <a:p>
                      <a:pPr>
                        <a:spcAft>
                          <a:spcPts val="0"/>
                        </a:spcAft>
                      </a:pPr>
                      <a:r>
                        <a:rPr lang="ru-RU" sz="850" dirty="0" smtClean="0">
                          <a:effectLst/>
                          <a:latin typeface="Times New Roman" pitchFamily="18" charset="0"/>
                          <a:ea typeface="Times New Roman"/>
                          <a:cs typeface="Times New Roman" pitchFamily="18" charset="0"/>
                        </a:rPr>
                        <a:t>Доля учащихся, обучающихся в школах, отвечающим современным требованиям к условиям организации образовательного процесса на 80-100%</a:t>
                      </a:r>
                      <a:endParaRPr lang="ru-RU" sz="850" dirty="0">
                        <a:effectLst/>
                        <a:latin typeface="Times New Roman" pitchFamily="18" charset="0"/>
                        <a:ea typeface="Times New Roman"/>
                        <a:cs typeface="Times New Roman" pitchFamily="18" charset="0"/>
                      </a:endParaRPr>
                    </a:p>
                  </a:txBody>
                  <a:tcPr marL="46928" marR="46928" marT="0" marB="0" anchor="ctr"/>
                </a:tc>
                <a:tc>
                  <a:txBody>
                    <a:bodyPr/>
                    <a:lstStyle/>
                    <a:p>
                      <a:pPr algn="ctr">
                        <a:spcAft>
                          <a:spcPts val="0"/>
                        </a:spcAft>
                      </a:pPr>
                      <a:r>
                        <a:rPr lang="ru-RU" sz="850" spc="5">
                          <a:effectLst/>
                          <a:latin typeface="Times New Roman" pitchFamily="18" charset="0"/>
                          <a:cs typeface="Times New Roman" pitchFamily="18" charset="0"/>
                        </a:rPr>
                        <a:t>%</a:t>
                      </a:r>
                      <a:endParaRPr lang="ru-RU" sz="850">
                        <a:effectLst/>
                        <a:latin typeface="Times New Roman" pitchFamily="18" charset="0"/>
                        <a:ea typeface="Times New Roman"/>
                        <a:cs typeface="Times New Roman" pitchFamily="18" charset="0"/>
                      </a:endParaRPr>
                    </a:p>
                  </a:txBody>
                  <a:tcPr marL="46928" marR="46928" marT="0" marB="0" anchor="ctr"/>
                </a:tc>
                <a:tc>
                  <a:txBody>
                    <a:bodyPr/>
                    <a:lstStyle/>
                    <a:p>
                      <a:pPr algn="ctr">
                        <a:spcAft>
                          <a:spcPts val="0"/>
                        </a:spcAft>
                      </a:pPr>
                      <a:r>
                        <a:rPr lang="ru-RU" sz="850" dirty="0" smtClean="0">
                          <a:effectLst/>
                          <a:latin typeface="Times New Roman" pitchFamily="18" charset="0"/>
                          <a:ea typeface="Times New Roman"/>
                          <a:cs typeface="Times New Roman" pitchFamily="18" charset="0"/>
                        </a:rPr>
                        <a:t>94</a:t>
                      </a:r>
                      <a:endParaRPr lang="ru-RU" sz="850" dirty="0">
                        <a:effectLst/>
                        <a:latin typeface="Times New Roman" pitchFamily="18" charset="0"/>
                        <a:ea typeface="Times New Roman"/>
                        <a:cs typeface="Times New Roman" pitchFamily="18" charset="0"/>
                      </a:endParaRPr>
                    </a:p>
                  </a:txBody>
                  <a:tcPr marL="46928" marR="46928" marT="0" marB="0" anchor="ctr"/>
                </a:tc>
                <a:tc>
                  <a:txBody>
                    <a:bodyPr/>
                    <a:lstStyle/>
                    <a:p>
                      <a:pPr algn="ctr">
                        <a:spcAft>
                          <a:spcPts val="0"/>
                        </a:spcAft>
                      </a:pPr>
                      <a:r>
                        <a:rPr lang="ru-RU" sz="850" dirty="0" smtClean="0">
                          <a:effectLst/>
                          <a:latin typeface="Times New Roman" pitchFamily="18" charset="0"/>
                          <a:ea typeface="Times New Roman"/>
                          <a:cs typeface="Times New Roman" pitchFamily="18" charset="0"/>
                        </a:rPr>
                        <a:t>94</a:t>
                      </a:r>
                      <a:endParaRPr lang="ru-RU" sz="850" dirty="0">
                        <a:effectLst/>
                        <a:latin typeface="Times New Roman" pitchFamily="18" charset="0"/>
                        <a:ea typeface="Times New Roman"/>
                        <a:cs typeface="Times New Roman" pitchFamily="18" charset="0"/>
                      </a:endParaRPr>
                    </a:p>
                  </a:txBody>
                  <a:tcPr marL="46928" marR="46928" marT="0" marB="0" anchor="ctr"/>
                </a:tc>
                <a:tc>
                  <a:txBody>
                    <a:bodyPr/>
                    <a:lstStyle/>
                    <a:p>
                      <a:pPr algn="ctr">
                        <a:spcAft>
                          <a:spcPts val="0"/>
                        </a:spcAft>
                      </a:pPr>
                      <a:r>
                        <a:rPr lang="ru-RU" sz="850" dirty="0" smtClean="0">
                          <a:effectLst/>
                          <a:latin typeface="Times New Roman" pitchFamily="18" charset="0"/>
                          <a:ea typeface="Times New Roman"/>
                          <a:cs typeface="Times New Roman" pitchFamily="18" charset="0"/>
                        </a:rPr>
                        <a:t>94</a:t>
                      </a:r>
                      <a:endParaRPr lang="ru-RU" sz="850" dirty="0">
                        <a:effectLst/>
                        <a:latin typeface="Times New Roman" pitchFamily="18" charset="0"/>
                        <a:ea typeface="Times New Roman"/>
                        <a:cs typeface="Times New Roman" pitchFamily="18" charset="0"/>
                      </a:endParaRPr>
                    </a:p>
                  </a:txBody>
                  <a:tcPr marL="46928" marR="46928" marT="0" marB="0" anchor="ctr"/>
                </a:tc>
                <a:tc>
                  <a:txBody>
                    <a:bodyPr/>
                    <a:lstStyle/>
                    <a:p>
                      <a:pPr algn="ctr">
                        <a:spcAft>
                          <a:spcPts val="0"/>
                        </a:spcAft>
                      </a:pPr>
                      <a:r>
                        <a:rPr lang="ru-RU" sz="850" dirty="0" smtClean="0">
                          <a:effectLst/>
                          <a:latin typeface="Times New Roman" pitchFamily="18" charset="0"/>
                          <a:ea typeface="Times New Roman"/>
                          <a:cs typeface="Times New Roman" pitchFamily="18" charset="0"/>
                        </a:rPr>
                        <a:t>94</a:t>
                      </a:r>
                      <a:endParaRPr lang="ru-RU" sz="850" dirty="0">
                        <a:effectLst/>
                        <a:latin typeface="Times New Roman" pitchFamily="18" charset="0"/>
                        <a:ea typeface="Times New Roman"/>
                        <a:cs typeface="Times New Roman" pitchFamily="18" charset="0"/>
                      </a:endParaRPr>
                    </a:p>
                  </a:txBody>
                  <a:tcPr marL="46928" marR="46928" marT="0" marB="0" anchor="ctr"/>
                </a:tc>
                <a:tc>
                  <a:txBody>
                    <a:bodyPr/>
                    <a:lstStyle/>
                    <a:p>
                      <a:pPr algn="ctr">
                        <a:spcAft>
                          <a:spcPts val="0"/>
                        </a:spcAft>
                      </a:pPr>
                      <a:r>
                        <a:rPr lang="ru-RU" sz="850" dirty="0" smtClean="0">
                          <a:effectLst/>
                          <a:latin typeface="Times New Roman" pitchFamily="18" charset="0"/>
                          <a:ea typeface="Times New Roman"/>
                          <a:cs typeface="Times New Roman" pitchFamily="18" charset="0"/>
                        </a:rPr>
                        <a:t>94</a:t>
                      </a:r>
                      <a:endParaRPr lang="ru-RU" sz="850" dirty="0">
                        <a:effectLst/>
                        <a:latin typeface="Times New Roman" pitchFamily="18" charset="0"/>
                        <a:ea typeface="Times New Roman"/>
                        <a:cs typeface="Times New Roman" pitchFamily="18" charset="0"/>
                      </a:endParaRPr>
                    </a:p>
                  </a:txBody>
                  <a:tcPr marL="46928" marR="46928" marT="0" marB="0" anchor="ctr"/>
                </a:tc>
                <a:tc>
                  <a:txBody>
                    <a:bodyPr/>
                    <a:lstStyle/>
                    <a:p>
                      <a:pPr algn="ctr">
                        <a:spcAft>
                          <a:spcPts val="0"/>
                        </a:spcAft>
                      </a:pPr>
                      <a:r>
                        <a:rPr lang="ru-RU" sz="850" dirty="0" smtClean="0">
                          <a:effectLst/>
                          <a:latin typeface="Times New Roman" pitchFamily="18" charset="0"/>
                          <a:ea typeface="Times New Roman"/>
                          <a:cs typeface="Times New Roman" pitchFamily="18" charset="0"/>
                        </a:rPr>
                        <a:t>94</a:t>
                      </a:r>
                      <a:endParaRPr lang="ru-RU" sz="850" dirty="0">
                        <a:effectLst/>
                        <a:latin typeface="Times New Roman" pitchFamily="18" charset="0"/>
                        <a:ea typeface="Times New Roman"/>
                        <a:cs typeface="Times New Roman" pitchFamily="18" charset="0"/>
                      </a:endParaRPr>
                    </a:p>
                  </a:txBody>
                  <a:tcPr marL="46928" marR="46928" marT="0" marB="0" anchor="ctr"/>
                </a:tc>
                <a:extLst>
                  <a:ext uri="{0D108BD9-81ED-4DB2-BD59-A6C34878D82A}">
                    <a16:rowId xmlns:a16="http://schemas.microsoft.com/office/drawing/2014/main" xmlns="" val="10004"/>
                  </a:ext>
                </a:extLst>
              </a:tr>
              <a:tr h="648072">
                <a:tc>
                  <a:txBody>
                    <a:bodyPr/>
                    <a:lstStyle/>
                    <a:p>
                      <a:pPr algn="ctr">
                        <a:spcAft>
                          <a:spcPts val="0"/>
                        </a:spcAft>
                      </a:pPr>
                      <a:r>
                        <a:rPr lang="ru-RU" sz="1000" spc="5" dirty="0">
                          <a:effectLst/>
                          <a:latin typeface="Times New Roman" pitchFamily="18" charset="0"/>
                          <a:cs typeface="Times New Roman" pitchFamily="18" charset="0"/>
                        </a:rPr>
                        <a:t>4.</a:t>
                      </a:r>
                      <a:endParaRPr lang="ru-RU" sz="800" dirty="0">
                        <a:effectLst/>
                        <a:latin typeface="Times New Roman" pitchFamily="18" charset="0"/>
                        <a:ea typeface="Times New Roman"/>
                        <a:cs typeface="Times New Roman" pitchFamily="18" charset="0"/>
                      </a:endParaRPr>
                    </a:p>
                  </a:txBody>
                  <a:tcPr marL="46928" marR="46928" marT="0" marB="0" anchor="ctr"/>
                </a:tc>
                <a:tc>
                  <a:txBody>
                    <a:bodyPr/>
                    <a:lstStyle/>
                    <a:p>
                      <a:pPr>
                        <a:spcAft>
                          <a:spcPts val="0"/>
                        </a:spcAft>
                      </a:pPr>
                      <a:r>
                        <a:rPr lang="ru-RU" sz="850" dirty="0" smtClean="0">
                          <a:effectLst/>
                          <a:latin typeface="Times New Roman" pitchFamily="18" charset="0"/>
                          <a:ea typeface="Times New Roman"/>
                          <a:cs typeface="Times New Roman" pitchFamily="18" charset="0"/>
                        </a:rPr>
                        <a:t>Охват детей в возрасте 5-18 лет программами дополнительного образования</a:t>
                      </a:r>
                      <a:endParaRPr lang="ru-RU" sz="850" dirty="0">
                        <a:effectLst/>
                        <a:latin typeface="Times New Roman" pitchFamily="18" charset="0"/>
                        <a:ea typeface="Times New Roman"/>
                        <a:cs typeface="Times New Roman" pitchFamily="18" charset="0"/>
                      </a:endParaRPr>
                    </a:p>
                  </a:txBody>
                  <a:tcPr marL="46928" marR="46928" marT="0" marB="0" anchor="ctr"/>
                </a:tc>
                <a:tc>
                  <a:txBody>
                    <a:bodyPr/>
                    <a:lstStyle/>
                    <a:p>
                      <a:pPr algn="ctr">
                        <a:spcAft>
                          <a:spcPts val="0"/>
                        </a:spcAft>
                      </a:pPr>
                      <a:r>
                        <a:rPr lang="ru-RU" sz="850" spc="5">
                          <a:effectLst/>
                          <a:latin typeface="Times New Roman" pitchFamily="18" charset="0"/>
                          <a:cs typeface="Times New Roman" pitchFamily="18" charset="0"/>
                        </a:rPr>
                        <a:t>%</a:t>
                      </a:r>
                      <a:endParaRPr lang="ru-RU" sz="850">
                        <a:effectLst/>
                        <a:latin typeface="Times New Roman" pitchFamily="18" charset="0"/>
                        <a:ea typeface="Times New Roman"/>
                        <a:cs typeface="Times New Roman" pitchFamily="18" charset="0"/>
                      </a:endParaRPr>
                    </a:p>
                  </a:txBody>
                  <a:tcPr marL="46928" marR="46928" marT="0" marB="0" anchor="ctr"/>
                </a:tc>
                <a:tc>
                  <a:txBody>
                    <a:bodyPr/>
                    <a:lstStyle/>
                    <a:p>
                      <a:pPr algn="ctr">
                        <a:spcAft>
                          <a:spcPts val="0"/>
                        </a:spcAft>
                      </a:pPr>
                      <a:r>
                        <a:rPr lang="ru-RU" sz="850" dirty="0" smtClean="0">
                          <a:effectLst/>
                          <a:latin typeface="Times New Roman" pitchFamily="18" charset="0"/>
                          <a:ea typeface="Times New Roman"/>
                          <a:cs typeface="Times New Roman" pitchFamily="18" charset="0"/>
                        </a:rPr>
                        <a:t>92</a:t>
                      </a:r>
                      <a:endParaRPr lang="ru-RU" sz="850" dirty="0">
                        <a:effectLst/>
                        <a:latin typeface="Times New Roman" pitchFamily="18" charset="0"/>
                        <a:ea typeface="Times New Roman"/>
                        <a:cs typeface="Times New Roman" pitchFamily="18" charset="0"/>
                      </a:endParaRPr>
                    </a:p>
                  </a:txBody>
                  <a:tcPr marL="46928" marR="46928" marT="0" marB="0" anchor="ctr"/>
                </a:tc>
                <a:tc>
                  <a:txBody>
                    <a:bodyPr/>
                    <a:lstStyle/>
                    <a:p>
                      <a:pPr algn="ctr">
                        <a:spcAft>
                          <a:spcPts val="0"/>
                        </a:spcAft>
                      </a:pPr>
                      <a:r>
                        <a:rPr lang="ru-RU" sz="850" dirty="0" smtClean="0">
                          <a:effectLst/>
                          <a:latin typeface="Times New Roman" pitchFamily="18" charset="0"/>
                          <a:ea typeface="Times New Roman"/>
                          <a:cs typeface="Times New Roman" pitchFamily="18" charset="0"/>
                        </a:rPr>
                        <a:t>92</a:t>
                      </a:r>
                      <a:endParaRPr lang="ru-RU" sz="850" dirty="0">
                        <a:effectLst/>
                        <a:latin typeface="Times New Roman" pitchFamily="18" charset="0"/>
                        <a:ea typeface="Times New Roman"/>
                        <a:cs typeface="Times New Roman" pitchFamily="18" charset="0"/>
                      </a:endParaRPr>
                    </a:p>
                  </a:txBody>
                  <a:tcPr marL="46928" marR="46928" marT="0" marB="0" anchor="ctr"/>
                </a:tc>
                <a:tc>
                  <a:txBody>
                    <a:bodyPr/>
                    <a:lstStyle/>
                    <a:p>
                      <a:pPr algn="ctr">
                        <a:spcAft>
                          <a:spcPts val="0"/>
                        </a:spcAft>
                      </a:pPr>
                      <a:r>
                        <a:rPr lang="ru-RU" sz="850" dirty="0" smtClean="0">
                          <a:effectLst/>
                          <a:latin typeface="Times New Roman" pitchFamily="18" charset="0"/>
                          <a:ea typeface="Times New Roman"/>
                          <a:cs typeface="Times New Roman" pitchFamily="18" charset="0"/>
                        </a:rPr>
                        <a:t>92</a:t>
                      </a:r>
                      <a:endParaRPr lang="ru-RU" sz="850" dirty="0">
                        <a:effectLst/>
                        <a:latin typeface="Times New Roman" pitchFamily="18" charset="0"/>
                        <a:ea typeface="Times New Roman"/>
                        <a:cs typeface="Times New Roman" pitchFamily="18" charset="0"/>
                      </a:endParaRPr>
                    </a:p>
                  </a:txBody>
                  <a:tcPr marL="46928" marR="46928" marT="0" marB="0" anchor="ctr"/>
                </a:tc>
                <a:tc>
                  <a:txBody>
                    <a:bodyPr/>
                    <a:lstStyle/>
                    <a:p>
                      <a:pPr algn="ctr">
                        <a:spcAft>
                          <a:spcPts val="0"/>
                        </a:spcAft>
                      </a:pPr>
                      <a:r>
                        <a:rPr lang="ru-RU" sz="850" dirty="0" smtClean="0">
                          <a:effectLst/>
                          <a:latin typeface="Times New Roman" pitchFamily="18" charset="0"/>
                          <a:ea typeface="Times New Roman"/>
                          <a:cs typeface="Times New Roman" pitchFamily="18" charset="0"/>
                        </a:rPr>
                        <a:t>92</a:t>
                      </a:r>
                      <a:endParaRPr lang="ru-RU" sz="850" dirty="0">
                        <a:effectLst/>
                        <a:latin typeface="Times New Roman" pitchFamily="18" charset="0"/>
                        <a:ea typeface="Times New Roman"/>
                        <a:cs typeface="Times New Roman" pitchFamily="18" charset="0"/>
                      </a:endParaRPr>
                    </a:p>
                  </a:txBody>
                  <a:tcPr marL="46928" marR="46928" marT="0" marB="0" anchor="ctr"/>
                </a:tc>
                <a:tc>
                  <a:txBody>
                    <a:bodyPr/>
                    <a:lstStyle/>
                    <a:p>
                      <a:pPr algn="ctr">
                        <a:spcAft>
                          <a:spcPts val="0"/>
                        </a:spcAft>
                      </a:pPr>
                      <a:r>
                        <a:rPr lang="ru-RU" sz="850" dirty="0" smtClean="0">
                          <a:effectLst/>
                          <a:latin typeface="Times New Roman" pitchFamily="18" charset="0"/>
                          <a:ea typeface="Times New Roman"/>
                          <a:cs typeface="Times New Roman" pitchFamily="18" charset="0"/>
                        </a:rPr>
                        <a:t>92</a:t>
                      </a:r>
                      <a:endParaRPr lang="ru-RU" sz="850" dirty="0">
                        <a:effectLst/>
                        <a:latin typeface="Times New Roman" pitchFamily="18" charset="0"/>
                        <a:ea typeface="Times New Roman"/>
                        <a:cs typeface="Times New Roman" pitchFamily="18" charset="0"/>
                      </a:endParaRPr>
                    </a:p>
                  </a:txBody>
                  <a:tcPr marL="46928" marR="46928" marT="0" marB="0" anchor="ctr"/>
                </a:tc>
                <a:tc>
                  <a:txBody>
                    <a:bodyPr/>
                    <a:lstStyle/>
                    <a:p>
                      <a:pPr algn="ctr">
                        <a:spcAft>
                          <a:spcPts val="0"/>
                        </a:spcAft>
                      </a:pPr>
                      <a:r>
                        <a:rPr lang="ru-RU" sz="850" dirty="0" smtClean="0">
                          <a:effectLst/>
                          <a:latin typeface="Times New Roman" pitchFamily="18" charset="0"/>
                          <a:ea typeface="Times New Roman"/>
                          <a:cs typeface="Times New Roman" pitchFamily="18" charset="0"/>
                        </a:rPr>
                        <a:t>92</a:t>
                      </a:r>
                      <a:endParaRPr lang="ru-RU" sz="850" dirty="0">
                        <a:effectLst/>
                        <a:latin typeface="Times New Roman" pitchFamily="18" charset="0"/>
                        <a:ea typeface="Times New Roman"/>
                        <a:cs typeface="Times New Roman" pitchFamily="18" charset="0"/>
                      </a:endParaRPr>
                    </a:p>
                  </a:txBody>
                  <a:tcPr marL="46928" marR="46928" marT="0" marB="0" anchor="ctr"/>
                </a:tc>
                <a:extLst>
                  <a:ext uri="{0D108BD9-81ED-4DB2-BD59-A6C34878D82A}">
                    <a16:rowId xmlns:a16="http://schemas.microsoft.com/office/drawing/2014/main" xmlns="" val="10005"/>
                  </a:ext>
                </a:extLst>
              </a:tr>
            </a:tbl>
          </a:graphicData>
        </a:graphic>
      </p:graphicFrame>
      <p:graphicFrame>
        <p:nvGraphicFramePr>
          <p:cNvPr id="7" name="Диаграмма 6"/>
          <p:cNvGraphicFramePr/>
          <p:nvPr>
            <p:extLst>
              <p:ext uri="{D42A27DB-BD31-4B8C-83A1-F6EECF244321}">
                <p14:modId xmlns:p14="http://schemas.microsoft.com/office/powerpoint/2010/main" val="4260707125"/>
              </p:ext>
            </p:extLst>
          </p:nvPr>
        </p:nvGraphicFramePr>
        <p:xfrm>
          <a:off x="1331640" y="3854724"/>
          <a:ext cx="4809310" cy="3003276"/>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Группа 7"/>
          <p:cNvGrpSpPr/>
          <p:nvPr/>
        </p:nvGrpSpPr>
        <p:grpSpPr>
          <a:xfrm>
            <a:off x="6991000" y="5501767"/>
            <a:ext cx="1679851" cy="1216767"/>
            <a:chOff x="6845846" y="5654990"/>
            <a:chExt cx="1542578" cy="1066211"/>
          </a:xfrm>
        </p:grpSpPr>
        <p:pic>
          <p:nvPicPr>
            <p:cNvPr id="9" name="Рисунок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45846" y="5654990"/>
              <a:ext cx="1542578" cy="1066211"/>
            </a:xfrm>
            <a:prstGeom prst="rect">
              <a:avLst/>
            </a:prstGeom>
          </p:spPr>
        </p:pic>
        <p:sp>
          <p:nvSpPr>
            <p:cNvPr id="10" name="Прямоугольник 9"/>
            <p:cNvSpPr/>
            <p:nvPr/>
          </p:nvSpPr>
          <p:spPr>
            <a:xfrm rot="20593258">
              <a:off x="7271031" y="6009987"/>
              <a:ext cx="324128" cy="200055"/>
            </a:xfrm>
            <a:prstGeom prst="rect">
              <a:avLst/>
            </a:prstGeom>
          </p:spPr>
          <p:txBody>
            <a:bodyPr wrap="none">
              <a:spAutoFit/>
            </a:bodyPr>
            <a:lstStyle/>
            <a:p>
              <a:r>
                <a:rPr lang="ru-RU" sz="700" b="1" dirty="0">
                  <a:solidFill>
                    <a:srgbClr val="703203">
                      <a:lumMod val="50000"/>
                    </a:srgbClr>
                  </a:solidFill>
                </a:rPr>
                <a:t>МП</a:t>
              </a:r>
              <a:endParaRPr lang="ru-RU" sz="800" dirty="0">
                <a:solidFill>
                  <a:srgbClr val="703203">
                    <a:lumMod val="50000"/>
                  </a:srgbClr>
                </a:solidFill>
              </a:endParaRPr>
            </a:p>
          </p:txBody>
        </p:sp>
      </p:grpSp>
    </p:spTree>
    <p:extLst>
      <p:ext uri="{BB962C8B-B14F-4D97-AF65-F5344CB8AC3E}">
        <p14:creationId xmlns:p14="http://schemas.microsoft.com/office/powerpoint/2010/main" val="42058024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247652" y="1626175"/>
            <a:ext cx="4601340" cy="1015663"/>
          </a:xfrm>
          <a:prstGeom prst="rect">
            <a:avLst/>
          </a:prstGeom>
          <a:noFill/>
        </p:spPr>
        <p:txBody>
          <a:bodyPr wrap="square">
            <a:spAutoFit/>
          </a:bodyPr>
          <a:lstStyle/>
          <a:p>
            <a:r>
              <a:rPr lang="ru-RU" b="1" u="sng" dirty="0">
                <a:solidFill>
                  <a:srgbClr val="FFC000"/>
                </a:solidFill>
                <a:effectLst>
                  <a:outerShdw blurRad="38100" dist="38100" dir="2700000" algn="tl">
                    <a:srgbClr val="000000">
                      <a:alpha val="43137"/>
                    </a:srgbClr>
                  </a:outerShdw>
                </a:effectLst>
              </a:rPr>
              <a:t>Цель программы: </a:t>
            </a:r>
            <a:r>
              <a:rPr lang="ru-RU" b="1" dirty="0">
                <a:solidFill>
                  <a:srgbClr val="FFC000"/>
                </a:solidFill>
                <a:effectLst>
                  <a:outerShdw blurRad="38100" dist="38100" dir="2700000" algn="tl">
                    <a:srgbClr val="000000">
                      <a:alpha val="43137"/>
                    </a:srgbClr>
                  </a:outerShdw>
                </a:effectLst>
              </a:rPr>
              <a:t>  </a:t>
            </a:r>
          </a:p>
          <a:p>
            <a:pPr marL="171450" indent="-171450">
              <a:buFontTx/>
              <a:buChar char="-"/>
            </a:pPr>
            <a:r>
              <a:rPr lang="ru-RU" sz="1400" dirty="0">
                <a:solidFill>
                  <a:srgbClr val="F6EAE7"/>
                </a:solidFill>
                <a:effectLst>
                  <a:outerShdw blurRad="38100" dist="38100" dir="2700000" algn="tl">
                    <a:srgbClr val="000000">
                      <a:alpha val="43137"/>
                    </a:srgbClr>
                  </a:outerShdw>
                </a:effectLst>
              </a:rPr>
              <a:t>обеспечение деятельности  органов  местного самоуправления Гаврилово-Посадского муниципального района</a:t>
            </a:r>
          </a:p>
        </p:txBody>
      </p:sp>
      <p:sp>
        <p:nvSpPr>
          <p:cNvPr id="16" name="Прямоугольник 15"/>
          <p:cNvSpPr/>
          <p:nvPr/>
        </p:nvSpPr>
        <p:spPr>
          <a:xfrm>
            <a:off x="1223628" y="792058"/>
            <a:ext cx="7828784" cy="646331"/>
          </a:xfrm>
          <a:prstGeom prst="rect">
            <a:avLst/>
          </a:prstGeom>
          <a:solidFill>
            <a:srgbClr val="FFC000"/>
          </a:solidFill>
          <a:scene3d>
            <a:camera prst="orthographicFront"/>
            <a:lightRig rig="threePt" dir="t"/>
          </a:scene3d>
          <a:sp3d>
            <a:bevelT w="152400" h="50800" prst="softRound"/>
          </a:sp3d>
        </p:spPr>
        <p:txBody>
          <a:bodyPr wrap="square">
            <a:spAutoFit/>
          </a:bodyPr>
          <a:lstStyle/>
          <a:p>
            <a:pPr algn="ctr"/>
            <a:r>
              <a:rPr lang="ru-RU" sz="1200" b="1" dirty="0">
                <a:solidFill>
                  <a:srgbClr val="660066"/>
                </a:solidFill>
              </a:rPr>
              <a:t>Администратор программы: </a:t>
            </a:r>
          </a:p>
          <a:p>
            <a:pPr algn="ctr"/>
            <a:r>
              <a:rPr lang="ru-RU" sz="1200" dirty="0">
                <a:solidFill>
                  <a:srgbClr val="F6EAE7">
                    <a:lumMod val="25000"/>
                  </a:srgbClr>
                </a:solidFill>
              </a:rPr>
              <a:t>Управление градостроительства и архитектуры Администрации Гаврилово-Посадского муниципального района Ивановской области</a:t>
            </a:r>
            <a:endParaRPr lang="ru-RU" sz="1400" dirty="0">
              <a:solidFill>
                <a:srgbClr val="F6EAE7">
                  <a:lumMod val="25000"/>
                </a:srgbClr>
              </a:solidFill>
            </a:endParaRPr>
          </a:p>
        </p:txBody>
      </p:sp>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7518"/>
            <a:ext cx="966092" cy="966092"/>
          </a:xfrm>
          <a:prstGeom prst="rect">
            <a:avLst/>
          </a:prstGeom>
        </p:spPr>
      </p:pic>
      <p:sp>
        <p:nvSpPr>
          <p:cNvPr id="35" name="Номер слайда 1"/>
          <p:cNvSpPr txBox="1">
            <a:spLocks/>
          </p:cNvSpPr>
          <p:nvPr/>
        </p:nvSpPr>
        <p:spPr>
          <a:xfrm>
            <a:off x="8556726" y="6251831"/>
            <a:ext cx="587274" cy="353391"/>
          </a:xfrm>
          <a:prstGeom prst="rect">
            <a:avLst/>
          </a:prstGeom>
        </p:spPr>
        <p:txBody>
          <a:bodyPr vert="horz" lIns="91440" tIns="45720" rIns="91440" bIns="45720" rtlCol="0" anchor="t"/>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54</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pic>
        <p:nvPicPr>
          <p:cNvPr id="22" name="Рисунок 2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00192" y="5527071"/>
            <a:ext cx="1750457" cy="1209894"/>
          </a:xfrm>
          <a:prstGeom prst="rect">
            <a:avLst/>
          </a:prstGeom>
        </p:spPr>
      </p:pic>
      <p:sp>
        <p:nvSpPr>
          <p:cNvPr id="25" name="Прямоугольник 24"/>
          <p:cNvSpPr/>
          <p:nvPr/>
        </p:nvSpPr>
        <p:spPr>
          <a:xfrm rot="20593258">
            <a:off x="6829370" y="6016601"/>
            <a:ext cx="385042" cy="230832"/>
          </a:xfrm>
          <a:prstGeom prst="rect">
            <a:avLst/>
          </a:prstGeom>
        </p:spPr>
        <p:txBody>
          <a:bodyPr wrap="none">
            <a:spAutoFit/>
          </a:bodyPr>
          <a:lstStyle/>
          <a:p>
            <a:r>
              <a:rPr lang="ru-RU" sz="900" b="1" dirty="0">
                <a:solidFill>
                  <a:srgbClr val="703203">
                    <a:lumMod val="50000"/>
                  </a:srgbClr>
                </a:solidFill>
              </a:rPr>
              <a:t>МП</a:t>
            </a:r>
            <a:endParaRPr lang="ru-RU" sz="1000" dirty="0">
              <a:solidFill>
                <a:srgbClr val="703203">
                  <a:lumMod val="50000"/>
                </a:srgbClr>
              </a:solidFill>
            </a:endParaRPr>
          </a:p>
        </p:txBody>
      </p:sp>
      <p:pic>
        <p:nvPicPr>
          <p:cNvPr id="1027"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44260" y="1960703"/>
            <a:ext cx="2471108" cy="1853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Прямоугольник 26"/>
          <p:cNvSpPr/>
          <p:nvPr/>
        </p:nvSpPr>
        <p:spPr>
          <a:xfrm rot="20593258">
            <a:off x="462596" y="401287"/>
            <a:ext cx="298480" cy="338554"/>
          </a:xfrm>
          <a:prstGeom prst="rect">
            <a:avLst/>
          </a:prstGeom>
        </p:spPr>
        <p:txBody>
          <a:bodyPr wrap="none">
            <a:spAutoFit/>
          </a:bodyPr>
          <a:lstStyle/>
          <a:p>
            <a:r>
              <a:rPr lang="ru-RU" sz="1600" b="1" dirty="0">
                <a:solidFill>
                  <a:srgbClr val="FF0000"/>
                </a:solidFill>
                <a:effectLst>
                  <a:outerShdw blurRad="38100" dist="38100" dir="2700000" algn="tl">
                    <a:srgbClr val="000000">
                      <a:alpha val="43137"/>
                    </a:srgbClr>
                  </a:outerShdw>
                </a:effectLst>
              </a:rPr>
              <a:t>5</a:t>
            </a:r>
            <a:endParaRPr lang="ru-RU" dirty="0">
              <a:solidFill>
                <a:srgbClr val="FF0000"/>
              </a:solidFill>
              <a:effectLst>
                <a:outerShdw blurRad="38100" dist="38100" dir="2700000" algn="tl">
                  <a:srgbClr val="000000">
                    <a:alpha val="43137"/>
                  </a:srgbClr>
                </a:outerShdw>
              </a:effectLst>
            </a:endParaRPr>
          </a:p>
        </p:txBody>
      </p:sp>
      <p:pic>
        <p:nvPicPr>
          <p:cNvPr id="19" name="Рисунок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9654" y="2653222"/>
            <a:ext cx="3798325" cy="3798325"/>
          </a:xfrm>
          <a:prstGeom prst="rect">
            <a:avLst/>
          </a:prstGeom>
        </p:spPr>
      </p:pic>
      <p:pic>
        <p:nvPicPr>
          <p:cNvPr id="23"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8692" y="4385369"/>
            <a:ext cx="3002501" cy="225187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962652" y="3833100"/>
            <a:ext cx="2952328" cy="1384995"/>
          </a:xfrm>
          <a:prstGeom prst="rect">
            <a:avLst/>
          </a:prstGeom>
        </p:spPr>
        <p:txBody>
          <a:bodyPr wrap="square">
            <a:spAutoFit/>
          </a:bodyPr>
          <a:lstStyle/>
          <a:p>
            <a:pPr lvl="0" algn="ctr"/>
            <a:r>
              <a:rPr lang="ru-RU" sz="1400" b="1" dirty="0">
                <a:effectLst>
                  <a:outerShdw blurRad="38100" dist="38100" dir="2700000" algn="tl">
                    <a:srgbClr val="000000">
                      <a:alpha val="43137"/>
                    </a:srgbClr>
                  </a:outerShdw>
                </a:effectLst>
              </a:rPr>
              <a:t>Обеспечение стабильного </a:t>
            </a:r>
          </a:p>
          <a:p>
            <a:pPr lvl="0" algn="ctr"/>
            <a:r>
              <a:rPr lang="ru-RU" sz="1400" b="1" dirty="0">
                <a:effectLst>
                  <a:outerShdw blurRad="38100" dist="38100" dir="2700000" algn="tl">
                    <a:srgbClr val="000000">
                      <a:alpha val="43137"/>
                    </a:srgbClr>
                  </a:outerShdw>
                </a:effectLst>
              </a:rPr>
              <a:t>функционирования системы </a:t>
            </a:r>
          </a:p>
          <a:p>
            <a:pPr lvl="0" algn="ctr"/>
            <a:r>
              <a:rPr lang="ru-RU" sz="1400" b="1" dirty="0">
                <a:effectLst>
                  <a:outerShdw blurRad="38100" dist="38100" dir="2700000" algn="tl">
                    <a:srgbClr val="000000">
                      <a:alpha val="43137"/>
                    </a:srgbClr>
                  </a:outerShdw>
                </a:effectLst>
              </a:rPr>
              <a:t>органов местного самоуправления </a:t>
            </a:r>
          </a:p>
          <a:p>
            <a:pPr lvl="0" algn="ctr"/>
            <a:r>
              <a:rPr lang="ru-RU" sz="1400" b="1" dirty="0">
                <a:effectLst>
                  <a:outerShdw blurRad="38100" dist="38100" dir="2700000" algn="tl">
                    <a:srgbClr val="000000">
                      <a:alpha val="43137"/>
                    </a:srgbClr>
                  </a:outerShdw>
                </a:effectLst>
              </a:rPr>
              <a:t>Гаврилово-Посадского </a:t>
            </a:r>
          </a:p>
          <a:p>
            <a:pPr lvl="0" algn="ctr"/>
            <a:r>
              <a:rPr lang="ru-RU" sz="1400" b="1" dirty="0">
                <a:effectLst>
                  <a:outerShdw blurRad="38100" dist="38100" dir="2700000" algn="tl">
                    <a:srgbClr val="000000">
                      <a:alpha val="43137"/>
                    </a:srgbClr>
                  </a:outerShdw>
                </a:effectLst>
              </a:rPr>
              <a:t>муниципального района</a:t>
            </a:r>
          </a:p>
        </p:txBody>
      </p:sp>
      <p:pic>
        <p:nvPicPr>
          <p:cNvPr id="26" name="Рисунок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117870">
            <a:off x="360462" y="2521369"/>
            <a:ext cx="3892631" cy="1275629"/>
          </a:xfrm>
          <a:prstGeom prst="rect">
            <a:avLst/>
          </a:prstGeom>
        </p:spPr>
      </p:pic>
      <p:sp>
        <p:nvSpPr>
          <p:cNvPr id="4" name="Прямоугольник 3"/>
          <p:cNvSpPr/>
          <p:nvPr/>
        </p:nvSpPr>
        <p:spPr>
          <a:xfrm>
            <a:off x="797934" y="100298"/>
            <a:ext cx="8311778" cy="584775"/>
          </a:xfrm>
          <a:prstGeom prst="rect">
            <a:avLst/>
          </a:prstGeom>
        </p:spPr>
        <p:txBody>
          <a:bodyPr wrap="square">
            <a:spAutoFit/>
          </a:bodyPr>
          <a:lstStyle/>
          <a:p>
            <a:pPr lvl="0" algn="ctr"/>
            <a:r>
              <a:rPr lang="ru-RU" sz="1600" b="1" i="1" dirty="0">
                <a:solidFill>
                  <a:srgbClr val="FFFF00"/>
                </a:solidFill>
                <a:effectLst>
                  <a:outerShdw blurRad="38100" dist="38100" dir="2700000" algn="tl">
                    <a:srgbClr val="000000">
                      <a:alpha val="43137"/>
                    </a:srgbClr>
                  </a:outerShdw>
                </a:effectLst>
              </a:rPr>
              <a:t>Муниципальная программа «Совершенствование работы органов </a:t>
            </a:r>
          </a:p>
          <a:p>
            <a:pPr lvl="0" algn="ctr"/>
            <a:r>
              <a:rPr lang="ru-RU" sz="1600" b="1" i="1" dirty="0">
                <a:solidFill>
                  <a:srgbClr val="FFFF00"/>
                </a:solidFill>
                <a:effectLst>
                  <a:outerShdw blurRad="38100" dist="38100" dir="2700000" algn="tl">
                    <a:srgbClr val="000000">
                      <a:alpha val="43137"/>
                    </a:srgbClr>
                  </a:outerShdw>
                </a:effectLst>
              </a:rPr>
              <a:t>местного самоуправления Гаврилово-Посадского муниципального района»</a:t>
            </a:r>
            <a:endParaRPr lang="ru-RU" sz="1600" b="1" i="1" dirty="0">
              <a:ln w="1905"/>
              <a:solidFill>
                <a:srgbClr val="FFFF00"/>
              </a:solidFill>
              <a:effectLst>
                <a:outerShdw blurRad="38100" dist="38100" dir="2700000" algn="tl">
                  <a:srgbClr val="000000">
                    <a:alpha val="43137"/>
                  </a:srgbClr>
                </a:outerShdw>
              </a:effectLst>
            </a:endParaRPr>
          </a:p>
        </p:txBody>
      </p:sp>
      <p:sp>
        <p:nvSpPr>
          <p:cNvPr id="5" name="Прямоугольник 4"/>
          <p:cNvSpPr/>
          <p:nvPr/>
        </p:nvSpPr>
        <p:spPr>
          <a:xfrm rot="1443742">
            <a:off x="1177789" y="3214408"/>
            <a:ext cx="2406189" cy="461665"/>
          </a:xfrm>
          <a:prstGeom prst="rect">
            <a:avLst/>
          </a:prstGeom>
        </p:spPr>
        <p:txBody>
          <a:bodyPr wrap="square">
            <a:spAutoFit/>
          </a:bodyPr>
          <a:lstStyle/>
          <a:p>
            <a:pPr algn="ctr"/>
            <a:r>
              <a:rPr lang="ru-RU" sz="2400" b="1" i="1" dirty="0">
                <a:effectLst>
                  <a:outerShdw blurRad="38100" dist="38100" dir="2700000" algn="tl">
                    <a:srgbClr val="000000">
                      <a:alpha val="43137"/>
                    </a:srgbClr>
                  </a:outerShdw>
                </a:effectLst>
                <a:latin typeface="Segoe Script" panose="020B0504020000000003" pitchFamily="34" charset="0"/>
              </a:rPr>
              <a:t>Результат</a:t>
            </a:r>
            <a:endParaRPr lang="ru-RU" sz="2400" i="1" dirty="0">
              <a:effectLst>
                <a:outerShdw blurRad="38100" dist="38100" dir="2700000" algn="tl">
                  <a:srgbClr val="000000">
                    <a:alpha val="43137"/>
                  </a:srgbClr>
                </a:outerShdw>
              </a:effectLst>
              <a:latin typeface="Segoe Script" panose="020B0504020000000003" pitchFamily="34" charset="0"/>
            </a:endParaRPr>
          </a:p>
        </p:txBody>
      </p:sp>
    </p:spTree>
    <p:extLst>
      <p:ext uri="{BB962C8B-B14F-4D97-AF65-F5344CB8AC3E}">
        <p14:creationId xmlns:p14="http://schemas.microsoft.com/office/powerpoint/2010/main" val="29992112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35" name="Номер слайда 1"/>
          <p:cNvSpPr txBox="1">
            <a:spLocks/>
          </p:cNvSpPr>
          <p:nvPr/>
        </p:nvSpPr>
        <p:spPr>
          <a:xfrm>
            <a:off x="8460432" y="6309319"/>
            <a:ext cx="587274" cy="353391"/>
          </a:xfrm>
          <a:prstGeom prst="rect">
            <a:avLst/>
          </a:prstGeom>
        </p:spPr>
        <p:txBody>
          <a:bodyPr vert="horz" lIns="91440" tIns="45720" rIns="91440" bIns="45720" rtlCol="0" anchor="t"/>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55</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
        <p:nvSpPr>
          <p:cNvPr id="23" name="Прямоугольник 22"/>
          <p:cNvSpPr/>
          <p:nvPr/>
        </p:nvSpPr>
        <p:spPr>
          <a:xfrm>
            <a:off x="966092" y="1196752"/>
            <a:ext cx="7398207" cy="307777"/>
          </a:xfrm>
          <a:prstGeom prst="rect">
            <a:avLst/>
          </a:prstGeom>
          <a:gradFill flip="none" rotWithShape="1">
            <a:gsLst>
              <a:gs pos="0">
                <a:srgbClr val="CC99FF">
                  <a:shade val="30000"/>
                  <a:satMod val="115000"/>
                </a:srgbClr>
              </a:gs>
              <a:gs pos="50000">
                <a:srgbClr val="CC99FF">
                  <a:shade val="67500"/>
                  <a:satMod val="115000"/>
                </a:srgbClr>
              </a:gs>
              <a:gs pos="100000">
                <a:srgbClr val="CC99FF">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softRound"/>
          </a:sp3d>
        </p:spPr>
        <p:txBody>
          <a:bodyPr wrap="square" anchor="ctr">
            <a:spAutoFit/>
          </a:bodyPr>
          <a:lstStyle/>
          <a:p>
            <a:pPr algn="ctr"/>
            <a:r>
              <a:rPr lang="ru-RU" sz="1400" b="1" dirty="0"/>
              <a:t>Целевые показатели (индикаторы) реализации муниципальной программы</a:t>
            </a:r>
            <a:endParaRPr lang="ru-RU" sz="1400" dirty="0"/>
          </a:p>
        </p:txBody>
      </p:sp>
      <p:graphicFrame>
        <p:nvGraphicFramePr>
          <p:cNvPr id="8" name="Диаграмма 7"/>
          <p:cNvGraphicFramePr/>
          <p:nvPr>
            <p:extLst>
              <p:ext uri="{D42A27DB-BD31-4B8C-83A1-F6EECF244321}">
                <p14:modId xmlns:p14="http://schemas.microsoft.com/office/powerpoint/2010/main" val="4220125358"/>
              </p:ext>
            </p:extLst>
          </p:nvPr>
        </p:nvGraphicFramePr>
        <p:xfrm>
          <a:off x="395536" y="3745224"/>
          <a:ext cx="4680520" cy="2924944"/>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Группа 10"/>
          <p:cNvGrpSpPr/>
          <p:nvPr/>
        </p:nvGrpSpPr>
        <p:grpSpPr>
          <a:xfrm>
            <a:off x="6492548" y="5301208"/>
            <a:ext cx="1679851" cy="1216767"/>
            <a:chOff x="6845846" y="5654990"/>
            <a:chExt cx="1542578" cy="1066211"/>
          </a:xfrm>
        </p:grpSpPr>
        <p:pic>
          <p:nvPicPr>
            <p:cNvPr id="12" name="Рисунок 1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45846" y="5654990"/>
              <a:ext cx="1542578" cy="1066211"/>
            </a:xfrm>
            <a:prstGeom prst="rect">
              <a:avLst/>
            </a:prstGeom>
          </p:spPr>
        </p:pic>
        <p:sp>
          <p:nvSpPr>
            <p:cNvPr id="13" name="Прямоугольник 12"/>
            <p:cNvSpPr/>
            <p:nvPr/>
          </p:nvSpPr>
          <p:spPr>
            <a:xfrm rot="20593258">
              <a:off x="7271031" y="6009987"/>
              <a:ext cx="324128" cy="200055"/>
            </a:xfrm>
            <a:prstGeom prst="rect">
              <a:avLst/>
            </a:prstGeom>
          </p:spPr>
          <p:txBody>
            <a:bodyPr wrap="none">
              <a:spAutoFit/>
            </a:bodyPr>
            <a:lstStyle/>
            <a:p>
              <a:r>
                <a:rPr lang="ru-RU" sz="700" b="1" dirty="0">
                  <a:solidFill>
                    <a:srgbClr val="703203">
                      <a:lumMod val="50000"/>
                    </a:srgbClr>
                  </a:solidFill>
                </a:rPr>
                <a:t>МП</a:t>
              </a:r>
              <a:endParaRPr lang="ru-RU" sz="800" dirty="0">
                <a:solidFill>
                  <a:srgbClr val="703203">
                    <a:lumMod val="50000"/>
                  </a:srgbClr>
                </a:solidFill>
              </a:endParaRPr>
            </a:p>
          </p:txBody>
        </p:sp>
      </p:grpSp>
      <p:sp>
        <p:nvSpPr>
          <p:cNvPr id="2" name="Прямоугольник 1"/>
          <p:cNvSpPr/>
          <p:nvPr/>
        </p:nvSpPr>
        <p:spPr>
          <a:xfrm>
            <a:off x="603000" y="185654"/>
            <a:ext cx="8622704" cy="584775"/>
          </a:xfrm>
          <a:prstGeom prst="rect">
            <a:avLst/>
          </a:prstGeom>
        </p:spPr>
        <p:txBody>
          <a:bodyPr wrap="square">
            <a:spAutoFit/>
          </a:bodyPr>
          <a:lstStyle/>
          <a:p>
            <a:pPr lvl="0" algn="ctr"/>
            <a:r>
              <a:rPr lang="ru-RU" sz="1600" b="1" i="1" dirty="0">
                <a:solidFill>
                  <a:srgbClr val="FFFF00"/>
                </a:solidFill>
                <a:effectLst>
                  <a:outerShdw blurRad="38100" dist="38100" dir="2700000" algn="tl">
                    <a:srgbClr val="000000">
                      <a:alpha val="43137"/>
                    </a:srgbClr>
                  </a:outerShdw>
                </a:effectLst>
              </a:rPr>
              <a:t>Муниципальная программа «Совершенствование работы органов </a:t>
            </a:r>
          </a:p>
          <a:p>
            <a:pPr lvl="0" algn="ctr"/>
            <a:r>
              <a:rPr lang="ru-RU" sz="1600" b="1" i="1" dirty="0">
                <a:solidFill>
                  <a:srgbClr val="FFFF00"/>
                </a:solidFill>
                <a:effectLst>
                  <a:outerShdw blurRad="38100" dist="38100" dir="2700000" algn="tl">
                    <a:srgbClr val="000000">
                      <a:alpha val="43137"/>
                    </a:srgbClr>
                  </a:outerShdw>
                </a:effectLst>
              </a:rPr>
              <a:t>местного самоуправления Гаврилово-Посадского муниципального района»</a:t>
            </a:r>
            <a:endParaRPr lang="ru-RU" dirty="0"/>
          </a:p>
        </p:txBody>
      </p:sp>
      <p:graphicFrame>
        <p:nvGraphicFramePr>
          <p:cNvPr id="6" name="Таблица 5"/>
          <p:cNvGraphicFramePr>
            <a:graphicFrameLocks noGrp="1"/>
          </p:cNvGraphicFramePr>
          <p:nvPr>
            <p:extLst>
              <p:ext uri="{D42A27DB-BD31-4B8C-83A1-F6EECF244321}">
                <p14:modId xmlns:p14="http://schemas.microsoft.com/office/powerpoint/2010/main" val="243421434"/>
              </p:ext>
            </p:extLst>
          </p:nvPr>
        </p:nvGraphicFramePr>
        <p:xfrm>
          <a:off x="323525" y="1672422"/>
          <a:ext cx="8568954" cy="2116618"/>
        </p:xfrm>
        <a:graphic>
          <a:graphicData uri="http://schemas.openxmlformats.org/drawingml/2006/table">
            <a:tbl>
              <a:tblPr>
                <a:tableStyleId>{5940675A-B579-460E-94D1-54222C63F5DA}</a:tableStyleId>
              </a:tblPr>
              <a:tblGrid>
                <a:gridCol w="1920628">
                  <a:extLst>
                    <a:ext uri="{9D8B030D-6E8A-4147-A177-3AD203B41FA5}">
                      <a16:colId xmlns:a16="http://schemas.microsoft.com/office/drawing/2014/main" xmlns="" val="20000"/>
                    </a:ext>
                  </a:extLst>
                </a:gridCol>
                <a:gridCol w="590962">
                  <a:extLst>
                    <a:ext uri="{9D8B030D-6E8A-4147-A177-3AD203B41FA5}">
                      <a16:colId xmlns:a16="http://schemas.microsoft.com/office/drawing/2014/main" xmlns="" val="20001"/>
                    </a:ext>
                  </a:extLst>
                </a:gridCol>
                <a:gridCol w="738702">
                  <a:extLst>
                    <a:ext uri="{9D8B030D-6E8A-4147-A177-3AD203B41FA5}">
                      <a16:colId xmlns:a16="http://schemas.microsoft.com/office/drawing/2014/main" xmlns="" val="20002"/>
                    </a:ext>
                  </a:extLst>
                </a:gridCol>
                <a:gridCol w="664833">
                  <a:extLst>
                    <a:ext uri="{9D8B030D-6E8A-4147-A177-3AD203B41FA5}">
                      <a16:colId xmlns:a16="http://schemas.microsoft.com/office/drawing/2014/main" xmlns="" val="20003"/>
                    </a:ext>
                  </a:extLst>
                </a:gridCol>
                <a:gridCol w="664833">
                  <a:extLst>
                    <a:ext uri="{9D8B030D-6E8A-4147-A177-3AD203B41FA5}">
                      <a16:colId xmlns:a16="http://schemas.microsoft.com/office/drawing/2014/main" xmlns="" val="20004"/>
                    </a:ext>
                  </a:extLst>
                </a:gridCol>
                <a:gridCol w="664833">
                  <a:extLst>
                    <a:ext uri="{9D8B030D-6E8A-4147-A177-3AD203B41FA5}">
                      <a16:colId xmlns:a16="http://schemas.microsoft.com/office/drawing/2014/main" xmlns="" val="20005"/>
                    </a:ext>
                  </a:extLst>
                </a:gridCol>
                <a:gridCol w="738702">
                  <a:extLst>
                    <a:ext uri="{9D8B030D-6E8A-4147-A177-3AD203B41FA5}">
                      <a16:colId xmlns:a16="http://schemas.microsoft.com/office/drawing/2014/main" xmlns="" val="20006"/>
                    </a:ext>
                  </a:extLst>
                </a:gridCol>
                <a:gridCol w="664833">
                  <a:extLst>
                    <a:ext uri="{9D8B030D-6E8A-4147-A177-3AD203B41FA5}">
                      <a16:colId xmlns:a16="http://schemas.microsoft.com/office/drawing/2014/main" xmlns="" val="20007"/>
                    </a:ext>
                  </a:extLst>
                </a:gridCol>
                <a:gridCol w="664833">
                  <a:extLst>
                    <a:ext uri="{9D8B030D-6E8A-4147-A177-3AD203B41FA5}">
                      <a16:colId xmlns:a16="http://schemas.microsoft.com/office/drawing/2014/main" xmlns="" val="20008"/>
                    </a:ext>
                  </a:extLst>
                </a:gridCol>
                <a:gridCol w="674848"/>
                <a:gridCol w="580947">
                  <a:extLst>
                    <a:ext uri="{9D8B030D-6E8A-4147-A177-3AD203B41FA5}">
                      <a16:colId xmlns:a16="http://schemas.microsoft.com/office/drawing/2014/main" xmlns="" val="20009"/>
                    </a:ext>
                  </a:extLst>
                </a:gridCol>
              </a:tblGrid>
              <a:tr h="152579">
                <a:tc rowSpan="2">
                  <a:txBody>
                    <a:bodyPr/>
                    <a:lstStyle/>
                    <a:p>
                      <a:pPr indent="0" algn="ctr">
                        <a:spcAft>
                          <a:spcPts val="0"/>
                        </a:spcAft>
                      </a:pPr>
                      <a:endParaRPr lang="ru-RU" sz="1000" b="1" dirty="0" smtClean="0">
                        <a:effectLst/>
                        <a:latin typeface="Times New Roman" pitchFamily="18" charset="0"/>
                        <a:cs typeface="Times New Roman" pitchFamily="18" charset="0"/>
                      </a:endParaRPr>
                    </a:p>
                    <a:p>
                      <a:pPr indent="0" algn="ctr">
                        <a:spcAft>
                          <a:spcPts val="0"/>
                        </a:spcAft>
                      </a:pPr>
                      <a:r>
                        <a:rPr lang="ru-RU" sz="1000" b="1" dirty="0" smtClean="0">
                          <a:effectLst/>
                          <a:latin typeface="Times New Roman" pitchFamily="18" charset="0"/>
                          <a:cs typeface="Times New Roman" pitchFamily="18" charset="0"/>
                        </a:rPr>
                        <a:t>Наименование </a:t>
                      </a:r>
                      <a:endParaRPr lang="ru-RU" sz="800" b="1" dirty="0">
                        <a:effectLst/>
                        <a:latin typeface="Times New Roman" pitchFamily="18" charset="0"/>
                        <a:cs typeface="Times New Roman" pitchFamily="18" charset="0"/>
                      </a:endParaRPr>
                    </a:p>
                    <a:p>
                      <a:pPr indent="0" algn="ctr">
                        <a:spcAft>
                          <a:spcPts val="0"/>
                        </a:spcAft>
                      </a:pPr>
                      <a:r>
                        <a:rPr lang="ru-RU" sz="1000" b="1" dirty="0">
                          <a:effectLst/>
                          <a:latin typeface="Times New Roman" pitchFamily="18" charset="0"/>
                          <a:cs typeface="Times New Roman" pitchFamily="18" charset="0"/>
                        </a:rPr>
                        <a:t>показателя </a:t>
                      </a:r>
                      <a:endParaRPr lang="ru-RU" sz="800" b="1" dirty="0">
                        <a:effectLst/>
                        <a:latin typeface="Times New Roman" pitchFamily="18" charset="0"/>
                        <a:ea typeface="Calibri"/>
                        <a:cs typeface="Times New Roman" pitchFamily="18" charset="0"/>
                      </a:endParaRPr>
                    </a:p>
                  </a:txBody>
                  <a:tcPr marL="68580" marR="68580" marT="0" marB="0"/>
                </a:tc>
                <a:tc rowSpan="2">
                  <a:txBody>
                    <a:bodyPr/>
                    <a:lstStyle/>
                    <a:p>
                      <a:pPr indent="0" algn="ctr">
                        <a:spcAft>
                          <a:spcPts val="0"/>
                        </a:spcAft>
                      </a:pPr>
                      <a:endParaRPr lang="ru-RU" sz="800" b="1" dirty="0" smtClean="0">
                        <a:effectLst/>
                        <a:latin typeface="Times New Roman" pitchFamily="18" charset="0"/>
                        <a:cs typeface="Times New Roman" pitchFamily="18" charset="0"/>
                      </a:endParaRPr>
                    </a:p>
                    <a:p>
                      <a:pPr indent="0" algn="ctr">
                        <a:spcAft>
                          <a:spcPts val="0"/>
                        </a:spcAft>
                      </a:pPr>
                      <a:r>
                        <a:rPr lang="ru-RU" sz="800" b="1" dirty="0" smtClean="0">
                          <a:effectLst/>
                          <a:latin typeface="Times New Roman" pitchFamily="18" charset="0"/>
                          <a:cs typeface="Times New Roman" pitchFamily="18" charset="0"/>
                        </a:rPr>
                        <a:t>Единица </a:t>
                      </a:r>
                      <a:r>
                        <a:rPr lang="ru-RU" sz="800" b="1" dirty="0">
                          <a:effectLst/>
                          <a:latin typeface="Times New Roman" pitchFamily="18" charset="0"/>
                          <a:cs typeface="Times New Roman" pitchFamily="18" charset="0"/>
                        </a:rPr>
                        <a:t>измерения</a:t>
                      </a:r>
                      <a:endParaRPr lang="ru-RU" sz="800" b="1" dirty="0">
                        <a:effectLst/>
                        <a:latin typeface="Times New Roman" pitchFamily="18" charset="0"/>
                        <a:ea typeface="Calibri"/>
                        <a:cs typeface="Times New Roman" pitchFamily="18" charset="0"/>
                      </a:endParaRPr>
                    </a:p>
                  </a:txBody>
                  <a:tcPr marL="68580" marR="68580" marT="0" marB="0"/>
                </a:tc>
                <a:tc gridSpan="9">
                  <a:txBody>
                    <a:bodyPr/>
                    <a:lstStyle/>
                    <a:p>
                      <a:pPr indent="457200" algn="ctr">
                        <a:spcAft>
                          <a:spcPts val="0"/>
                        </a:spcAft>
                      </a:pPr>
                      <a:r>
                        <a:rPr lang="ru-RU" sz="1000" b="1" dirty="0">
                          <a:effectLst/>
                          <a:latin typeface="Times New Roman" pitchFamily="18" charset="0"/>
                          <a:cs typeface="Times New Roman" pitchFamily="18" charset="0"/>
                        </a:rPr>
                        <a:t>Значения целевых показателей</a:t>
                      </a:r>
                      <a:endParaRPr lang="ru-RU" sz="800" b="1" dirty="0">
                        <a:effectLst/>
                        <a:latin typeface="Times New Roman" pitchFamily="18" charset="0"/>
                        <a:ea typeface="Calibri"/>
                        <a:cs typeface="Times New Roman" pitchFamily="18" charset="0"/>
                      </a:endParaRPr>
                    </a:p>
                  </a:txBody>
                  <a:tcPr marL="68580" marR="6858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indent="457200" algn="just">
                        <a:spcAft>
                          <a:spcPts val="0"/>
                        </a:spcAft>
                      </a:pPr>
                      <a:endParaRPr lang="ru-RU" sz="800" b="1" dirty="0">
                        <a:effectLst/>
                        <a:latin typeface="Times New Roman" pitchFamily="18" charset="0"/>
                        <a:ea typeface="Calibri"/>
                        <a:cs typeface="Times New Roman" pitchFamily="18" charset="0"/>
                      </a:endParaRPr>
                    </a:p>
                  </a:txBody>
                  <a:tcPr marL="68580" marR="68580" marT="0" marB="0"/>
                </a:tc>
                <a:tc hMerge="1">
                  <a:txBody>
                    <a:bodyPr/>
                    <a:lstStyle/>
                    <a:p>
                      <a:pPr indent="457200" algn="just">
                        <a:spcAft>
                          <a:spcPts val="0"/>
                        </a:spcAft>
                      </a:pPr>
                      <a:endParaRPr lang="ru-RU" sz="800" b="1" dirty="0">
                        <a:effectLst/>
                        <a:latin typeface="Times New Roman" pitchFamily="18" charset="0"/>
                        <a:ea typeface="Calibri"/>
                        <a:cs typeface="Times New Roman" pitchFamily="18" charset="0"/>
                      </a:endParaRPr>
                    </a:p>
                  </a:txBody>
                  <a:tcPr marL="68580" marR="68580" marT="0" marB="0"/>
                </a:tc>
                <a:tc hMerge="1">
                  <a:txBody>
                    <a:bodyPr/>
                    <a:lstStyle/>
                    <a:p>
                      <a:pPr indent="457200" algn="just">
                        <a:spcAft>
                          <a:spcPts val="0"/>
                        </a:spcAft>
                      </a:pPr>
                      <a:endParaRPr lang="ru-RU" sz="800" b="1" dirty="0">
                        <a:effectLst/>
                        <a:latin typeface="Times New Roman" pitchFamily="18" charset="0"/>
                        <a:ea typeface="Calibri"/>
                        <a:cs typeface="Times New Roman" pitchFamily="18" charset="0"/>
                      </a:endParaRPr>
                    </a:p>
                  </a:txBody>
                  <a:tcPr marL="68580" marR="68580" marT="0" marB="0"/>
                </a:tc>
                <a:tc hMerge="1">
                  <a:txBody>
                    <a:bodyPr/>
                    <a:lstStyle/>
                    <a:p>
                      <a:endParaRPr lang="ru-RU"/>
                    </a:p>
                  </a:txBody>
                  <a:tcPr/>
                </a:tc>
                <a:tc hMerge="1">
                  <a:txBody>
                    <a:bodyPr/>
                    <a:lstStyle/>
                    <a:p>
                      <a:pPr indent="457200" algn="just">
                        <a:spcAft>
                          <a:spcPts val="0"/>
                        </a:spcAft>
                      </a:pPr>
                      <a:endParaRPr lang="ru-RU" sz="800" b="1"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xmlns="" val="10000"/>
                  </a:ext>
                </a:extLst>
              </a:tr>
              <a:tr h="451871">
                <a:tc vMerge="1">
                  <a:txBody>
                    <a:bodyPr/>
                    <a:lstStyle/>
                    <a:p>
                      <a:endParaRPr lang="ru-RU"/>
                    </a:p>
                  </a:txBody>
                  <a:tcPr/>
                </a:tc>
                <a:tc vMerge="1">
                  <a:txBody>
                    <a:bodyPr/>
                    <a:lstStyle/>
                    <a:p>
                      <a:endParaRPr lang="ru-RU"/>
                    </a:p>
                  </a:txBody>
                  <a:tcPr/>
                </a:tc>
                <a:tc>
                  <a:txBody>
                    <a:bodyPr/>
                    <a:lstStyle/>
                    <a:p>
                      <a:pPr indent="0" algn="ctr">
                        <a:spcAft>
                          <a:spcPts val="0"/>
                        </a:spcAft>
                      </a:pPr>
                      <a:r>
                        <a:rPr lang="ru-RU" sz="1000" b="1" dirty="0">
                          <a:effectLst/>
                          <a:latin typeface="Times New Roman" pitchFamily="18" charset="0"/>
                          <a:ea typeface="Calibri"/>
                          <a:cs typeface="Times New Roman" pitchFamily="18" charset="0"/>
                        </a:rPr>
                        <a:t>2017</a:t>
                      </a:r>
                    </a:p>
                  </a:txBody>
                  <a:tcPr marL="68580" marR="68580" marT="0" marB="0" anchor="ctr"/>
                </a:tc>
                <a:tc>
                  <a:txBody>
                    <a:bodyPr/>
                    <a:lstStyle/>
                    <a:p>
                      <a:pPr algn="ctr"/>
                      <a:r>
                        <a:rPr lang="ru-RU" sz="1000" b="1" dirty="0">
                          <a:latin typeface="Times New Roman" pitchFamily="18" charset="0"/>
                          <a:cs typeface="Times New Roman" pitchFamily="18" charset="0"/>
                        </a:rPr>
                        <a:t>2018</a:t>
                      </a:r>
                    </a:p>
                  </a:txBody>
                  <a:tcPr marL="68580" marR="68580" marT="0" marB="0" anchor="ctr"/>
                </a:tc>
                <a:tc>
                  <a:txBody>
                    <a:bodyPr/>
                    <a:lstStyle/>
                    <a:p>
                      <a:pPr algn="ctr"/>
                      <a:r>
                        <a:rPr lang="ru-RU" sz="1000" b="1" dirty="0">
                          <a:latin typeface="Times New Roman" pitchFamily="18" charset="0"/>
                          <a:cs typeface="Times New Roman" pitchFamily="18" charset="0"/>
                        </a:rPr>
                        <a:t>2019</a:t>
                      </a:r>
                    </a:p>
                  </a:txBody>
                  <a:tcPr marL="68580" marR="68580" marT="0" marB="0" anchor="ctr"/>
                </a:tc>
                <a:tc>
                  <a:txBody>
                    <a:bodyPr/>
                    <a:lstStyle/>
                    <a:p>
                      <a:pPr algn="ctr"/>
                      <a:r>
                        <a:rPr lang="ru-RU" sz="1000" b="1" dirty="0">
                          <a:latin typeface="Times New Roman" pitchFamily="18" charset="0"/>
                          <a:cs typeface="Times New Roman" pitchFamily="18" charset="0"/>
                        </a:rPr>
                        <a:t>2020</a:t>
                      </a:r>
                    </a:p>
                  </a:txBody>
                  <a:tcPr marL="68580" marR="68580" marT="0" marB="0" anchor="ctr"/>
                </a:tc>
                <a:tc>
                  <a:txBody>
                    <a:bodyPr/>
                    <a:lstStyle/>
                    <a:p>
                      <a:pPr algn="ctr"/>
                      <a:r>
                        <a:rPr lang="ru-RU" sz="1000" b="1" dirty="0">
                          <a:latin typeface="Times New Roman" pitchFamily="18" charset="0"/>
                          <a:cs typeface="Times New Roman" pitchFamily="18" charset="0"/>
                        </a:rPr>
                        <a:t>2021</a:t>
                      </a:r>
                    </a:p>
                  </a:txBody>
                  <a:tcPr marL="68580" marR="68580" marT="0" marB="0" anchor="ctr"/>
                </a:tc>
                <a:tc>
                  <a:txBody>
                    <a:bodyPr/>
                    <a:lstStyle/>
                    <a:p>
                      <a:pPr algn="ctr"/>
                      <a:r>
                        <a:rPr lang="ru-RU" sz="1000" b="1" dirty="0">
                          <a:latin typeface="Times New Roman" pitchFamily="18" charset="0"/>
                          <a:cs typeface="Times New Roman" pitchFamily="18" charset="0"/>
                        </a:rPr>
                        <a:t>2022</a:t>
                      </a:r>
                    </a:p>
                  </a:txBody>
                  <a:tcPr marL="68580" marR="68580" marT="0" marB="0" anchor="ctr"/>
                </a:tc>
                <a:tc>
                  <a:txBody>
                    <a:bodyPr/>
                    <a:lstStyle/>
                    <a:p>
                      <a:pPr algn="ctr"/>
                      <a:r>
                        <a:rPr lang="ru-RU" sz="1000" b="1" dirty="0">
                          <a:latin typeface="Times New Roman" pitchFamily="18" charset="0"/>
                          <a:cs typeface="Times New Roman" pitchFamily="18" charset="0"/>
                        </a:rPr>
                        <a:t>2023</a:t>
                      </a:r>
                    </a:p>
                  </a:txBody>
                  <a:tcPr marL="68580" marR="68580" marT="0" marB="0" anchor="ctr"/>
                </a:tc>
                <a:tc>
                  <a:txBody>
                    <a:bodyPr/>
                    <a:lstStyle/>
                    <a:p>
                      <a:pPr algn="ctr"/>
                      <a:r>
                        <a:rPr lang="ru-RU" sz="1000" b="1" dirty="0" smtClean="0">
                          <a:latin typeface="Times New Roman" pitchFamily="18" charset="0"/>
                          <a:cs typeface="Times New Roman" pitchFamily="18" charset="0"/>
                        </a:rPr>
                        <a:t>2024</a:t>
                      </a:r>
                      <a:endParaRPr lang="ru-RU" sz="1000" b="1" dirty="0">
                        <a:latin typeface="Times New Roman" pitchFamily="18" charset="0"/>
                        <a:cs typeface="Times New Roman" pitchFamily="18" charset="0"/>
                      </a:endParaRPr>
                    </a:p>
                  </a:txBody>
                  <a:tcPr marL="68580" marR="68580" marT="0" marB="0" anchor="ctr"/>
                </a:tc>
                <a:tc>
                  <a:txBody>
                    <a:bodyPr/>
                    <a:lstStyle/>
                    <a:p>
                      <a:pPr algn="ctr"/>
                      <a:r>
                        <a:rPr lang="ru-RU" sz="1000" b="1" dirty="0" smtClean="0">
                          <a:latin typeface="Times New Roman" pitchFamily="18" charset="0"/>
                          <a:cs typeface="Times New Roman" pitchFamily="18" charset="0"/>
                        </a:rPr>
                        <a:t>2025</a:t>
                      </a:r>
                      <a:endParaRPr lang="ru-RU" sz="1000" b="1" dirty="0">
                        <a:latin typeface="Times New Roman" pitchFamily="18" charset="0"/>
                        <a:cs typeface="Times New Roman" pitchFamily="18" charset="0"/>
                      </a:endParaRPr>
                    </a:p>
                  </a:txBody>
                  <a:tcPr marL="68580" marR="68580" marT="0" marB="0" anchor="ctr"/>
                </a:tc>
                <a:extLst>
                  <a:ext uri="{0D108BD9-81ED-4DB2-BD59-A6C34878D82A}">
                    <a16:rowId xmlns:a16="http://schemas.microsoft.com/office/drawing/2014/main" xmlns="" val="10001"/>
                  </a:ext>
                </a:extLst>
              </a:tr>
              <a:tr h="720080">
                <a:tc>
                  <a:txBody>
                    <a:bodyPr/>
                    <a:lstStyle/>
                    <a:p>
                      <a:pPr indent="0" algn="l">
                        <a:spcAft>
                          <a:spcPts val="0"/>
                        </a:spcAft>
                      </a:pPr>
                      <a:r>
                        <a:rPr lang="ru-RU" sz="800" dirty="0">
                          <a:effectLst/>
                          <a:latin typeface="Times New Roman" pitchFamily="18" charset="0"/>
                          <a:cs typeface="Times New Roman" pitchFamily="18" charset="0"/>
                        </a:rPr>
                        <a:t>Уровень обеспеченности материально-технического и финансово-хозяйственного обеспечения деятельности</a:t>
                      </a:r>
                      <a:endParaRPr lang="ru-RU" sz="800" dirty="0">
                        <a:effectLst/>
                        <a:latin typeface="Times New Roman" pitchFamily="18" charset="0"/>
                        <a:ea typeface="Calibri"/>
                        <a:cs typeface="Times New Roman" pitchFamily="18" charset="0"/>
                      </a:endParaRPr>
                    </a:p>
                  </a:txBody>
                  <a:tcPr marL="68580" marR="68580" marT="0" marB="0" anchor="ctr"/>
                </a:tc>
                <a:tc>
                  <a:txBody>
                    <a:bodyPr/>
                    <a:lstStyle/>
                    <a:p>
                      <a:pPr indent="457200" algn="ctr">
                        <a:spcAft>
                          <a:spcPts val="0"/>
                        </a:spcAft>
                      </a:pPr>
                      <a:r>
                        <a:rPr lang="ru-RU" sz="800" dirty="0">
                          <a:effectLst/>
                          <a:latin typeface="Times New Roman" pitchFamily="18" charset="0"/>
                          <a:cs typeface="Times New Roman" pitchFamily="18" charset="0"/>
                        </a:rPr>
                        <a:t> </a:t>
                      </a:r>
                    </a:p>
                    <a:p>
                      <a:pPr indent="457200" algn="just">
                        <a:spcAft>
                          <a:spcPts val="0"/>
                        </a:spcAft>
                      </a:pPr>
                      <a:endParaRPr lang="ru-RU" sz="800" dirty="0" smtClean="0">
                        <a:effectLst/>
                        <a:latin typeface="Times New Roman" pitchFamily="18" charset="0"/>
                        <a:cs typeface="Times New Roman" pitchFamily="18" charset="0"/>
                      </a:endParaRPr>
                    </a:p>
                    <a:p>
                      <a:pPr indent="457200" algn="just">
                        <a:spcAft>
                          <a:spcPts val="0"/>
                        </a:spcAft>
                      </a:pPr>
                      <a:endParaRPr lang="ru-RU" sz="800" dirty="0" smtClean="0">
                        <a:effectLst/>
                        <a:latin typeface="Times New Roman" pitchFamily="18" charset="0"/>
                        <a:cs typeface="Times New Roman" pitchFamily="18" charset="0"/>
                      </a:endParaRPr>
                    </a:p>
                    <a:p>
                      <a:pPr indent="0" algn="ctr">
                        <a:spcAft>
                          <a:spcPts val="0"/>
                        </a:spcAft>
                      </a:pPr>
                      <a:r>
                        <a:rPr lang="en-US" sz="800" dirty="0" smtClean="0">
                          <a:effectLst/>
                          <a:latin typeface="Times New Roman" pitchFamily="18" charset="0"/>
                          <a:cs typeface="Times New Roman" pitchFamily="18" charset="0"/>
                        </a:rPr>
                        <a:t>%</a:t>
                      </a:r>
                      <a:endParaRPr lang="ru-RU" sz="800" dirty="0">
                        <a:effectLst/>
                        <a:latin typeface="Times New Roman" pitchFamily="18" charset="0"/>
                        <a:ea typeface="Calibri"/>
                        <a:cs typeface="Times New Roman" pitchFamily="18" charset="0"/>
                      </a:endParaRPr>
                    </a:p>
                  </a:txBody>
                  <a:tcPr marL="68580" marR="68580" marT="0" marB="0"/>
                </a:tc>
                <a:tc>
                  <a:txBody>
                    <a:bodyPr/>
                    <a:lstStyle/>
                    <a:p>
                      <a:pPr algn="ctr"/>
                      <a:r>
                        <a:rPr lang="ru-RU" sz="800" dirty="0">
                          <a:latin typeface="Times New Roman" pitchFamily="18" charset="0"/>
                          <a:cs typeface="Times New Roman" pitchFamily="18" charset="0"/>
                        </a:rPr>
                        <a:t>100</a:t>
                      </a:r>
                    </a:p>
                  </a:txBody>
                  <a:tcPr marL="68580" marR="68580" marT="0" marB="0" anchor="ctr"/>
                </a:tc>
                <a:tc>
                  <a:txBody>
                    <a:bodyPr/>
                    <a:lstStyle/>
                    <a:p>
                      <a:pPr algn="ctr"/>
                      <a:r>
                        <a:rPr lang="ru-RU" sz="800" dirty="0">
                          <a:latin typeface="Times New Roman" pitchFamily="18" charset="0"/>
                          <a:cs typeface="Times New Roman" pitchFamily="18" charset="0"/>
                        </a:rPr>
                        <a:t>100</a:t>
                      </a:r>
                    </a:p>
                  </a:txBody>
                  <a:tcPr marL="68580" marR="68580" marT="0" marB="0" anchor="ctr"/>
                </a:tc>
                <a:tc>
                  <a:txBody>
                    <a:bodyPr/>
                    <a:lstStyle/>
                    <a:p>
                      <a:pPr algn="ctr"/>
                      <a:r>
                        <a:rPr lang="ru-RU" sz="800" dirty="0">
                          <a:latin typeface="Times New Roman" pitchFamily="18" charset="0"/>
                          <a:cs typeface="Times New Roman" pitchFamily="18" charset="0"/>
                        </a:rPr>
                        <a:t>100</a:t>
                      </a:r>
                    </a:p>
                  </a:txBody>
                  <a:tcPr marL="68580" marR="68580" marT="0" marB="0" anchor="ctr"/>
                </a:tc>
                <a:tc>
                  <a:txBody>
                    <a:bodyPr/>
                    <a:lstStyle/>
                    <a:p>
                      <a:pPr algn="ctr"/>
                      <a:r>
                        <a:rPr lang="ru-RU" sz="800" dirty="0">
                          <a:latin typeface="Times New Roman" pitchFamily="18" charset="0"/>
                          <a:cs typeface="Times New Roman" pitchFamily="18" charset="0"/>
                        </a:rPr>
                        <a:t>100</a:t>
                      </a:r>
                    </a:p>
                  </a:txBody>
                  <a:tcPr marL="68580" marR="68580" marT="0" marB="0" anchor="ctr"/>
                </a:tc>
                <a:tc>
                  <a:txBody>
                    <a:bodyPr/>
                    <a:lstStyle/>
                    <a:p>
                      <a:pPr algn="ctr"/>
                      <a:r>
                        <a:rPr lang="ru-RU" sz="800" dirty="0">
                          <a:latin typeface="Times New Roman" pitchFamily="18" charset="0"/>
                          <a:cs typeface="Times New Roman" pitchFamily="18" charset="0"/>
                        </a:rPr>
                        <a:t>100</a:t>
                      </a:r>
                    </a:p>
                  </a:txBody>
                  <a:tcPr marL="68580" marR="68580" marT="0" marB="0" anchor="ctr"/>
                </a:tc>
                <a:tc>
                  <a:txBody>
                    <a:bodyPr/>
                    <a:lstStyle/>
                    <a:p>
                      <a:pPr algn="ctr"/>
                      <a:r>
                        <a:rPr lang="ru-RU" sz="800" dirty="0">
                          <a:latin typeface="Times New Roman" pitchFamily="18" charset="0"/>
                          <a:cs typeface="Times New Roman" pitchFamily="18" charset="0"/>
                        </a:rPr>
                        <a:t>100</a:t>
                      </a:r>
                    </a:p>
                  </a:txBody>
                  <a:tcPr marL="68580" marR="68580" marT="0" marB="0" anchor="ctr"/>
                </a:tc>
                <a:tc>
                  <a:txBody>
                    <a:bodyPr/>
                    <a:lstStyle/>
                    <a:p>
                      <a:pPr algn="ctr"/>
                      <a:r>
                        <a:rPr lang="ru-RU" sz="800" dirty="0">
                          <a:latin typeface="Times New Roman" pitchFamily="18" charset="0"/>
                          <a:cs typeface="Times New Roman" pitchFamily="18" charset="0"/>
                        </a:rPr>
                        <a:t>100</a:t>
                      </a:r>
                    </a:p>
                  </a:txBody>
                  <a:tcPr marL="68580" marR="68580" marT="0" marB="0" anchor="ctr"/>
                </a:tc>
                <a:tc>
                  <a:txBody>
                    <a:bodyPr/>
                    <a:lstStyle/>
                    <a:p>
                      <a:pPr algn="ctr"/>
                      <a:r>
                        <a:rPr lang="ru-RU" sz="800" dirty="0" smtClean="0">
                          <a:latin typeface="Times New Roman" pitchFamily="18" charset="0"/>
                          <a:cs typeface="Times New Roman" pitchFamily="18" charset="0"/>
                        </a:rPr>
                        <a:t>100</a:t>
                      </a:r>
                      <a:endParaRPr lang="ru-RU" sz="800" dirty="0">
                        <a:latin typeface="Times New Roman" pitchFamily="18" charset="0"/>
                        <a:cs typeface="Times New Roman" pitchFamily="18" charset="0"/>
                      </a:endParaRPr>
                    </a:p>
                  </a:txBody>
                  <a:tcPr marL="68580" marR="68580" marT="0" marB="0" anchor="ctr"/>
                </a:tc>
                <a:tc>
                  <a:txBody>
                    <a:bodyPr/>
                    <a:lstStyle/>
                    <a:p>
                      <a:pPr algn="ctr"/>
                      <a:r>
                        <a:rPr lang="ru-RU" sz="800" dirty="0">
                          <a:latin typeface="Times New Roman" pitchFamily="18" charset="0"/>
                          <a:cs typeface="Times New Roman" pitchFamily="18" charset="0"/>
                        </a:rPr>
                        <a:t>100</a:t>
                      </a:r>
                    </a:p>
                  </a:txBody>
                  <a:tcPr marL="68580" marR="68580" marT="0" marB="0" anchor="ctr"/>
                </a:tc>
                <a:extLst>
                  <a:ext uri="{0D108BD9-81ED-4DB2-BD59-A6C34878D82A}">
                    <a16:rowId xmlns:a16="http://schemas.microsoft.com/office/drawing/2014/main" xmlns="" val="10002"/>
                  </a:ext>
                </a:extLst>
              </a:tr>
              <a:tr h="792088">
                <a:tc>
                  <a:txBody>
                    <a:bodyPr/>
                    <a:lstStyle/>
                    <a:p>
                      <a:pPr indent="0" algn="l">
                        <a:spcAft>
                          <a:spcPts val="0"/>
                        </a:spcAft>
                      </a:pPr>
                      <a:r>
                        <a:rPr lang="ru-RU" sz="800" dirty="0">
                          <a:effectLst/>
                          <a:latin typeface="Times New Roman" pitchFamily="18" charset="0"/>
                          <a:cs typeface="Times New Roman" pitchFamily="18" charset="0"/>
                        </a:rPr>
                        <a:t>Уровень содержания зданий и служебных помещений в надлежащем порядке</a:t>
                      </a:r>
                      <a:endParaRPr lang="ru-RU" sz="800" dirty="0">
                        <a:effectLst/>
                        <a:latin typeface="Times New Roman" pitchFamily="18" charset="0"/>
                        <a:ea typeface="Calibri"/>
                        <a:cs typeface="Times New Roman" pitchFamily="18" charset="0"/>
                      </a:endParaRPr>
                    </a:p>
                  </a:txBody>
                  <a:tcPr marL="68580" marR="68580" marT="0" marB="0" anchor="ctr"/>
                </a:tc>
                <a:tc>
                  <a:txBody>
                    <a:bodyPr/>
                    <a:lstStyle/>
                    <a:p>
                      <a:pPr indent="457200" algn="ctr">
                        <a:spcAft>
                          <a:spcPts val="0"/>
                        </a:spcAft>
                      </a:pPr>
                      <a:r>
                        <a:rPr lang="ru-RU" sz="800" dirty="0">
                          <a:effectLst/>
                          <a:latin typeface="Times New Roman" pitchFamily="18" charset="0"/>
                          <a:cs typeface="Times New Roman" pitchFamily="18" charset="0"/>
                        </a:rPr>
                        <a:t> </a:t>
                      </a:r>
                    </a:p>
                    <a:p>
                      <a:pPr indent="457200" algn="just">
                        <a:spcAft>
                          <a:spcPts val="0"/>
                        </a:spcAft>
                      </a:pPr>
                      <a:endParaRPr lang="ru-RU" sz="800" dirty="0" smtClean="0">
                        <a:effectLst/>
                        <a:latin typeface="Times New Roman" pitchFamily="18" charset="0"/>
                        <a:cs typeface="Times New Roman" pitchFamily="18" charset="0"/>
                      </a:endParaRPr>
                    </a:p>
                    <a:p>
                      <a:pPr indent="457200" algn="just">
                        <a:spcAft>
                          <a:spcPts val="0"/>
                        </a:spcAft>
                      </a:pPr>
                      <a:endParaRPr lang="ru-RU" sz="800" dirty="0" smtClean="0">
                        <a:effectLst/>
                        <a:latin typeface="Times New Roman" pitchFamily="18" charset="0"/>
                        <a:cs typeface="Times New Roman" pitchFamily="18" charset="0"/>
                      </a:endParaRPr>
                    </a:p>
                    <a:p>
                      <a:pPr indent="0" algn="ctr">
                        <a:spcAft>
                          <a:spcPts val="0"/>
                        </a:spcAft>
                      </a:pPr>
                      <a:r>
                        <a:rPr lang="en-US" sz="800" dirty="0" smtClean="0">
                          <a:effectLst/>
                          <a:latin typeface="Times New Roman" pitchFamily="18" charset="0"/>
                          <a:cs typeface="Times New Roman" pitchFamily="18" charset="0"/>
                        </a:rPr>
                        <a:t>%</a:t>
                      </a:r>
                      <a:endParaRPr lang="ru-RU" sz="800" dirty="0">
                        <a:effectLst/>
                        <a:latin typeface="Times New Roman" pitchFamily="18" charset="0"/>
                        <a:ea typeface="Calibri"/>
                        <a:cs typeface="Times New Roman" pitchFamily="18" charset="0"/>
                      </a:endParaRPr>
                    </a:p>
                  </a:txBody>
                  <a:tcPr marL="68580" marR="68580" marT="0" marB="0"/>
                </a:tc>
                <a:tc>
                  <a:txBody>
                    <a:bodyPr/>
                    <a:lstStyle/>
                    <a:p>
                      <a:pPr algn="ctr"/>
                      <a:r>
                        <a:rPr lang="ru-RU" sz="800" dirty="0">
                          <a:latin typeface="Times New Roman" pitchFamily="18" charset="0"/>
                          <a:cs typeface="Times New Roman" pitchFamily="18" charset="0"/>
                        </a:rPr>
                        <a:t>100</a:t>
                      </a:r>
                    </a:p>
                  </a:txBody>
                  <a:tcPr marL="68580" marR="68580" marT="0" marB="0" anchor="ctr"/>
                </a:tc>
                <a:tc>
                  <a:txBody>
                    <a:bodyPr/>
                    <a:lstStyle/>
                    <a:p>
                      <a:pPr algn="ctr"/>
                      <a:r>
                        <a:rPr lang="ru-RU" sz="800" dirty="0">
                          <a:latin typeface="Times New Roman" pitchFamily="18" charset="0"/>
                          <a:cs typeface="Times New Roman" pitchFamily="18" charset="0"/>
                        </a:rPr>
                        <a:t>100</a:t>
                      </a:r>
                    </a:p>
                  </a:txBody>
                  <a:tcPr marL="68580" marR="68580" marT="0" marB="0" anchor="ctr"/>
                </a:tc>
                <a:tc>
                  <a:txBody>
                    <a:bodyPr/>
                    <a:lstStyle/>
                    <a:p>
                      <a:pPr algn="ctr"/>
                      <a:r>
                        <a:rPr lang="ru-RU" sz="800" dirty="0">
                          <a:latin typeface="Times New Roman" pitchFamily="18" charset="0"/>
                          <a:cs typeface="Times New Roman" pitchFamily="18" charset="0"/>
                        </a:rPr>
                        <a:t>100</a:t>
                      </a:r>
                    </a:p>
                  </a:txBody>
                  <a:tcPr marL="68580" marR="68580" marT="0" marB="0" anchor="ctr"/>
                </a:tc>
                <a:tc>
                  <a:txBody>
                    <a:bodyPr/>
                    <a:lstStyle/>
                    <a:p>
                      <a:pPr algn="ctr"/>
                      <a:r>
                        <a:rPr lang="ru-RU" sz="800" dirty="0">
                          <a:latin typeface="Times New Roman" pitchFamily="18" charset="0"/>
                          <a:cs typeface="Times New Roman" pitchFamily="18" charset="0"/>
                        </a:rPr>
                        <a:t>100</a:t>
                      </a:r>
                    </a:p>
                  </a:txBody>
                  <a:tcPr marL="68580" marR="68580" marT="0" marB="0" anchor="ctr"/>
                </a:tc>
                <a:tc>
                  <a:txBody>
                    <a:bodyPr/>
                    <a:lstStyle/>
                    <a:p>
                      <a:pPr algn="ctr"/>
                      <a:r>
                        <a:rPr lang="ru-RU" sz="800" dirty="0">
                          <a:latin typeface="Times New Roman" pitchFamily="18" charset="0"/>
                          <a:cs typeface="Times New Roman" pitchFamily="18" charset="0"/>
                        </a:rPr>
                        <a:t>100</a:t>
                      </a:r>
                    </a:p>
                  </a:txBody>
                  <a:tcPr marL="68580" marR="68580" marT="0" marB="0" anchor="ctr"/>
                </a:tc>
                <a:tc>
                  <a:txBody>
                    <a:bodyPr/>
                    <a:lstStyle/>
                    <a:p>
                      <a:pPr algn="ctr"/>
                      <a:r>
                        <a:rPr lang="ru-RU" sz="800" dirty="0">
                          <a:latin typeface="Times New Roman" pitchFamily="18" charset="0"/>
                          <a:cs typeface="Times New Roman" pitchFamily="18" charset="0"/>
                        </a:rPr>
                        <a:t>100</a:t>
                      </a:r>
                    </a:p>
                  </a:txBody>
                  <a:tcPr marL="68580" marR="68580" marT="0" marB="0" anchor="ctr"/>
                </a:tc>
                <a:tc>
                  <a:txBody>
                    <a:bodyPr/>
                    <a:lstStyle/>
                    <a:p>
                      <a:pPr algn="ctr"/>
                      <a:r>
                        <a:rPr lang="ru-RU" sz="800" dirty="0">
                          <a:latin typeface="Times New Roman" pitchFamily="18" charset="0"/>
                          <a:cs typeface="Times New Roman" pitchFamily="18" charset="0"/>
                        </a:rPr>
                        <a:t>100</a:t>
                      </a:r>
                    </a:p>
                  </a:txBody>
                  <a:tcPr marL="68580" marR="68580" marT="0" marB="0" anchor="ctr"/>
                </a:tc>
                <a:tc>
                  <a:txBody>
                    <a:bodyPr/>
                    <a:lstStyle/>
                    <a:p>
                      <a:pPr algn="ctr"/>
                      <a:r>
                        <a:rPr lang="ru-RU" sz="800" dirty="0" smtClean="0">
                          <a:latin typeface="Times New Roman" pitchFamily="18" charset="0"/>
                          <a:cs typeface="Times New Roman" pitchFamily="18" charset="0"/>
                        </a:rPr>
                        <a:t>100</a:t>
                      </a:r>
                      <a:endParaRPr lang="ru-RU" sz="800" dirty="0">
                        <a:latin typeface="Times New Roman" pitchFamily="18" charset="0"/>
                        <a:cs typeface="Times New Roman" pitchFamily="18" charset="0"/>
                      </a:endParaRPr>
                    </a:p>
                  </a:txBody>
                  <a:tcPr marL="68580" marR="68580" marT="0" marB="0" anchor="ctr"/>
                </a:tc>
                <a:tc>
                  <a:txBody>
                    <a:bodyPr/>
                    <a:lstStyle/>
                    <a:p>
                      <a:pPr algn="ctr"/>
                      <a:r>
                        <a:rPr lang="ru-RU" sz="800" dirty="0">
                          <a:latin typeface="Times New Roman" pitchFamily="18" charset="0"/>
                          <a:cs typeface="Times New Roman" pitchFamily="18" charset="0"/>
                        </a:rPr>
                        <a:t>100</a:t>
                      </a:r>
                    </a:p>
                  </a:txBody>
                  <a:tcPr marL="68580" marR="68580" marT="0" marB="0" anchor="ct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5802920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07504" y="1079202"/>
            <a:ext cx="9036496" cy="946413"/>
          </a:xfrm>
          <a:prstGeom prst="rect">
            <a:avLst/>
          </a:prstGeom>
          <a:noFill/>
        </p:spPr>
        <p:txBody>
          <a:bodyPr wrap="square">
            <a:spAutoFit/>
          </a:bodyPr>
          <a:lstStyle/>
          <a:p>
            <a:r>
              <a:rPr lang="ru-RU" sz="1050" b="1" u="sng" dirty="0">
                <a:solidFill>
                  <a:srgbClr val="FFC000"/>
                </a:solidFill>
              </a:rPr>
              <a:t>Цель программы</a:t>
            </a:r>
            <a:r>
              <a:rPr lang="ru-RU" sz="1050" b="1" u="sng" dirty="0"/>
              <a:t>: </a:t>
            </a:r>
            <a:r>
              <a:rPr lang="ru-RU" sz="1050" b="1" dirty="0"/>
              <a:t>  </a:t>
            </a:r>
          </a:p>
          <a:p>
            <a:pPr marL="171450" indent="-171450">
              <a:buFontTx/>
              <a:buChar char="-"/>
            </a:pPr>
            <a:r>
              <a:rPr lang="ru-RU" sz="900" b="1" dirty="0"/>
              <a:t>реализация вопросов местного значения, отдельных государственных полномочий, направленных на обеспечение потребностей, повышение уровня и качества жизни населения Гаврилово-Посадского муниципального района;</a:t>
            </a:r>
          </a:p>
          <a:p>
            <a:pPr marL="171450" indent="-171450">
              <a:buFontTx/>
              <a:buChar char="-"/>
            </a:pPr>
            <a:r>
              <a:rPr lang="ru-RU" sz="900" b="1" dirty="0"/>
              <a:t>повышение эффективности и результативности деятельности администрации Гаврилово-Посадского муниципального района, ее отраслевых (функциональных) органов;</a:t>
            </a:r>
          </a:p>
          <a:p>
            <a:r>
              <a:rPr lang="ru-RU" sz="900" b="1" dirty="0"/>
              <a:t>-   развитие муниципальной службы Гаврилово-Посадского муниципального района.</a:t>
            </a:r>
          </a:p>
        </p:txBody>
      </p:sp>
      <p:sp>
        <p:nvSpPr>
          <p:cNvPr id="16" name="Прямоугольник 15"/>
          <p:cNvSpPr/>
          <p:nvPr/>
        </p:nvSpPr>
        <p:spPr>
          <a:xfrm>
            <a:off x="1682069" y="617537"/>
            <a:ext cx="6920912" cy="461665"/>
          </a:xfrm>
          <a:prstGeom prst="rect">
            <a:avLst/>
          </a:prstGeom>
          <a:solidFill>
            <a:srgbClr val="FFC000"/>
          </a:solidFill>
          <a:scene3d>
            <a:camera prst="orthographicFront"/>
            <a:lightRig rig="threePt" dir="t"/>
          </a:scene3d>
          <a:sp3d>
            <a:bevelT w="152400" h="50800" prst="softRound"/>
          </a:sp3d>
        </p:spPr>
        <p:txBody>
          <a:bodyPr wrap="square">
            <a:spAutoFit/>
          </a:bodyPr>
          <a:lstStyle/>
          <a:p>
            <a:pPr algn="ctr"/>
            <a:r>
              <a:rPr lang="ru-RU" sz="1200" b="1" dirty="0">
                <a:solidFill>
                  <a:srgbClr val="660066"/>
                </a:solidFill>
              </a:rPr>
              <a:t>Администратор программы: </a:t>
            </a:r>
          </a:p>
          <a:p>
            <a:pPr algn="ctr"/>
            <a:r>
              <a:rPr lang="ru-RU" sz="1200" dirty="0">
                <a:solidFill>
                  <a:srgbClr val="F6EAE7">
                    <a:lumMod val="25000"/>
                  </a:srgbClr>
                </a:solidFill>
              </a:rPr>
              <a:t>Администрация Гаврилово-Посадского муниципального района</a:t>
            </a:r>
          </a:p>
        </p:txBody>
      </p:sp>
      <p:sp>
        <p:nvSpPr>
          <p:cNvPr id="17" name="Прямоугольник 16"/>
          <p:cNvSpPr/>
          <p:nvPr/>
        </p:nvSpPr>
        <p:spPr>
          <a:xfrm>
            <a:off x="286099" y="2211134"/>
            <a:ext cx="3430439" cy="369332"/>
          </a:xfrm>
          <a:prstGeom prst="rect">
            <a:avLst/>
          </a:prstGeom>
          <a:solidFill>
            <a:srgbClr val="CC99FF"/>
          </a:solidFill>
          <a:scene3d>
            <a:camera prst="orthographicFront"/>
            <a:lightRig rig="threePt" dir="t"/>
          </a:scene3d>
          <a:sp3d>
            <a:bevelT w="152400" h="50800" prst="softRound"/>
          </a:sp3d>
        </p:spPr>
        <p:txBody>
          <a:bodyPr wrap="square">
            <a:spAutoFit/>
          </a:bodyPr>
          <a:lstStyle/>
          <a:p>
            <a:pPr algn="ctr"/>
            <a:r>
              <a:rPr lang="ru-RU" b="1" u="sng" dirty="0">
                <a:solidFill>
                  <a:srgbClr val="C32D2E">
                    <a:lumMod val="50000"/>
                  </a:srgbClr>
                </a:solidFill>
              </a:rPr>
              <a:t>РЕЗУЛЬТАТЫ</a:t>
            </a:r>
            <a:endParaRPr lang="ru-RU" dirty="0">
              <a:solidFill>
                <a:srgbClr val="C32D2E">
                  <a:lumMod val="50000"/>
                </a:srgbClr>
              </a:solidFill>
            </a:endParaRPr>
          </a:p>
        </p:txBody>
      </p:sp>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7518"/>
            <a:ext cx="966092" cy="966092"/>
          </a:xfrm>
          <a:prstGeom prst="rect">
            <a:avLst/>
          </a:prstGeom>
        </p:spPr>
      </p:pic>
      <p:sp>
        <p:nvSpPr>
          <p:cNvPr id="35" name="Номер слайда 1"/>
          <p:cNvSpPr txBox="1">
            <a:spLocks/>
          </p:cNvSpPr>
          <p:nvPr/>
        </p:nvSpPr>
        <p:spPr>
          <a:xfrm>
            <a:off x="8460432" y="6378656"/>
            <a:ext cx="587274" cy="353391"/>
          </a:xfrm>
          <a:prstGeom prst="rect">
            <a:avLst/>
          </a:prstGeom>
        </p:spPr>
        <p:txBody>
          <a:bodyPr vert="horz" lIns="91440" tIns="45720" rIns="91440" bIns="45720" rtlCol="0" anchor="t"/>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56</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0218" y="3712196"/>
            <a:ext cx="2294268" cy="15963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Рисунок 2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13803" y="5599685"/>
            <a:ext cx="1750457" cy="1209894"/>
          </a:xfrm>
          <a:prstGeom prst="rect">
            <a:avLst/>
          </a:prstGeom>
        </p:spPr>
      </p:pic>
      <p:sp>
        <p:nvSpPr>
          <p:cNvPr id="26" name="Прямоугольник 25"/>
          <p:cNvSpPr/>
          <p:nvPr/>
        </p:nvSpPr>
        <p:spPr>
          <a:xfrm rot="20593258">
            <a:off x="7145458" y="6099833"/>
            <a:ext cx="385042" cy="230832"/>
          </a:xfrm>
          <a:prstGeom prst="rect">
            <a:avLst/>
          </a:prstGeom>
        </p:spPr>
        <p:txBody>
          <a:bodyPr wrap="none">
            <a:spAutoFit/>
          </a:bodyPr>
          <a:lstStyle/>
          <a:p>
            <a:r>
              <a:rPr lang="ru-RU" sz="900" b="1" dirty="0">
                <a:solidFill>
                  <a:srgbClr val="703203">
                    <a:lumMod val="50000"/>
                  </a:srgbClr>
                </a:solidFill>
              </a:rPr>
              <a:t>МП</a:t>
            </a:r>
            <a:endParaRPr lang="ru-RU" sz="1000" dirty="0">
              <a:solidFill>
                <a:srgbClr val="703203">
                  <a:lumMod val="50000"/>
                </a:srgbClr>
              </a:solidFill>
            </a:endParaRPr>
          </a:p>
        </p:txBody>
      </p:sp>
      <p:sp>
        <p:nvSpPr>
          <p:cNvPr id="27" name="Прямоугольник 26"/>
          <p:cNvSpPr/>
          <p:nvPr/>
        </p:nvSpPr>
        <p:spPr>
          <a:xfrm rot="20593258">
            <a:off x="462596" y="401287"/>
            <a:ext cx="298480" cy="338554"/>
          </a:xfrm>
          <a:prstGeom prst="rect">
            <a:avLst/>
          </a:prstGeom>
        </p:spPr>
        <p:txBody>
          <a:bodyPr wrap="none">
            <a:spAutoFit/>
          </a:bodyPr>
          <a:lstStyle/>
          <a:p>
            <a:r>
              <a:rPr lang="ru-RU" sz="1600" b="1" dirty="0">
                <a:solidFill>
                  <a:srgbClr val="FF0000"/>
                </a:solidFill>
                <a:effectLst>
                  <a:outerShdw blurRad="38100" dist="38100" dir="2700000" algn="tl">
                    <a:srgbClr val="000000">
                      <a:alpha val="43137"/>
                    </a:srgbClr>
                  </a:outerShdw>
                </a:effectLst>
              </a:rPr>
              <a:t>6</a:t>
            </a:r>
            <a:endParaRPr lang="ru-RU" dirty="0">
              <a:solidFill>
                <a:srgbClr val="FF0000"/>
              </a:solidFill>
              <a:effectLst>
                <a:outerShdw blurRad="38100" dist="38100" dir="2700000" algn="tl">
                  <a:srgbClr val="000000">
                    <a:alpha val="43137"/>
                  </a:srgbClr>
                </a:outerShdw>
              </a:effectLst>
            </a:endParaRPr>
          </a:p>
        </p:txBody>
      </p:sp>
      <p:graphicFrame>
        <p:nvGraphicFramePr>
          <p:cNvPr id="33" name="Схема 32"/>
          <p:cNvGraphicFramePr/>
          <p:nvPr>
            <p:extLst>
              <p:ext uri="{D42A27DB-BD31-4B8C-83A1-F6EECF244321}">
                <p14:modId xmlns:p14="http://schemas.microsoft.com/office/powerpoint/2010/main" val="3054549523"/>
              </p:ext>
            </p:extLst>
          </p:nvPr>
        </p:nvGraphicFramePr>
        <p:xfrm>
          <a:off x="420082" y="2852936"/>
          <a:ext cx="5112568" cy="386890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122"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60218" y="1940527"/>
            <a:ext cx="2294268" cy="15285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38547" y="36635"/>
            <a:ext cx="9054752" cy="523220"/>
          </a:xfrm>
          <a:prstGeom prst="rect">
            <a:avLst/>
          </a:prstGeom>
        </p:spPr>
        <p:txBody>
          <a:bodyPr wrap="square">
            <a:spAutoFit/>
          </a:bodyPr>
          <a:lstStyle/>
          <a:p>
            <a:pPr lvl="0" algn="ctr"/>
            <a:r>
              <a:rPr lang="ru-RU" sz="1400" b="1" i="1" dirty="0">
                <a:ln w="1905"/>
                <a:solidFill>
                  <a:srgbClr val="FFFF00"/>
                </a:solidFill>
                <a:effectLst>
                  <a:outerShdw blurRad="38100" dist="38100" dir="2700000" algn="tl">
                    <a:srgbClr val="000000">
                      <a:alpha val="43137"/>
                    </a:srgbClr>
                  </a:outerShdw>
                </a:effectLst>
              </a:rPr>
              <a:t>Муниципальная программа «</a:t>
            </a:r>
            <a:r>
              <a:rPr lang="ru-RU" sz="1400" b="1" i="1" dirty="0">
                <a:solidFill>
                  <a:srgbClr val="FFFF00"/>
                </a:solidFill>
                <a:effectLst>
                  <a:outerShdw blurRad="38100" dist="38100" dir="2700000" algn="tl">
                    <a:srgbClr val="000000">
                      <a:alpha val="43137"/>
                    </a:srgbClr>
                  </a:outerShdw>
                </a:effectLst>
              </a:rPr>
              <a:t>Организация деятельности </a:t>
            </a:r>
          </a:p>
          <a:p>
            <a:pPr lvl="0" algn="ctr"/>
            <a:r>
              <a:rPr lang="ru-RU" sz="1400" b="1" i="1" dirty="0">
                <a:solidFill>
                  <a:srgbClr val="FFFF00"/>
                </a:solidFill>
                <a:effectLst>
                  <a:outerShdw blurRad="38100" dist="38100" dir="2700000" algn="tl">
                    <a:srgbClr val="000000">
                      <a:alpha val="43137"/>
                    </a:srgbClr>
                  </a:outerShdw>
                </a:effectLst>
              </a:rPr>
              <a:t>органов местного самоуправления  Гаврилово-Посадского муниципального района</a:t>
            </a:r>
            <a:r>
              <a:rPr lang="ru-RU" sz="1400" b="1" i="1" dirty="0">
                <a:ln w="1905"/>
                <a:solidFill>
                  <a:srgbClr val="FFFF00"/>
                </a:solidFill>
                <a:effectLst>
                  <a:outerShdw blurRad="38100" dist="38100" dir="2700000" algn="tl">
                    <a:srgbClr val="000000">
                      <a:alpha val="43137"/>
                    </a:srgbClr>
                  </a:outerShdw>
                </a:effectLst>
              </a:rPr>
              <a:t>»</a:t>
            </a:r>
            <a:endParaRPr lang="ru-RU" dirty="0"/>
          </a:p>
        </p:txBody>
      </p:sp>
    </p:spTree>
    <p:extLst>
      <p:ext uri="{BB962C8B-B14F-4D97-AF65-F5344CB8AC3E}">
        <p14:creationId xmlns:p14="http://schemas.microsoft.com/office/powerpoint/2010/main" val="16983220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597"/>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861988" y="636363"/>
            <a:ext cx="7884492" cy="307777"/>
          </a:xfrm>
          <a:prstGeom prst="rect">
            <a:avLst/>
          </a:prstGeom>
          <a:gradFill flip="none" rotWithShape="1">
            <a:gsLst>
              <a:gs pos="0">
                <a:srgbClr val="00FF00">
                  <a:shade val="30000"/>
                  <a:satMod val="115000"/>
                </a:srgbClr>
              </a:gs>
              <a:gs pos="50000">
                <a:srgbClr val="00FF00">
                  <a:shade val="67500"/>
                  <a:satMod val="115000"/>
                </a:srgbClr>
              </a:gs>
              <a:gs pos="100000">
                <a:srgbClr val="00FF00">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ru-RU" sz="1400" b="1" dirty="0">
                <a:solidFill>
                  <a:srgbClr val="C00000"/>
                </a:solidFill>
              </a:rPr>
              <a:t>Целевые показатели (индикаторы) реализации муниципальной программы</a:t>
            </a:r>
            <a:r>
              <a:rPr lang="ru-RU" sz="1400" dirty="0">
                <a:solidFill>
                  <a:srgbClr val="703203">
                    <a:lumMod val="60000"/>
                    <a:lumOff val="40000"/>
                  </a:srgbClr>
                </a:solidFill>
              </a:rPr>
              <a:t>	</a:t>
            </a:r>
          </a:p>
        </p:txBody>
      </p:sp>
      <p:sp>
        <p:nvSpPr>
          <p:cNvPr id="18" name="Номер слайда 1"/>
          <p:cNvSpPr txBox="1">
            <a:spLocks/>
          </p:cNvSpPr>
          <p:nvPr/>
        </p:nvSpPr>
        <p:spPr>
          <a:xfrm>
            <a:off x="8670851" y="6367811"/>
            <a:ext cx="587274" cy="353391"/>
          </a:xfrm>
          <a:prstGeom prst="rect">
            <a:avLst/>
          </a:prstGeom>
        </p:spPr>
        <p:txBody>
          <a:bodyPr vert="horz" lIns="91440" tIns="45720" rIns="91440" bIns="45720" rtlCol="0" anchor="t"/>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57</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grpSp>
        <p:nvGrpSpPr>
          <p:cNvPr id="9" name="Группа 8"/>
          <p:cNvGrpSpPr/>
          <p:nvPr/>
        </p:nvGrpSpPr>
        <p:grpSpPr>
          <a:xfrm>
            <a:off x="6930130" y="5504435"/>
            <a:ext cx="1679851" cy="1216767"/>
            <a:chOff x="6845846" y="5654990"/>
            <a:chExt cx="1542578" cy="1066211"/>
          </a:xfrm>
        </p:grpSpPr>
        <p:pic>
          <p:nvPicPr>
            <p:cNvPr id="10" name="Рисунок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45846" y="5654990"/>
              <a:ext cx="1542578" cy="1066211"/>
            </a:xfrm>
            <a:prstGeom prst="rect">
              <a:avLst/>
            </a:prstGeom>
          </p:spPr>
        </p:pic>
        <p:sp>
          <p:nvSpPr>
            <p:cNvPr id="11" name="Прямоугольник 10"/>
            <p:cNvSpPr/>
            <p:nvPr/>
          </p:nvSpPr>
          <p:spPr>
            <a:xfrm rot="20593258">
              <a:off x="7271031" y="6009987"/>
              <a:ext cx="324128" cy="200055"/>
            </a:xfrm>
            <a:prstGeom prst="rect">
              <a:avLst/>
            </a:prstGeom>
          </p:spPr>
          <p:txBody>
            <a:bodyPr wrap="none">
              <a:spAutoFit/>
            </a:bodyPr>
            <a:lstStyle/>
            <a:p>
              <a:r>
                <a:rPr lang="ru-RU" sz="700" b="1" dirty="0">
                  <a:solidFill>
                    <a:srgbClr val="703203">
                      <a:lumMod val="50000"/>
                    </a:srgbClr>
                  </a:solidFill>
                </a:rPr>
                <a:t>МП</a:t>
              </a:r>
              <a:endParaRPr lang="ru-RU" sz="800" dirty="0">
                <a:solidFill>
                  <a:srgbClr val="703203">
                    <a:lumMod val="50000"/>
                  </a:srgbClr>
                </a:solidFill>
              </a:endParaRPr>
            </a:p>
          </p:txBody>
        </p:sp>
      </p:grpSp>
      <p:sp>
        <p:nvSpPr>
          <p:cNvPr id="3" name="Прямоугольник 2"/>
          <p:cNvSpPr/>
          <p:nvPr/>
        </p:nvSpPr>
        <p:spPr>
          <a:xfrm>
            <a:off x="323528" y="129386"/>
            <a:ext cx="9342784" cy="523220"/>
          </a:xfrm>
          <a:prstGeom prst="rect">
            <a:avLst/>
          </a:prstGeom>
        </p:spPr>
        <p:txBody>
          <a:bodyPr wrap="square">
            <a:spAutoFit/>
          </a:bodyPr>
          <a:lstStyle/>
          <a:p>
            <a:pPr lvl="0" algn="ctr"/>
            <a:r>
              <a:rPr lang="ru-RU" sz="1400" b="1" i="1" dirty="0">
                <a:ln w="1905"/>
                <a:solidFill>
                  <a:srgbClr val="FFFF00"/>
                </a:solidFill>
                <a:effectLst>
                  <a:outerShdw blurRad="38100" dist="38100" dir="2700000" algn="tl">
                    <a:srgbClr val="000000">
                      <a:alpha val="43137"/>
                    </a:srgbClr>
                  </a:outerShdw>
                </a:effectLst>
              </a:rPr>
              <a:t>Муниципальная программа «</a:t>
            </a:r>
            <a:r>
              <a:rPr lang="ru-RU" sz="1400" b="1" i="1" dirty="0">
                <a:solidFill>
                  <a:srgbClr val="FFFF00"/>
                </a:solidFill>
                <a:effectLst>
                  <a:outerShdw blurRad="38100" dist="38100" dir="2700000" algn="tl">
                    <a:srgbClr val="000000">
                      <a:alpha val="43137"/>
                    </a:srgbClr>
                  </a:outerShdw>
                </a:effectLst>
              </a:rPr>
              <a:t>Организация деятельности органов местного самоуправления  Гаврилово-Посадского муниципального района</a:t>
            </a:r>
            <a:r>
              <a:rPr lang="ru-RU" sz="1400" b="1" i="1" dirty="0">
                <a:ln w="1905"/>
                <a:solidFill>
                  <a:srgbClr val="FFFF00"/>
                </a:solidFill>
                <a:effectLst>
                  <a:outerShdw blurRad="38100" dist="38100" dir="2700000" algn="tl">
                    <a:srgbClr val="000000">
                      <a:alpha val="43137"/>
                    </a:srgbClr>
                  </a:outerShdw>
                </a:effectLst>
              </a:rPr>
              <a:t>»    </a:t>
            </a:r>
          </a:p>
        </p:txBody>
      </p:sp>
      <p:graphicFrame>
        <p:nvGraphicFramePr>
          <p:cNvPr id="14" name="Диаграмма 13"/>
          <p:cNvGraphicFramePr/>
          <p:nvPr>
            <p:extLst>
              <p:ext uri="{D42A27DB-BD31-4B8C-83A1-F6EECF244321}">
                <p14:modId xmlns:p14="http://schemas.microsoft.com/office/powerpoint/2010/main" val="2035584659"/>
              </p:ext>
            </p:extLst>
          </p:nvPr>
        </p:nvGraphicFramePr>
        <p:xfrm>
          <a:off x="611560" y="4919186"/>
          <a:ext cx="4896544" cy="188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Таблица 3"/>
          <p:cNvGraphicFramePr>
            <a:graphicFrameLocks noGrp="1"/>
          </p:cNvGraphicFramePr>
          <p:nvPr>
            <p:extLst>
              <p:ext uri="{D42A27DB-BD31-4B8C-83A1-F6EECF244321}">
                <p14:modId xmlns:p14="http://schemas.microsoft.com/office/powerpoint/2010/main" val="3297994447"/>
              </p:ext>
            </p:extLst>
          </p:nvPr>
        </p:nvGraphicFramePr>
        <p:xfrm>
          <a:off x="177527" y="1014398"/>
          <a:ext cx="8568953" cy="3916027"/>
        </p:xfrm>
        <a:graphic>
          <a:graphicData uri="http://schemas.openxmlformats.org/drawingml/2006/table">
            <a:tbl>
              <a:tblPr firstRow="1" firstCol="1" bandRow="1">
                <a:tableStyleId>{5940675A-B579-460E-94D1-54222C63F5DA}</a:tableStyleId>
              </a:tblPr>
              <a:tblGrid>
                <a:gridCol w="398111">
                  <a:extLst>
                    <a:ext uri="{9D8B030D-6E8A-4147-A177-3AD203B41FA5}">
                      <a16:colId xmlns:a16="http://schemas.microsoft.com/office/drawing/2014/main" xmlns="" val="20000"/>
                    </a:ext>
                  </a:extLst>
                </a:gridCol>
                <a:gridCol w="1990554">
                  <a:extLst>
                    <a:ext uri="{9D8B030D-6E8A-4147-A177-3AD203B41FA5}">
                      <a16:colId xmlns:a16="http://schemas.microsoft.com/office/drawing/2014/main" xmlns="" val="20001"/>
                    </a:ext>
                  </a:extLst>
                </a:gridCol>
                <a:gridCol w="362492">
                  <a:extLst>
                    <a:ext uri="{9D8B030D-6E8A-4147-A177-3AD203B41FA5}">
                      <a16:colId xmlns:a16="http://schemas.microsoft.com/office/drawing/2014/main" xmlns="" val="20002"/>
                    </a:ext>
                  </a:extLst>
                </a:gridCol>
                <a:gridCol w="493798">
                  <a:extLst>
                    <a:ext uri="{9D8B030D-6E8A-4147-A177-3AD203B41FA5}">
                      <a16:colId xmlns:a16="http://schemas.microsoft.com/office/drawing/2014/main" xmlns="" val="20003"/>
                    </a:ext>
                  </a:extLst>
                </a:gridCol>
                <a:gridCol w="564340">
                  <a:extLst>
                    <a:ext uri="{9D8B030D-6E8A-4147-A177-3AD203B41FA5}">
                      <a16:colId xmlns:a16="http://schemas.microsoft.com/office/drawing/2014/main" xmlns="" val="20004"/>
                    </a:ext>
                  </a:extLst>
                </a:gridCol>
                <a:gridCol w="493798">
                  <a:extLst>
                    <a:ext uri="{9D8B030D-6E8A-4147-A177-3AD203B41FA5}">
                      <a16:colId xmlns:a16="http://schemas.microsoft.com/office/drawing/2014/main" xmlns="" val="20005"/>
                    </a:ext>
                  </a:extLst>
                </a:gridCol>
                <a:gridCol w="564340">
                  <a:extLst>
                    <a:ext uri="{9D8B030D-6E8A-4147-A177-3AD203B41FA5}">
                      <a16:colId xmlns:a16="http://schemas.microsoft.com/office/drawing/2014/main" xmlns="" val="20006"/>
                    </a:ext>
                  </a:extLst>
                </a:gridCol>
                <a:gridCol w="493798">
                  <a:extLst>
                    <a:ext uri="{9D8B030D-6E8A-4147-A177-3AD203B41FA5}">
                      <a16:colId xmlns:a16="http://schemas.microsoft.com/office/drawing/2014/main" xmlns="" val="20007"/>
                    </a:ext>
                  </a:extLst>
                </a:gridCol>
                <a:gridCol w="564340">
                  <a:extLst>
                    <a:ext uri="{9D8B030D-6E8A-4147-A177-3AD203B41FA5}">
                      <a16:colId xmlns:a16="http://schemas.microsoft.com/office/drawing/2014/main" xmlns="" val="20008"/>
                    </a:ext>
                  </a:extLst>
                </a:gridCol>
                <a:gridCol w="493798">
                  <a:extLst>
                    <a:ext uri="{9D8B030D-6E8A-4147-A177-3AD203B41FA5}">
                      <a16:colId xmlns:a16="http://schemas.microsoft.com/office/drawing/2014/main" xmlns="" val="20009"/>
                    </a:ext>
                  </a:extLst>
                </a:gridCol>
                <a:gridCol w="564340">
                  <a:extLst>
                    <a:ext uri="{9D8B030D-6E8A-4147-A177-3AD203B41FA5}">
                      <a16:colId xmlns:a16="http://schemas.microsoft.com/office/drawing/2014/main" xmlns="" val="20010"/>
                    </a:ext>
                  </a:extLst>
                </a:gridCol>
                <a:gridCol w="564340">
                  <a:extLst>
                    <a:ext uri="{9D8B030D-6E8A-4147-A177-3AD203B41FA5}">
                      <a16:colId xmlns:a16="http://schemas.microsoft.com/office/drawing/2014/main" xmlns="" val="20011"/>
                    </a:ext>
                  </a:extLst>
                </a:gridCol>
                <a:gridCol w="493798"/>
                <a:gridCol w="527106">
                  <a:extLst>
                    <a:ext uri="{9D8B030D-6E8A-4147-A177-3AD203B41FA5}">
                      <a16:colId xmlns:a16="http://schemas.microsoft.com/office/drawing/2014/main" xmlns="" val="20012"/>
                    </a:ext>
                  </a:extLst>
                </a:gridCol>
              </a:tblGrid>
              <a:tr h="225776">
                <a:tc rowSpan="2">
                  <a:txBody>
                    <a:bodyPr/>
                    <a:lstStyle/>
                    <a:p>
                      <a:pPr algn="ctr">
                        <a:lnSpc>
                          <a:spcPct val="115000"/>
                        </a:lnSpc>
                        <a:spcBef>
                          <a:spcPts val="200"/>
                        </a:spcBef>
                        <a:spcAft>
                          <a:spcPts val="200"/>
                        </a:spcAft>
                      </a:pPr>
                      <a:r>
                        <a:rPr lang="ru-RU" sz="800" b="1" dirty="0">
                          <a:effectLst/>
                          <a:latin typeface="Times New Roman" pitchFamily="18" charset="0"/>
                          <a:cs typeface="Times New Roman" pitchFamily="18" charset="0"/>
                        </a:rPr>
                        <a:t>№ п/п</a:t>
                      </a:r>
                      <a:endParaRPr lang="ru-RU" sz="800" b="1" dirty="0">
                        <a:effectLst/>
                        <a:latin typeface="Times New Roman" pitchFamily="18" charset="0"/>
                        <a:ea typeface="Times New Roman"/>
                        <a:cs typeface="Times New Roman" pitchFamily="18" charset="0"/>
                      </a:endParaRPr>
                    </a:p>
                  </a:txBody>
                  <a:tcPr marL="30544" marR="30544" marT="0" marB="0" anchor="ctr"/>
                </a:tc>
                <a:tc rowSpan="2">
                  <a:txBody>
                    <a:bodyPr/>
                    <a:lstStyle/>
                    <a:p>
                      <a:pPr algn="ctr">
                        <a:lnSpc>
                          <a:spcPct val="115000"/>
                        </a:lnSpc>
                        <a:spcBef>
                          <a:spcPts val="200"/>
                        </a:spcBef>
                        <a:spcAft>
                          <a:spcPts val="200"/>
                        </a:spcAft>
                      </a:pPr>
                      <a:r>
                        <a:rPr lang="ru-RU" sz="800" b="1" dirty="0">
                          <a:effectLst/>
                          <a:latin typeface="Times New Roman" pitchFamily="18" charset="0"/>
                          <a:cs typeface="Times New Roman" pitchFamily="18" charset="0"/>
                        </a:rPr>
                        <a:t>Наименование целевого индикатора (показателя)</a:t>
                      </a:r>
                      <a:endParaRPr lang="ru-RU" sz="800" b="1" dirty="0">
                        <a:effectLst/>
                        <a:latin typeface="Times New Roman" pitchFamily="18" charset="0"/>
                        <a:ea typeface="Times New Roman"/>
                        <a:cs typeface="Times New Roman" pitchFamily="18" charset="0"/>
                      </a:endParaRPr>
                    </a:p>
                  </a:txBody>
                  <a:tcPr marL="30544" marR="30544" marT="0" marB="0" anchor="ctr"/>
                </a:tc>
                <a:tc rowSpan="2">
                  <a:txBody>
                    <a:bodyPr/>
                    <a:lstStyle/>
                    <a:p>
                      <a:pPr algn="ctr">
                        <a:lnSpc>
                          <a:spcPct val="115000"/>
                        </a:lnSpc>
                        <a:spcBef>
                          <a:spcPts val="200"/>
                        </a:spcBef>
                        <a:spcAft>
                          <a:spcPts val="200"/>
                        </a:spcAft>
                      </a:pPr>
                      <a:r>
                        <a:rPr lang="ru-RU" sz="800" b="1" dirty="0">
                          <a:effectLst/>
                          <a:latin typeface="Times New Roman" pitchFamily="18" charset="0"/>
                          <a:cs typeface="Times New Roman" pitchFamily="18" charset="0"/>
                        </a:rPr>
                        <a:t>Ед.</a:t>
                      </a:r>
                    </a:p>
                    <a:p>
                      <a:pPr algn="ctr">
                        <a:lnSpc>
                          <a:spcPct val="115000"/>
                        </a:lnSpc>
                        <a:spcBef>
                          <a:spcPts val="200"/>
                        </a:spcBef>
                        <a:spcAft>
                          <a:spcPts val="200"/>
                        </a:spcAft>
                      </a:pPr>
                      <a:r>
                        <a:rPr lang="ru-RU" sz="800" b="1" dirty="0">
                          <a:effectLst/>
                          <a:latin typeface="Times New Roman" pitchFamily="18" charset="0"/>
                          <a:cs typeface="Times New Roman" pitchFamily="18" charset="0"/>
                        </a:rPr>
                        <a:t>изм.</a:t>
                      </a:r>
                      <a:endParaRPr lang="ru-RU" sz="800" b="1" dirty="0">
                        <a:effectLst/>
                        <a:latin typeface="Times New Roman" pitchFamily="18" charset="0"/>
                        <a:ea typeface="Times New Roman"/>
                        <a:cs typeface="Times New Roman" pitchFamily="18" charset="0"/>
                      </a:endParaRPr>
                    </a:p>
                  </a:txBody>
                  <a:tcPr marL="16121" marR="16121" marT="0" marB="0" anchor="ctr"/>
                </a:tc>
                <a:tc gridSpan="11">
                  <a:txBody>
                    <a:bodyPr/>
                    <a:lstStyle/>
                    <a:p>
                      <a:pPr algn="ctr">
                        <a:lnSpc>
                          <a:spcPct val="115000"/>
                        </a:lnSpc>
                        <a:spcBef>
                          <a:spcPts val="200"/>
                        </a:spcBef>
                        <a:spcAft>
                          <a:spcPts val="200"/>
                        </a:spcAft>
                      </a:pPr>
                      <a:r>
                        <a:rPr lang="ru-RU" sz="800" b="1" dirty="0">
                          <a:effectLst/>
                          <a:latin typeface="Times New Roman" pitchFamily="18" charset="0"/>
                          <a:cs typeface="Times New Roman" pitchFamily="18" charset="0"/>
                        </a:rPr>
                        <a:t>Значения целевых индикаторов (показателей)</a:t>
                      </a:r>
                      <a:endParaRPr lang="ru-RU" sz="800" b="1" dirty="0">
                        <a:effectLst/>
                        <a:latin typeface="Times New Roman" pitchFamily="18" charset="0"/>
                        <a:ea typeface="Times New Roman"/>
                        <a:cs typeface="Times New Roman" pitchFamily="18" charset="0"/>
                      </a:endParaRPr>
                    </a:p>
                  </a:txBody>
                  <a:tcPr marL="30544" marR="30544"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319372">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Bef>
                          <a:spcPts val="200"/>
                        </a:spcBef>
                        <a:spcAft>
                          <a:spcPts val="200"/>
                        </a:spcAft>
                      </a:pPr>
                      <a:r>
                        <a:rPr lang="ru-RU" sz="800" b="1" dirty="0">
                          <a:effectLst/>
                          <a:latin typeface="Times New Roman" pitchFamily="18" charset="0"/>
                          <a:cs typeface="Times New Roman" pitchFamily="18" charset="0"/>
                        </a:rPr>
                        <a:t>2015 </a:t>
                      </a:r>
                      <a:r>
                        <a:rPr lang="ru-RU" sz="800" b="1" dirty="0" smtClean="0">
                          <a:effectLst/>
                          <a:latin typeface="Times New Roman" pitchFamily="18" charset="0"/>
                          <a:cs typeface="Times New Roman" pitchFamily="18" charset="0"/>
                        </a:rPr>
                        <a:t>год</a:t>
                      </a:r>
                      <a:endParaRPr lang="ru-RU" sz="800" b="1" dirty="0">
                        <a:effectLst/>
                        <a:latin typeface="Times New Roman" pitchFamily="18" charset="0"/>
                        <a:cs typeface="Times New Roman" pitchFamily="18" charset="0"/>
                      </a:endParaRPr>
                    </a:p>
                  </a:txBody>
                  <a:tcPr marL="30544" marR="30544" marT="0" marB="0"/>
                </a:tc>
                <a:tc>
                  <a:txBody>
                    <a:bodyPr/>
                    <a:lstStyle/>
                    <a:p>
                      <a:pPr algn="ctr">
                        <a:lnSpc>
                          <a:spcPct val="115000"/>
                        </a:lnSpc>
                        <a:spcBef>
                          <a:spcPts val="200"/>
                        </a:spcBef>
                        <a:spcAft>
                          <a:spcPts val="200"/>
                        </a:spcAft>
                      </a:pPr>
                      <a:r>
                        <a:rPr lang="ru-RU" sz="800" b="1" dirty="0" smtClean="0">
                          <a:effectLst/>
                          <a:latin typeface="Times New Roman" pitchFamily="18" charset="0"/>
                          <a:cs typeface="Times New Roman" pitchFamily="18" charset="0"/>
                        </a:rPr>
                        <a:t>2016 </a:t>
                      </a:r>
                      <a:r>
                        <a:rPr lang="ru-RU" sz="800" b="1" dirty="0">
                          <a:effectLst/>
                          <a:latin typeface="Times New Roman" pitchFamily="18" charset="0"/>
                          <a:cs typeface="Times New Roman" pitchFamily="18" charset="0"/>
                        </a:rPr>
                        <a:t>год</a:t>
                      </a:r>
                    </a:p>
                    <a:p>
                      <a:pPr algn="ctr">
                        <a:lnSpc>
                          <a:spcPct val="115000"/>
                        </a:lnSpc>
                        <a:spcBef>
                          <a:spcPts val="200"/>
                        </a:spcBef>
                        <a:spcAft>
                          <a:spcPts val="200"/>
                        </a:spcAft>
                      </a:pPr>
                      <a:r>
                        <a:rPr lang="ru-RU" sz="800" b="1" dirty="0">
                          <a:effectLst/>
                          <a:latin typeface="Times New Roman" pitchFamily="18" charset="0"/>
                          <a:cs typeface="Times New Roman" pitchFamily="18" charset="0"/>
                        </a:rPr>
                        <a:t> </a:t>
                      </a:r>
                      <a:endParaRPr lang="ru-RU" sz="800" b="1" dirty="0">
                        <a:effectLst/>
                        <a:latin typeface="Times New Roman" pitchFamily="18" charset="0"/>
                        <a:ea typeface="Times New Roman"/>
                        <a:cs typeface="Times New Roman" pitchFamily="18" charset="0"/>
                      </a:endParaRPr>
                    </a:p>
                  </a:txBody>
                  <a:tcPr marL="30544" marR="30544" marT="0" marB="0"/>
                </a:tc>
                <a:tc>
                  <a:txBody>
                    <a:bodyPr/>
                    <a:lstStyle/>
                    <a:p>
                      <a:pPr algn="ctr">
                        <a:lnSpc>
                          <a:spcPct val="115000"/>
                        </a:lnSpc>
                        <a:spcBef>
                          <a:spcPts val="200"/>
                        </a:spcBef>
                        <a:spcAft>
                          <a:spcPts val="200"/>
                        </a:spcAft>
                      </a:pPr>
                      <a:r>
                        <a:rPr lang="ru-RU" sz="800" b="1" dirty="0">
                          <a:effectLst/>
                          <a:latin typeface="Times New Roman" pitchFamily="18" charset="0"/>
                          <a:cs typeface="Times New Roman" pitchFamily="18" charset="0"/>
                        </a:rPr>
                        <a:t>2017 год</a:t>
                      </a:r>
                      <a:endParaRPr lang="ru-RU" sz="800" b="1" dirty="0">
                        <a:effectLst/>
                        <a:latin typeface="Times New Roman" pitchFamily="18" charset="0"/>
                        <a:ea typeface="Times New Roman"/>
                        <a:cs typeface="Times New Roman" pitchFamily="18" charset="0"/>
                      </a:endParaRPr>
                    </a:p>
                  </a:txBody>
                  <a:tcPr marL="30544" marR="30544" marT="0" marB="0"/>
                </a:tc>
                <a:tc>
                  <a:txBody>
                    <a:bodyPr/>
                    <a:lstStyle/>
                    <a:p>
                      <a:pPr algn="ctr">
                        <a:lnSpc>
                          <a:spcPct val="115000"/>
                        </a:lnSpc>
                        <a:spcBef>
                          <a:spcPts val="200"/>
                        </a:spcBef>
                        <a:spcAft>
                          <a:spcPts val="200"/>
                        </a:spcAft>
                      </a:pPr>
                      <a:r>
                        <a:rPr lang="ru-RU" sz="800" b="1" dirty="0">
                          <a:effectLst/>
                          <a:latin typeface="Times New Roman" pitchFamily="18" charset="0"/>
                          <a:cs typeface="Times New Roman" pitchFamily="18" charset="0"/>
                        </a:rPr>
                        <a:t>2018 год</a:t>
                      </a:r>
                      <a:endParaRPr lang="ru-RU" sz="800" b="1" dirty="0">
                        <a:effectLst/>
                        <a:latin typeface="Times New Roman" pitchFamily="18" charset="0"/>
                        <a:ea typeface="Times New Roman"/>
                        <a:cs typeface="Times New Roman" pitchFamily="18" charset="0"/>
                      </a:endParaRPr>
                    </a:p>
                  </a:txBody>
                  <a:tcPr marL="30544" marR="30544" marT="0" marB="0"/>
                </a:tc>
                <a:tc>
                  <a:txBody>
                    <a:bodyPr/>
                    <a:lstStyle/>
                    <a:p>
                      <a:pPr algn="ctr">
                        <a:lnSpc>
                          <a:spcPct val="115000"/>
                        </a:lnSpc>
                        <a:spcBef>
                          <a:spcPts val="200"/>
                        </a:spcBef>
                        <a:spcAft>
                          <a:spcPts val="200"/>
                        </a:spcAft>
                      </a:pPr>
                      <a:r>
                        <a:rPr lang="ru-RU" sz="800" b="1" dirty="0">
                          <a:effectLst/>
                          <a:latin typeface="Times New Roman" pitchFamily="18" charset="0"/>
                          <a:cs typeface="Times New Roman" pitchFamily="18" charset="0"/>
                        </a:rPr>
                        <a:t>2019 год</a:t>
                      </a:r>
                      <a:endParaRPr lang="ru-RU" sz="800" b="1" dirty="0">
                        <a:effectLst/>
                        <a:latin typeface="Times New Roman" pitchFamily="18" charset="0"/>
                        <a:ea typeface="Times New Roman"/>
                        <a:cs typeface="Times New Roman" pitchFamily="18" charset="0"/>
                      </a:endParaRPr>
                    </a:p>
                  </a:txBody>
                  <a:tcPr marL="30544" marR="30544" marT="0" marB="0"/>
                </a:tc>
                <a:tc>
                  <a:txBody>
                    <a:bodyPr/>
                    <a:lstStyle/>
                    <a:p>
                      <a:pPr algn="ctr">
                        <a:lnSpc>
                          <a:spcPct val="115000"/>
                        </a:lnSpc>
                        <a:spcBef>
                          <a:spcPts val="200"/>
                        </a:spcBef>
                        <a:spcAft>
                          <a:spcPts val="200"/>
                        </a:spcAft>
                      </a:pPr>
                      <a:r>
                        <a:rPr lang="ru-RU" sz="800" b="1" dirty="0">
                          <a:effectLst/>
                          <a:latin typeface="Times New Roman" pitchFamily="18" charset="0"/>
                          <a:cs typeface="Times New Roman" pitchFamily="18" charset="0"/>
                        </a:rPr>
                        <a:t>2020 год</a:t>
                      </a:r>
                      <a:endParaRPr lang="ru-RU" sz="800" b="1" dirty="0">
                        <a:effectLst/>
                        <a:latin typeface="Times New Roman" pitchFamily="18" charset="0"/>
                        <a:ea typeface="Times New Roman"/>
                        <a:cs typeface="Times New Roman" pitchFamily="18" charset="0"/>
                      </a:endParaRPr>
                    </a:p>
                  </a:txBody>
                  <a:tcPr marL="30544" marR="30544" marT="0" marB="0"/>
                </a:tc>
                <a:tc>
                  <a:txBody>
                    <a:bodyPr/>
                    <a:lstStyle/>
                    <a:p>
                      <a:pPr algn="ctr">
                        <a:lnSpc>
                          <a:spcPct val="115000"/>
                        </a:lnSpc>
                        <a:spcBef>
                          <a:spcPts val="200"/>
                        </a:spcBef>
                        <a:spcAft>
                          <a:spcPts val="200"/>
                        </a:spcAft>
                      </a:pPr>
                      <a:r>
                        <a:rPr lang="ru-RU" sz="800" b="1" dirty="0">
                          <a:effectLst/>
                          <a:latin typeface="Times New Roman" pitchFamily="18" charset="0"/>
                          <a:cs typeface="Times New Roman" pitchFamily="18" charset="0"/>
                        </a:rPr>
                        <a:t>2021 год</a:t>
                      </a:r>
                      <a:endParaRPr lang="ru-RU" sz="800" b="1" dirty="0">
                        <a:effectLst/>
                        <a:latin typeface="Times New Roman" pitchFamily="18" charset="0"/>
                        <a:ea typeface="Times New Roman"/>
                        <a:cs typeface="Times New Roman" pitchFamily="18" charset="0"/>
                      </a:endParaRPr>
                    </a:p>
                  </a:txBody>
                  <a:tcPr marL="30544" marR="30544" marT="0" marB="0"/>
                </a:tc>
                <a:tc>
                  <a:txBody>
                    <a:bodyPr/>
                    <a:lstStyle/>
                    <a:p>
                      <a:pPr algn="ctr">
                        <a:lnSpc>
                          <a:spcPct val="115000"/>
                        </a:lnSpc>
                        <a:spcBef>
                          <a:spcPts val="200"/>
                        </a:spcBef>
                        <a:spcAft>
                          <a:spcPts val="200"/>
                        </a:spcAft>
                      </a:pPr>
                      <a:r>
                        <a:rPr lang="ru-RU" sz="800" b="1" dirty="0">
                          <a:effectLst/>
                          <a:latin typeface="Times New Roman" pitchFamily="18" charset="0"/>
                          <a:cs typeface="Times New Roman" pitchFamily="18" charset="0"/>
                        </a:rPr>
                        <a:t>2022 год</a:t>
                      </a:r>
                      <a:endParaRPr lang="ru-RU" sz="800" b="1" dirty="0">
                        <a:effectLst/>
                        <a:latin typeface="Times New Roman" pitchFamily="18" charset="0"/>
                        <a:ea typeface="Times New Roman"/>
                        <a:cs typeface="Times New Roman" pitchFamily="18" charset="0"/>
                      </a:endParaRPr>
                    </a:p>
                  </a:txBody>
                  <a:tcPr marL="30544" marR="30544" marT="0" marB="0"/>
                </a:tc>
                <a:tc>
                  <a:txBody>
                    <a:bodyPr/>
                    <a:lstStyle/>
                    <a:p>
                      <a:pPr algn="ctr">
                        <a:lnSpc>
                          <a:spcPct val="115000"/>
                        </a:lnSpc>
                        <a:spcBef>
                          <a:spcPts val="200"/>
                        </a:spcBef>
                        <a:spcAft>
                          <a:spcPts val="200"/>
                        </a:spcAft>
                      </a:pPr>
                      <a:r>
                        <a:rPr lang="ru-RU" sz="800" b="1" dirty="0">
                          <a:effectLst/>
                          <a:latin typeface="Times New Roman" pitchFamily="18" charset="0"/>
                          <a:cs typeface="Times New Roman" pitchFamily="18" charset="0"/>
                        </a:rPr>
                        <a:t>2023 год</a:t>
                      </a:r>
                      <a:endParaRPr lang="ru-RU" sz="800" b="1" dirty="0">
                        <a:effectLst/>
                        <a:latin typeface="Times New Roman" pitchFamily="18" charset="0"/>
                        <a:ea typeface="Times New Roman"/>
                        <a:cs typeface="Times New Roman" pitchFamily="18" charset="0"/>
                      </a:endParaRPr>
                    </a:p>
                  </a:txBody>
                  <a:tcPr marL="30544" marR="30544" marT="0" marB="0"/>
                </a:tc>
                <a:tc>
                  <a:txBody>
                    <a:bodyPr/>
                    <a:lstStyle/>
                    <a:p>
                      <a:pPr algn="ctr">
                        <a:lnSpc>
                          <a:spcPct val="115000"/>
                        </a:lnSpc>
                        <a:spcBef>
                          <a:spcPts val="200"/>
                        </a:spcBef>
                        <a:spcAft>
                          <a:spcPts val="200"/>
                        </a:spcAft>
                      </a:pPr>
                      <a:r>
                        <a:rPr lang="ru-RU" sz="800" b="1" dirty="0" smtClean="0">
                          <a:effectLst/>
                          <a:latin typeface="Times New Roman" pitchFamily="18" charset="0"/>
                          <a:ea typeface="Times New Roman"/>
                          <a:cs typeface="Times New Roman" pitchFamily="18" charset="0"/>
                        </a:rPr>
                        <a:t>2024 год</a:t>
                      </a:r>
                      <a:endParaRPr lang="ru-RU" sz="800" b="1" dirty="0">
                        <a:effectLst/>
                        <a:latin typeface="Times New Roman" pitchFamily="18" charset="0"/>
                        <a:ea typeface="Times New Roman"/>
                        <a:cs typeface="Times New Roman" pitchFamily="18" charset="0"/>
                      </a:endParaRPr>
                    </a:p>
                  </a:txBody>
                  <a:tcPr marL="30544" marR="30544" marT="0" marB="0"/>
                </a:tc>
                <a:tc>
                  <a:txBody>
                    <a:bodyPr/>
                    <a:lstStyle/>
                    <a:p>
                      <a:pPr algn="ctr">
                        <a:lnSpc>
                          <a:spcPct val="115000"/>
                        </a:lnSpc>
                        <a:spcBef>
                          <a:spcPts val="200"/>
                        </a:spcBef>
                        <a:spcAft>
                          <a:spcPts val="200"/>
                        </a:spcAft>
                      </a:pPr>
                      <a:r>
                        <a:rPr lang="ru-RU" sz="800" b="1" dirty="0" smtClean="0">
                          <a:effectLst/>
                          <a:latin typeface="Times New Roman" pitchFamily="18" charset="0"/>
                          <a:cs typeface="Times New Roman" pitchFamily="18" charset="0"/>
                        </a:rPr>
                        <a:t>2025 </a:t>
                      </a:r>
                      <a:r>
                        <a:rPr lang="ru-RU" sz="800" b="1" dirty="0">
                          <a:effectLst/>
                          <a:latin typeface="Times New Roman" pitchFamily="18" charset="0"/>
                          <a:cs typeface="Times New Roman" pitchFamily="18" charset="0"/>
                        </a:rPr>
                        <a:t>год</a:t>
                      </a:r>
                      <a:endParaRPr lang="ru-RU" sz="800" b="1" dirty="0">
                        <a:effectLst/>
                        <a:latin typeface="Times New Roman" pitchFamily="18" charset="0"/>
                        <a:ea typeface="Times New Roman"/>
                        <a:cs typeface="Times New Roman" pitchFamily="18" charset="0"/>
                      </a:endParaRPr>
                    </a:p>
                  </a:txBody>
                  <a:tcPr marL="30544" marR="30544" marT="0" marB="0"/>
                </a:tc>
                <a:extLst>
                  <a:ext uri="{0D108BD9-81ED-4DB2-BD59-A6C34878D82A}">
                    <a16:rowId xmlns:a16="http://schemas.microsoft.com/office/drawing/2014/main" xmlns="" val="10001"/>
                  </a:ext>
                </a:extLst>
              </a:tr>
              <a:tr h="146889">
                <a:tc>
                  <a:txBody>
                    <a:bodyPr/>
                    <a:lstStyle/>
                    <a:p>
                      <a:pPr algn="ctr">
                        <a:lnSpc>
                          <a:spcPct val="115000"/>
                        </a:lnSpc>
                        <a:spcBef>
                          <a:spcPts val="200"/>
                        </a:spcBef>
                        <a:spcAft>
                          <a:spcPts val="200"/>
                        </a:spcAft>
                      </a:pPr>
                      <a:r>
                        <a:rPr lang="ru-RU" sz="800" b="1">
                          <a:effectLst/>
                          <a:latin typeface="Times New Roman" pitchFamily="18" charset="0"/>
                          <a:cs typeface="Times New Roman" pitchFamily="18" charset="0"/>
                        </a:rPr>
                        <a:t>1</a:t>
                      </a:r>
                      <a:endParaRPr lang="ru-RU" sz="800" b="1">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800" b="1">
                          <a:effectLst/>
                          <a:latin typeface="Times New Roman" pitchFamily="18" charset="0"/>
                          <a:cs typeface="Times New Roman" pitchFamily="18" charset="0"/>
                        </a:rPr>
                        <a:t>2</a:t>
                      </a:r>
                      <a:endParaRPr lang="ru-RU" sz="800" b="1">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800" b="1">
                          <a:effectLst/>
                          <a:latin typeface="Times New Roman" pitchFamily="18" charset="0"/>
                          <a:cs typeface="Times New Roman" pitchFamily="18" charset="0"/>
                        </a:rPr>
                        <a:t>3</a:t>
                      </a:r>
                      <a:endParaRPr lang="ru-RU" sz="800" b="1">
                        <a:effectLst/>
                        <a:latin typeface="Times New Roman" pitchFamily="18" charset="0"/>
                        <a:ea typeface="Times New Roman"/>
                        <a:cs typeface="Times New Roman" pitchFamily="18" charset="0"/>
                      </a:endParaRPr>
                    </a:p>
                  </a:txBody>
                  <a:tcPr marL="16121" marR="16121" marT="0" marB="0" anchor="ctr"/>
                </a:tc>
                <a:tc>
                  <a:txBody>
                    <a:bodyPr/>
                    <a:lstStyle/>
                    <a:p>
                      <a:pPr algn="ctr">
                        <a:lnSpc>
                          <a:spcPct val="115000"/>
                        </a:lnSpc>
                        <a:spcBef>
                          <a:spcPts val="200"/>
                        </a:spcBef>
                        <a:spcAft>
                          <a:spcPts val="200"/>
                        </a:spcAft>
                      </a:pPr>
                      <a:r>
                        <a:rPr lang="ru-RU" sz="800" b="1">
                          <a:effectLst/>
                          <a:latin typeface="Times New Roman" pitchFamily="18" charset="0"/>
                          <a:cs typeface="Times New Roman" pitchFamily="18" charset="0"/>
                        </a:rPr>
                        <a:t>4</a:t>
                      </a:r>
                      <a:endParaRPr lang="ru-RU" sz="800" b="1">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800" b="1">
                          <a:effectLst/>
                          <a:latin typeface="Times New Roman" pitchFamily="18" charset="0"/>
                          <a:cs typeface="Times New Roman" pitchFamily="18" charset="0"/>
                        </a:rPr>
                        <a:t>5</a:t>
                      </a:r>
                      <a:endParaRPr lang="ru-RU" sz="800" b="1">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800" b="1" dirty="0">
                          <a:effectLst/>
                          <a:latin typeface="Times New Roman" pitchFamily="18" charset="0"/>
                          <a:cs typeface="Times New Roman" pitchFamily="18" charset="0"/>
                        </a:rPr>
                        <a:t>6</a:t>
                      </a:r>
                      <a:endParaRPr lang="ru-RU" sz="800" b="1"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800" b="1">
                          <a:effectLst/>
                          <a:latin typeface="Times New Roman" pitchFamily="18" charset="0"/>
                          <a:cs typeface="Times New Roman" pitchFamily="18" charset="0"/>
                        </a:rPr>
                        <a:t>7</a:t>
                      </a:r>
                      <a:endParaRPr lang="ru-RU" sz="800" b="1">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800" b="1">
                          <a:effectLst/>
                          <a:latin typeface="Times New Roman" pitchFamily="18" charset="0"/>
                          <a:cs typeface="Times New Roman" pitchFamily="18" charset="0"/>
                        </a:rPr>
                        <a:t>8</a:t>
                      </a:r>
                      <a:endParaRPr lang="ru-RU" sz="800" b="1">
                        <a:effectLst/>
                        <a:latin typeface="Times New Roman" pitchFamily="18" charset="0"/>
                        <a:ea typeface="Times New Roman"/>
                        <a:cs typeface="Times New Roman" pitchFamily="18" charset="0"/>
                      </a:endParaRPr>
                    </a:p>
                  </a:txBody>
                  <a:tcPr marL="30544" marR="30544" marT="0" marB="0"/>
                </a:tc>
                <a:tc>
                  <a:txBody>
                    <a:bodyPr/>
                    <a:lstStyle/>
                    <a:p>
                      <a:pPr algn="ctr">
                        <a:lnSpc>
                          <a:spcPct val="115000"/>
                        </a:lnSpc>
                        <a:spcBef>
                          <a:spcPts val="200"/>
                        </a:spcBef>
                        <a:spcAft>
                          <a:spcPts val="200"/>
                        </a:spcAft>
                      </a:pPr>
                      <a:r>
                        <a:rPr lang="ru-RU" sz="800" b="1">
                          <a:effectLst/>
                          <a:latin typeface="Times New Roman" pitchFamily="18" charset="0"/>
                          <a:cs typeface="Times New Roman" pitchFamily="18" charset="0"/>
                        </a:rPr>
                        <a:t>9</a:t>
                      </a:r>
                      <a:endParaRPr lang="ru-RU" sz="800" b="1">
                        <a:effectLst/>
                        <a:latin typeface="Times New Roman" pitchFamily="18" charset="0"/>
                        <a:ea typeface="Times New Roman"/>
                        <a:cs typeface="Times New Roman" pitchFamily="18" charset="0"/>
                      </a:endParaRPr>
                    </a:p>
                  </a:txBody>
                  <a:tcPr marL="30544" marR="30544" marT="0" marB="0"/>
                </a:tc>
                <a:tc>
                  <a:txBody>
                    <a:bodyPr/>
                    <a:lstStyle/>
                    <a:p>
                      <a:pPr algn="ctr">
                        <a:lnSpc>
                          <a:spcPct val="115000"/>
                        </a:lnSpc>
                        <a:spcBef>
                          <a:spcPts val="200"/>
                        </a:spcBef>
                        <a:spcAft>
                          <a:spcPts val="200"/>
                        </a:spcAft>
                      </a:pPr>
                      <a:r>
                        <a:rPr lang="ru-RU" sz="800" b="1">
                          <a:effectLst/>
                          <a:latin typeface="Times New Roman" pitchFamily="18" charset="0"/>
                          <a:cs typeface="Times New Roman" pitchFamily="18" charset="0"/>
                        </a:rPr>
                        <a:t>10</a:t>
                      </a:r>
                      <a:endParaRPr lang="ru-RU" sz="800" b="1">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800" b="1" dirty="0">
                          <a:effectLst/>
                          <a:latin typeface="Times New Roman" pitchFamily="18" charset="0"/>
                          <a:cs typeface="Times New Roman" pitchFamily="18" charset="0"/>
                        </a:rPr>
                        <a:t>11</a:t>
                      </a:r>
                      <a:endParaRPr lang="ru-RU" sz="800" b="1" dirty="0">
                        <a:effectLst/>
                        <a:latin typeface="Times New Roman" pitchFamily="18" charset="0"/>
                        <a:ea typeface="Times New Roman"/>
                        <a:cs typeface="Times New Roman" pitchFamily="18" charset="0"/>
                      </a:endParaRPr>
                    </a:p>
                  </a:txBody>
                  <a:tcPr marL="30544" marR="30544" marT="0" marB="0"/>
                </a:tc>
                <a:tc>
                  <a:txBody>
                    <a:bodyPr/>
                    <a:lstStyle/>
                    <a:p>
                      <a:pPr algn="ctr">
                        <a:lnSpc>
                          <a:spcPct val="115000"/>
                        </a:lnSpc>
                        <a:spcBef>
                          <a:spcPts val="200"/>
                        </a:spcBef>
                        <a:spcAft>
                          <a:spcPts val="200"/>
                        </a:spcAft>
                      </a:pPr>
                      <a:r>
                        <a:rPr lang="ru-RU" sz="800" b="1" dirty="0">
                          <a:effectLst/>
                          <a:latin typeface="Times New Roman" pitchFamily="18" charset="0"/>
                          <a:cs typeface="Times New Roman" pitchFamily="18" charset="0"/>
                        </a:rPr>
                        <a:t>12</a:t>
                      </a:r>
                      <a:endParaRPr lang="ru-RU" sz="800" b="1" dirty="0">
                        <a:effectLst/>
                        <a:latin typeface="Times New Roman" pitchFamily="18" charset="0"/>
                        <a:ea typeface="Times New Roman"/>
                        <a:cs typeface="Times New Roman" pitchFamily="18" charset="0"/>
                      </a:endParaRPr>
                    </a:p>
                  </a:txBody>
                  <a:tcPr marL="30544" marR="30544" marT="0" marB="0"/>
                </a:tc>
                <a:tc>
                  <a:txBody>
                    <a:bodyPr/>
                    <a:lstStyle/>
                    <a:p>
                      <a:pPr algn="ctr">
                        <a:lnSpc>
                          <a:spcPct val="115000"/>
                        </a:lnSpc>
                        <a:spcBef>
                          <a:spcPts val="200"/>
                        </a:spcBef>
                        <a:spcAft>
                          <a:spcPts val="200"/>
                        </a:spcAft>
                      </a:pPr>
                      <a:r>
                        <a:rPr lang="ru-RU" sz="800" b="1" dirty="0" smtClean="0">
                          <a:effectLst/>
                          <a:latin typeface="Times New Roman" pitchFamily="18" charset="0"/>
                          <a:ea typeface="Times New Roman"/>
                          <a:cs typeface="Times New Roman" pitchFamily="18" charset="0"/>
                        </a:rPr>
                        <a:t>13</a:t>
                      </a:r>
                      <a:endParaRPr lang="ru-RU" sz="800" b="1" dirty="0">
                        <a:effectLst/>
                        <a:latin typeface="Times New Roman" pitchFamily="18" charset="0"/>
                        <a:ea typeface="Times New Roman"/>
                        <a:cs typeface="Times New Roman" pitchFamily="18" charset="0"/>
                      </a:endParaRPr>
                    </a:p>
                  </a:txBody>
                  <a:tcPr marL="30544" marR="30544" marT="0" marB="0"/>
                </a:tc>
                <a:tc>
                  <a:txBody>
                    <a:bodyPr/>
                    <a:lstStyle/>
                    <a:p>
                      <a:pPr algn="ctr">
                        <a:lnSpc>
                          <a:spcPct val="115000"/>
                        </a:lnSpc>
                        <a:spcBef>
                          <a:spcPts val="200"/>
                        </a:spcBef>
                        <a:spcAft>
                          <a:spcPts val="200"/>
                        </a:spcAft>
                      </a:pPr>
                      <a:r>
                        <a:rPr lang="ru-RU" sz="800" b="1" dirty="0" smtClean="0">
                          <a:effectLst/>
                          <a:latin typeface="Times New Roman" pitchFamily="18" charset="0"/>
                          <a:cs typeface="Times New Roman" pitchFamily="18" charset="0"/>
                        </a:rPr>
                        <a:t>14</a:t>
                      </a:r>
                      <a:endParaRPr lang="ru-RU" sz="800" b="1" dirty="0">
                        <a:effectLst/>
                        <a:latin typeface="Times New Roman" pitchFamily="18" charset="0"/>
                        <a:ea typeface="Times New Roman"/>
                        <a:cs typeface="Times New Roman" pitchFamily="18" charset="0"/>
                      </a:endParaRPr>
                    </a:p>
                  </a:txBody>
                  <a:tcPr marL="30544" marR="30544" marT="0" marB="0" anchor="ctr"/>
                </a:tc>
                <a:extLst>
                  <a:ext uri="{0D108BD9-81ED-4DB2-BD59-A6C34878D82A}">
                    <a16:rowId xmlns:a16="http://schemas.microsoft.com/office/drawing/2014/main" xmlns="" val="10002"/>
                  </a:ext>
                </a:extLst>
              </a:tr>
              <a:tr h="290881">
                <a:tc>
                  <a:txBody>
                    <a:bodyPr/>
                    <a:lstStyle/>
                    <a:p>
                      <a:pPr algn="ctr">
                        <a:lnSpc>
                          <a:spcPct val="115000"/>
                        </a:lnSpc>
                        <a:spcAft>
                          <a:spcPts val="0"/>
                        </a:spcAft>
                      </a:pPr>
                      <a:r>
                        <a:rPr lang="ru-RU" sz="700" dirty="0">
                          <a:effectLst/>
                          <a:latin typeface="Times New Roman" pitchFamily="18" charset="0"/>
                          <a:cs typeface="Times New Roman" pitchFamily="18" charset="0"/>
                        </a:rPr>
                        <a:t> </a:t>
                      </a:r>
                    </a:p>
                    <a:p>
                      <a:pPr algn="ctr">
                        <a:lnSpc>
                          <a:spcPct val="115000"/>
                        </a:lnSpc>
                        <a:spcAft>
                          <a:spcPts val="0"/>
                        </a:spcAft>
                      </a:pPr>
                      <a:r>
                        <a:rPr lang="ru-RU" sz="700" dirty="0">
                          <a:effectLst/>
                          <a:latin typeface="Times New Roman" pitchFamily="18" charset="0"/>
                          <a:cs typeface="Times New Roman" pitchFamily="18" charset="0"/>
                        </a:rPr>
                        <a:t>1</a:t>
                      </a:r>
                      <a:endParaRPr lang="ru-RU" sz="700" dirty="0">
                        <a:effectLst/>
                        <a:latin typeface="Times New Roman" pitchFamily="18" charset="0"/>
                        <a:ea typeface="Times New Roman"/>
                        <a:cs typeface="Times New Roman" pitchFamily="18" charset="0"/>
                      </a:endParaRPr>
                    </a:p>
                  </a:txBody>
                  <a:tcPr marL="30544" marR="30544" marT="0" marB="0"/>
                </a:tc>
                <a:tc>
                  <a:txBody>
                    <a:bodyPr/>
                    <a:lstStyle/>
                    <a:p>
                      <a:pPr algn="just">
                        <a:lnSpc>
                          <a:spcPct val="115000"/>
                        </a:lnSpc>
                        <a:spcAft>
                          <a:spcPts val="0"/>
                        </a:spcAft>
                      </a:pPr>
                      <a:r>
                        <a:rPr lang="ru-RU" sz="700" dirty="0">
                          <a:effectLst/>
                          <a:latin typeface="Times New Roman" pitchFamily="18" charset="0"/>
                          <a:cs typeface="Times New Roman" pitchFamily="18" charset="0"/>
                        </a:rPr>
                        <a:t>Полнота реализации вопросов местного значения, в соответствии с федеральным законодательством</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dirty="0">
                          <a:effectLst/>
                          <a:latin typeface="Times New Roman" pitchFamily="18" charset="0"/>
                          <a:cs typeface="Times New Roman" pitchFamily="18" charset="0"/>
                        </a:rPr>
                        <a:t>%</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a:effectLst/>
                          <a:latin typeface="Times New Roman" pitchFamily="18" charset="0"/>
                          <a:cs typeface="Times New Roman" pitchFamily="18" charset="0"/>
                        </a:rPr>
                        <a:t>100</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a:effectLst/>
                          <a:latin typeface="Times New Roman" pitchFamily="18" charset="0"/>
                          <a:cs typeface="Times New Roman" pitchFamily="18" charset="0"/>
                        </a:rPr>
                        <a:t>100</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a:effectLst/>
                          <a:latin typeface="Times New Roman" pitchFamily="18" charset="0"/>
                          <a:cs typeface="Times New Roman" pitchFamily="18" charset="0"/>
                        </a:rPr>
                        <a:t>100</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dirty="0">
                          <a:effectLst/>
                          <a:latin typeface="Times New Roman" pitchFamily="18" charset="0"/>
                          <a:cs typeface="Times New Roman" pitchFamily="18" charset="0"/>
                        </a:rPr>
                        <a:t>100</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dirty="0">
                          <a:effectLst/>
                          <a:latin typeface="Times New Roman" pitchFamily="18" charset="0"/>
                          <a:cs typeface="Times New Roman" pitchFamily="18" charset="0"/>
                        </a:rPr>
                        <a:t>100</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dirty="0">
                          <a:effectLst/>
                          <a:latin typeface="Times New Roman" pitchFamily="18" charset="0"/>
                          <a:cs typeface="Times New Roman" pitchFamily="18" charset="0"/>
                        </a:rPr>
                        <a:t>100</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dirty="0">
                          <a:effectLst/>
                          <a:latin typeface="Times New Roman" pitchFamily="18" charset="0"/>
                          <a:cs typeface="Times New Roman" pitchFamily="18" charset="0"/>
                        </a:rPr>
                        <a:t>100</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a:effectLst/>
                          <a:latin typeface="Times New Roman" pitchFamily="18" charset="0"/>
                          <a:cs typeface="Times New Roman" pitchFamily="18" charset="0"/>
                        </a:rPr>
                        <a:t>100</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a:effectLst/>
                          <a:latin typeface="Times New Roman" pitchFamily="18" charset="0"/>
                          <a:cs typeface="Times New Roman" pitchFamily="18" charset="0"/>
                        </a:rPr>
                        <a:t>100</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dirty="0" smtClean="0">
                          <a:effectLst/>
                          <a:latin typeface="Times New Roman" pitchFamily="18" charset="0"/>
                          <a:ea typeface="Times New Roman"/>
                          <a:cs typeface="Times New Roman" pitchFamily="18" charset="0"/>
                        </a:rPr>
                        <a:t>100</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a:effectLst/>
                          <a:latin typeface="Times New Roman" pitchFamily="18" charset="0"/>
                          <a:cs typeface="Times New Roman" pitchFamily="18" charset="0"/>
                        </a:rPr>
                        <a:t>100</a:t>
                      </a:r>
                      <a:endParaRPr lang="ru-RU" sz="700">
                        <a:effectLst/>
                        <a:latin typeface="Times New Roman" pitchFamily="18" charset="0"/>
                        <a:ea typeface="Times New Roman"/>
                        <a:cs typeface="Times New Roman" pitchFamily="18" charset="0"/>
                      </a:endParaRPr>
                    </a:p>
                  </a:txBody>
                  <a:tcPr marL="30544" marR="30544" marT="0" marB="0" anchor="ctr"/>
                </a:tc>
                <a:extLst>
                  <a:ext uri="{0D108BD9-81ED-4DB2-BD59-A6C34878D82A}">
                    <a16:rowId xmlns:a16="http://schemas.microsoft.com/office/drawing/2014/main" xmlns="" val="10003"/>
                  </a:ext>
                </a:extLst>
              </a:tr>
              <a:tr h="385585">
                <a:tc>
                  <a:txBody>
                    <a:bodyPr/>
                    <a:lstStyle/>
                    <a:p>
                      <a:pPr algn="ctr">
                        <a:lnSpc>
                          <a:spcPct val="115000"/>
                        </a:lnSpc>
                        <a:spcAft>
                          <a:spcPts val="0"/>
                        </a:spcAft>
                      </a:pPr>
                      <a:r>
                        <a:rPr lang="ru-RU" sz="700" dirty="0">
                          <a:effectLst/>
                          <a:latin typeface="Times New Roman" pitchFamily="18" charset="0"/>
                          <a:cs typeface="Times New Roman" pitchFamily="18" charset="0"/>
                        </a:rPr>
                        <a:t>2</a:t>
                      </a:r>
                      <a:endParaRPr lang="ru-RU" sz="700" dirty="0">
                        <a:effectLst/>
                        <a:latin typeface="Times New Roman" pitchFamily="18" charset="0"/>
                        <a:ea typeface="Times New Roman"/>
                        <a:cs typeface="Times New Roman" pitchFamily="18" charset="0"/>
                      </a:endParaRPr>
                    </a:p>
                  </a:txBody>
                  <a:tcPr marL="30544" marR="30544" marT="0" marB="0"/>
                </a:tc>
                <a:tc>
                  <a:txBody>
                    <a:bodyPr/>
                    <a:lstStyle/>
                    <a:p>
                      <a:pPr algn="just">
                        <a:lnSpc>
                          <a:spcPct val="115000"/>
                        </a:lnSpc>
                        <a:spcAft>
                          <a:spcPts val="0"/>
                        </a:spcAft>
                      </a:pPr>
                      <a:r>
                        <a:rPr lang="ru-RU" sz="700" dirty="0">
                          <a:effectLst/>
                          <a:latin typeface="Times New Roman" pitchFamily="18" charset="0"/>
                          <a:cs typeface="Times New Roman" pitchFamily="18" charset="0"/>
                        </a:rPr>
                        <a:t>Полнота исполнения переданных законодательством Российской Федерации отдельных государственных полномочий </a:t>
                      </a:r>
                      <a:endParaRPr lang="ru-RU" sz="700" dirty="0">
                        <a:effectLst/>
                        <a:latin typeface="Times New Roman" pitchFamily="18" charset="0"/>
                        <a:ea typeface="Times New Roman"/>
                        <a:cs typeface="Times New Roman" pitchFamily="18" charset="0"/>
                      </a:endParaRPr>
                    </a:p>
                  </a:txBody>
                  <a:tcPr marL="30544" marR="30544" marT="0" marB="0"/>
                </a:tc>
                <a:tc>
                  <a:txBody>
                    <a:bodyPr/>
                    <a:lstStyle/>
                    <a:p>
                      <a:pPr algn="ctr">
                        <a:lnSpc>
                          <a:spcPct val="115000"/>
                        </a:lnSpc>
                        <a:spcAft>
                          <a:spcPts val="0"/>
                        </a:spcAft>
                      </a:pPr>
                      <a:r>
                        <a:rPr lang="ru-RU" sz="700" dirty="0">
                          <a:effectLst/>
                          <a:latin typeface="Times New Roman" pitchFamily="18" charset="0"/>
                          <a:cs typeface="Times New Roman" pitchFamily="18" charset="0"/>
                        </a:rPr>
                        <a:t>%</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dirty="0">
                          <a:effectLst/>
                          <a:latin typeface="Times New Roman" pitchFamily="18" charset="0"/>
                          <a:cs typeface="Times New Roman" pitchFamily="18" charset="0"/>
                        </a:rPr>
                        <a:t>100</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dirty="0">
                          <a:effectLst/>
                          <a:latin typeface="Times New Roman" pitchFamily="18" charset="0"/>
                          <a:cs typeface="Times New Roman" pitchFamily="18" charset="0"/>
                        </a:rPr>
                        <a:t>100</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a:effectLst/>
                          <a:latin typeface="Times New Roman" pitchFamily="18" charset="0"/>
                          <a:cs typeface="Times New Roman" pitchFamily="18" charset="0"/>
                        </a:rPr>
                        <a:t>100</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a:effectLst/>
                          <a:latin typeface="Times New Roman" pitchFamily="18" charset="0"/>
                          <a:cs typeface="Times New Roman" pitchFamily="18" charset="0"/>
                        </a:rPr>
                        <a:t>100</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dirty="0">
                          <a:effectLst/>
                          <a:latin typeface="Times New Roman" pitchFamily="18" charset="0"/>
                          <a:cs typeface="Times New Roman" pitchFamily="18" charset="0"/>
                        </a:rPr>
                        <a:t>100</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dirty="0">
                          <a:effectLst/>
                          <a:latin typeface="Times New Roman" pitchFamily="18" charset="0"/>
                          <a:cs typeface="Times New Roman" pitchFamily="18" charset="0"/>
                        </a:rPr>
                        <a:t>100</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a:effectLst/>
                          <a:latin typeface="Times New Roman" pitchFamily="18" charset="0"/>
                          <a:cs typeface="Times New Roman" pitchFamily="18" charset="0"/>
                        </a:rPr>
                        <a:t>100</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dirty="0">
                          <a:effectLst/>
                          <a:latin typeface="Times New Roman" pitchFamily="18" charset="0"/>
                          <a:cs typeface="Times New Roman" pitchFamily="18" charset="0"/>
                        </a:rPr>
                        <a:t>100</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dirty="0">
                          <a:effectLst/>
                          <a:latin typeface="Times New Roman" pitchFamily="18" charset="0"/>
                          <a:cs typeface="Times New Roman" pitchFamily="18" charset="0"/>
                        </a:rPr>
                        <a:t>100</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dirty="0" smtClean="0">
                          <a:effectLst/>
                          <a:latin typeface="Times New Roman" pitchFamily="18" charset="0"/>
                          <a:ea typeface="Times New Roman"/>
                          <a:cs typeface="Times New Roman" pitchFamily="18" charset="0"/>
                        </a:rPr>
                        <a:t>100</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dirty="0">
                          <a:effectLst/>
                          <a:latin typeface="Times New Roman" pitchFamily="18" charset="0"/>
                          <a:cs typeface="Times New Roman" pitchFamily="18" charset="0"/>
                        </a:rPr>
                        <a:t>100</a:t>
                      </a:r>
                      <a:endParaRPr lang="ru-RU" sz="700" dirty="0">
                        <a:effectLst/>
                        <a:latin typeface="Times New Roman" pitchFamily="18" charset="0"/>
                        <a:ea typeface="Times New Roman"/>
                        <a:cs typeface="Times New Roman" pitchFamily="18" charset="0"/>
                      </a:endParaRPr>
                    </a:p>
                  </a:txBody>
                  <a:tcPr marL="30544" marR="30544" marT="0" marB="0" anchor="ctr"/>
                </a:tc>
                <a:extLst>
                  <a:ext uri="{0D108BD9-81ED-4DB2-BD59-A6C34878D82A}">
                    <a16:rowId xmlns:a16="http://schemas.microsoft.com/office/drawing/2014/main" xmlns="" val="10004"/>
                  </a:ext>
                </a:extLst>
              </a:tr>
              <a:tr h="401684">
                <a:tc>
                  <a:txBody>
                    <a:bodyPr/>
                    <a:lstStyle/>
                    <a:p>
                      <a:pPr algn="ctr">
                        <a:lnSpc>
                          <a:spcPct val="115000"/>
                        </a:lnSpc>
                        <a:spcAft>
                          <a:spcPts val="0"/>
                        </a:spcAft>
                      </a:pPr>
                      <a:r>
                        <a:rPr lang="ru-RU" sz="700" dirty="0">
                          <a:effectLst/>
                          <a:latin typeface="Times New Roman" pitchFamily="18" charset="0"/>
                          <a:cs typeface="Times New Roman" pitchFamily="18" charset="0"/>
                        </a:rPr>
                        <a:t>3</a:t>
                      </a:r>
                      <a:endParaRPr lang="ru-RU" sz="700" dirty="0">
                        <a:effectLst/>
                        <a:latin typeface="Times New Roman" pitchFamily="18" charset="0"/>
                        <a:ea typeface="Times New Roman"/>
                        <a:cs typeface="Times New Roman" pitchFamily="18" charset="0"/>
                      </a:endParaRPr>
                    </a:p>
                  </a:txBody>
                  <a:tcPr marL="30544" marR="30544" marT="0" marB="0"/>
                </a:tc>
                <a:tc>
                  <a:txBody>
                    <a:bodyPr/>
                    <a:lstStyle/>
                    <a:p>
                      <a:pPr algn="just">
                        <a:lnSpc>
                          <a:spcPct val="115000"/>
                        </a:lnSpc>
                        <a:spcAft>
                          <a:spcPts val="0"/>
                        </a:spcAft>
                      </a:pPr>
                      <a:r>
                        <a:rPr lang="ru-RU" sz="700">
                          <a:effectLst/>
                          <a:latin typeface="Times New Roman" pitchFamily="18" charset="0"/>
                          <a:cs typeface="Times New Roman" pitchFamily="18" charset="0"/>
                        </a:rPr>
                        <a:t>Полнота исполнения принятых отдельных полномочий поселений Гаврилово-Посадского муниципального района</a:t>
                      </a:r>
                      <a:endParaRPr lang="ru-RU" sz="700">
                        <a:effectLst/>
                        <a:latin typeface="Times New Roman" pitchFamily="18" charset="0"/>
                        <a:ea typeface="Times New Roman"/>
                        <a:cs typeface="Times New Roman" pitchFamily="18" charset="0"/>
                      </a:endParaRPr>
                    </a:p>
                  </a:txBody>
                  <a:tcPr marL="30544" marR="30544" marT="0" marB="0"/>
                </a:tc>
                <a:tc>
                  <a:txBody>
                    <a:bodyPr/>
                    <a:lstStyle/>
                    <a:p>
                      <a:pPr algn="ctr">
                        <a:lnSpc>
                          <a:spcPct val="115000"/>
                        </a:lnSpc>
                        <a:spcAft>
                          <a:spcPts val="0"/>
                        </a:spcAft>
                      </a:pPr>
                      <a:r>
                        <a:rPr lang="ru-RU" sz="700" dirty="0">
                          <a:effectLst/>
                          <a:latin typeface="Times New Roman" pitchFamily="18" charset="0"/>
                          <a:cs typeface="Times New Roman" pitchFamily="18" charset="0"/>
                        </a:rPr>
                        <a:t>%</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a:effectLst/>
                          <a:latin typeface="Times New Roman" pitchFamily="18" charset="0"/>
                          <a:cs typeface="Times New Roman" pitchFamily="18" charset="0"/>
                        </a:rPr>
                        <a:t>100</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a:effectLst/>
                          <a:latin typeface="Times New Roman" pitchFamily="18" charset="0"/>
                          <a:cs typeface="Times New Roman" pitchFamily="18" charset="0"/>
                        </a:rPr>
                        <a:t>100</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dirty="0">
                          <a:effectLst/>
                          <a:latin typeface="Times New Roman" pitchFamily="18" charset="0"/>
                          <a:cs typeface="Times New Roman" pitchFamily="18" charset="0"/>
                        </a:rPr>
                        <a:t>100</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dirty="0">
                          <a:effectLst/>
                          <a:latin typeface="Times New Roman" pitchFamily="18" charset="0"/>
                          <a:cs typeface="Times New Roman" pitchFamily="18" charset="0"/>
                        </a:rPr>
                        <a:t>100</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dirty="0">
                          <a:effectLst/>
                          <a:latin typeface="Times New Roman" pitchFamily="18" charset="0"/>
                          <a:cs typeface="Times New Roman" pitchFamily="18" charset="0"/>
                        </a:rPr>
                        <a:t>100</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a:effectLst/>
                          <a:latin typeface="Times New Roman" pitchFamily="18" charset="0"/>
                          <a:cs typeface="Times New Roman" pitchFamily="18" charset="0"/>
                        </a:rPr>
                        <a:t>100</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a:effectLst/>
                          <a:latin typeface="Times New Roman" pitchFamily="18" charset="0"/>
                          <a:cs typeface="Times New Roman" pitchFamily="18" charset="0"/>
                        </a:rPr>
                        <a:t>100</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a:effectLst/>
                          <a:latin typeface="Times New Roman" pitchFamily="18" charset="0"/>
                          <a:cs typeface="Times New Roman" pitchFamily="18" charset="0"/>
                        </a:rPr>
                        <a:t>100</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dirty="0">
                          <a:effectLst/>
                          <a:latin typeface="Times New Roman" pitchFamily="18" charset="0"/>
                          <a:cs typeface="Times New Roman" pitchFamily="18" charset="0"/>
                        </a:rPr>
                        <a:t>100</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dirty="0" smtClean="0">
                          <a:effectLst/>
                          <a:latin typeface="Times New Roman" pitchFamily="18" charset="0"/>
                          <a:ea typeface="Times New Roman"/>
                          <a:cs typeface="Times New Roman" pitchFamily="18" charset="0"/>
                        </a:rPr>
                        <a:t>100</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a:effectLst/>
                          <a:latin typeface="Times New Roman" pitchFamily="18" charset="0"/>
                          <a:cs typeface="Times New Roman" pitchFamily="18" charset="0"/>
                        </a:rPr>
                        <a:t>100</a:t>
                      </a:r>
                      <a:endParaRPr lang="ru-RU" sz="700">
                        <a:effectLst/>
                        <a:latin typeface="Times New Roman" pitchFamily="18" charset="0"/>
                        <a:ea typeface="Times New Roman"/>
                        <a:cs typeface="Times New Roman" pitchFamily="18" charset="0"/>
                      </a:endParaRPr>
                    </a:p>
                  </a:txBody>
                  <a:tcPr marL="30544" marR="30544" marT="0" marB="0" anchor="ctr"/>
                </a:tc>
                <a:extLst>
                  <a:ext uri="{0D108BD9-81ED-4DB2-BD59-A6C34878D82A}">
                    <a16:rowId xmlns:a16="http://schemas.microsoft.com/office/drawing/2014/main" xmlns="" val="10005"/>
                  </a:ext>
                </a:extLst>
              </a:tr>
              <a:tr h="257057">
                <a:tc>
                  <a:txBody>
                    <a:bodyPr/>
                    <a:lstStyle/>
                    <a:p>
                      <a:pPr algn="ctr">
                        <a:lnSpc>
                          <a:spcPct val="115000"/>
                        </a:lnSpc>
                        <a:spcBef>
                          <a:spcPts val="200"/>
                        </a:spcBef>
                        <a:spcAft>
                          <a:spcPts val="200"/>
                        </a:spcAft>
                      </a:pPr>
                      <a:r>
                        <a:rPr lang="ru-RU" sz="700">
                          <a:effectLst/>
                          <a:latin typeface="Times New Roman" pitchFamily="18" charset="0"/>
                          <a:cs typeface="Times New Roman" pitchFamily="18" charset="0"/>
                        </a:rPr>
                        <a:t>4</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just">
                        <a:lnSpc>
                          <a:spcPct val="115000"/>
                        </a:lnSpc>
                        <a:spcAft>
                          <a:spcPts val="0"/>
                        </a:spcAft>
                      </a:pPr>
                      <a:r>
                        <a:rPr lang="ru-RU" sz="700">
                          <a:effectLst/>
                          <a:latin typeface="Times New Roman" pitchFamily="18" charset="0"/>
                          <a:cs typeface="Times New Roman" pitchFamily="18" charset="0"/>
                        </a:rPr>
                        <a:t>Количество предоставляемых муниципальных услуг</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dirty="0">
                          <a:effectLst/>
                          <a:latin typeface="Times New Roman" pitchFamily="18" charset="0"/>
                          <a:cs typeface="Times New Roman" pitchFamily="18" charset="0"/>
                        </a:rPr>
                        <a:t>ед.</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dirty="0">
                          <a:effectLst/>
                          <a:latin typeface="Times New Roman" pitchFamily="18" charset="0"/>
                          <a:cs typeface="Times New Roman" pitchFamily="18" charset="0"/>
                        </a:rPr>
                        <a:t>27</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a:effectLst/>
                          <a:latin typeface="Times New Roman" pitchFamily="18" charset="0"/>
                          <a:cs typeface="Times New Roman" pitchFamily="18" charset="0"/>
                        </a:rPr>
                        <a:t>27</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a:effectLst/>
                          <a:latin typeface="Times New Roman" pitchFamily="18" charset="0"/>
                          <a:cs typeface="Times New Roman" pitchFamily="18" charset="0"/>
                        </a:rPr>
                        <a:t>43</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a:effectLst/>
                          <a:latin typeface="Times New Roman" pitchFamily="18" charset="0"/>
                          <a:cs typeface="Times New Roman" pitchFamily="18" charset="0"/>
                        </a:rPr>
                        <a:t>46</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dirty="0">
                          <a:effectLst/>
                          <a:latin typeface="Times New Roman" pitchFamily="18" charset="0"/>
                          <a:cs typeface="Times New Roman" pitchFamily="18" charset="0"/>
                        </a:rPr>
                        <a:t>46</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dirty="0">
                          <a:effectLst/>
                          <a:latin typeface="Times New Roman" pitchFamily="18" charset="0"/>
                          <a:cs typeface="Times New Roman" pitchFamily="18" charset="0"/>
                        </a:rPr>
                        <a:t>46</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a:effectLst/>
                          <a:latin typeface="Times New Roman" pitchFamily="18" charset="0"/>
                          <a:cs typeface="Times New Roman" pitchFamily="18" charset="0"/>
                        </a:rPr>
                        <a:t>46</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a:effectLst/>
                          <a:latin typeface="Times New Roman" pitchFamily="18" charset="0"/>
                          <a:cs typeface="Times New Roman" pitchFamily="18" charset="0"/>
                        </a:rPr>
                        <a:t>46</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dirty="0">
                          <a:effectLst/>
                          <a:latin typeface="Times New Roman" pitchFamily="18" charset="0"/>
                          <a:cs typeface="Times New Roman" pitchFamily="18" charset="0"/>
                        </a:rPr>
                        <a:t>46</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dirty="0" smtClean="0">
                          <a:effectLst/>
                          <a:latin typeface="Times New Roman" pitchFamily="18" charset="0"/>
                          <a:ea typeface="Times New Roman"/>
                          <a:cs typeface="Times New Roman" pitchFamily="18" charset="0"/>
                        </a:rPr>
                        <a:t>46</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a:effectLst/>
                          <a:latin typeface="Times New Roman" pitchFamily="18" charset="0"/>
                          <a:cs typeface="Times New Roman" pitchFamily="18" charset="0"/>
                        </a:rPr>
                        <a:t>46</a:t>
                      </a:r>
                      <a:endParaRPr lang="ru-RU" sz="700">
                        <a:effectLst/>
                        <a:latin typeface="Times New Roman" pitchFamily="18" charset="0"/>
                        <a:ea typeface="Times New Roman"/>
                        <a:cs typeface="Times New Roman" pitchFamily="18" charset="0"/>
                      </a:endParaRPr>
                    </a:p>
                  </a:txBody>
                  <a:tcPr marL="30544" marR="30544" marT="0" marB="0" anchor="ctr"/>
                </a:tc>
                <a:extLst>
                  <a:ext uri="{0D108BD9-81ED-4DB2-BD59-A6C34878D82A}">
                    <a16:rowId xmlns:a16="http://schemas.microsoft.com/office/drawing/2014/main" xmlns="" val="10006"/>
                  </a:ext>
                </a:extLst>
              </a:tr>
              <a:tr h="327108">
                <a:tc>
                  <a:txBody>
                    <a:bodyPr/>
                    <a:lstStyle/>
                    <a:p>
                      <a:pPr algn="ctr">
                        <a:lnSpc>
                          <a:spcPct val="115000"/>
                        </a:lnSpc>
                        <a:spcBef>
                          <a:spcPts val="200"/>
                        </a:spcBef>
                        <a:spcAft>
                          <a:spcPts val="200"/>
                        </a:spcAft>
                      </a:pPr>
                      <a:r>
                        <a:rPr lang="ru-RU" sz="700">
                          <a:effectLst/>
                          <a:latin typeface="Times New Roman" pitchFamily="18" charset="0"/>
                          <a:cs typeface="Times New Roman" pitchFamily="18" charset="0"/>
                        </a:rPr>
                        <a:t>5</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nSpc>
                          <a:spcPct val="115000"/>
                        </a:lnSpc>
                        <a:spcAft>
                          <a:spcPts val="0"/>
                        </a:spcAft>
                      </a:pPr>
                      <a:r>
                        <a:rPr lang="ru-RU" sz="700">
                          <a:effectLst/>
                          <a:latin typeface="Times New Roman" pitchFamily="18" charset="0"/>
                          <a:cs typeface="Times New Roman" pitchFamily="18" charset="0"/>
                        </a:rPr>
                        <a:t>Доля муниципальных служащих, прошедших повышение квалификации</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dirty="0">
                          <a:effectLst/>
                          <a:latin typeface="Times New Roman" pitchFamily="18" charset="0"/>
                          <a:cs typeface="Times New Roman" pitchFamily="18" charset="0"/>
                        </a:rPr>
                        <a:t>чел.</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a:effectLst/>
                          <a:latin typeface="Times New Roman" pitchFamily="18" charset="0"/>
                          <a:cs typeface="Times New Roman" pitchFamily="18" charset="0"/>
                        </a:rPr>
                        <a:t>8</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a:effectLst/>
                          <a:latin typeface="Times New Roman" pitchFamily="18" charset="0"/>
                          <a:cs typeface="Times New Roman" pitchFamily="18" charset="0"/>
                        </a:rPr>
                        <a:t>1</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a:effectLst/>
                          <a:latin typeface="Times New Roman" pitchFamily="18" charset="0"/>
                          <a:cs typeface="Times New Roman" pitchFamily="18" charset="0"/>
                        </a:rPr>
                        <a:t>13</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a:effectLst/>
                          <a:latin typeface="Times New Roman" pitchFamily="18" charset="0"/>
                          <a:cs typeface="Times New Roman" pitchFamily="18" charset="0"/>
                        </a:rPr>
                        <a:t>4</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a:effectLst/>
                          <a:latin typeface="Times New Roman" pitchFamily="18" charset="0"/>
                          <a:cs typeface="Times New Roman" pitchFamily="18" charset="0"/>
                        </a:rPr>
                        <a:t>10</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dirty="0">
                          <a:effectLst/>
                          <a:latin typeface="Times New Roman" pitchFamily="18" charset="0"/>
                          <a:cs typeface="Times New Roman" pitchFamily="18" charset="0"/>
                        </a:rPr>
                        <a:t>1</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dirty="0">
                          <a:effectLst/>
                          <a:latin typeface="Times New Roman" pitchFamily="18" charset="0"/>
                          <a:cs typeface="Times New Roman" pitchFamily="18" charset="0"/>
                        </a:rPr>
                        <a:t>0</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dirty="0" smtClean="0">
                          <a:effectLst/>
                          <a:latin typeface="Times New Roman" pitchFamily="18" charset="0"/>
                          <a:cs typeface="Times New Roman" pitchFamily="18" charset="0"/>
                        </a:rPr>
                        <a:t>0</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dirty="0">
                          <a:effectLst/>
                          <a:latin typeface="Times New Roman" pitchFamily="18" charset="0"/>
                          <a:cs typeface="Times New Roman" pitchFamily="18" charset="0"/>
                        </a:rPr>
                        <a:t>3</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dirty="0" smtClean="0">
                          <a:effectLst/>
                          <a:latin typeface="Times New Roman" pitchFamily="18" charset="0"/>
                          <a:ea typeface="Times New Roman"/>
                          <a:cs typeface="Times New Roman" pitchFamily="18" charset="0"/>
                        </a:rPr>
                        <a:t>3</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a:effectLst/>
                          <a:latin typeface="Times New Roman" pitchFamily="18" charset="0"/>
                          <a:cs typeface="Times New Roman" pitchFamily="18" charset="0"/>
                        </a:rPr>
                        <a:t>3</a:t>
                      </a:r>
                      <a:endParaRPr lang="ru-RU" sz="700">
                        <a:effectLst/>
                        <a:latin typeface="Times New Roman" pitchFamily="18" charset="0"/>
                        <a:ea typeface="Times New Roman"/>
                        <a:cs typeface="Times New Roman" pitchFamily="18" charset="0"/>
                      </a:endParaRPr>
                    </a:p>
                  </a:txBody>
                  <a:tcPr marL="30544" marR="30544" marT="0" marB="0" anchor="ctr"/>
                </a:tc>
                <a:extLst>
                  <a:ext uri="{0D108BD9-81ED-4DB2-BD59-A6C34878D82A}">
                    <a16:rowId xmlns:a16="http://schemas.microsoft.com/office/drawing/2014/main" xmlns="" val="10007"/>
                  </a:ext>
                </a:extLst>
              </a:tr>
              <a:tr h="385585">
                <a:tc>
                  <a:txBody>
                    <a:bodyPr/>
                    <a:lstStyle/>
                    <a:p>
                      <a:pPr algn="ctr">
                        <a:lnSpc>
                          <a:spcPct val="115000"/>
                        </a:lnSpc>
                        <a:spcBef>
                          <a:spcPts val="200"/>
                        </a:spcBef>
                        <a:spcAft>
                          <a:spcPts val="200"/>
                        </a:spcAft>
                      </a:pPr>
                      <a:r>
                        <a:rPr lang="ru-RU" sz="700">
                          <a:effectLst/>
                          <a:latin typeface="Times New Roman" pitchFamily="18" charset="0"/>
                          <a:cs typeface="Times New Roman" pitchFamily="18" charset="0"/>
                        </a:rPr>
                        <a:t>6</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just">
                        <a:lnSpc>
                          <a:spcPct val="115000"/>
                        </a:lnSpc>
                        <a:spcAft>
                          <a:spcPts val="0"/>
                        </a:spcAft>
                      </a:pPr>
                      <a:r>
                        <a:rPr lang="ru-RU" sz="700">
                          <a:effectLst/>
                          <a:latin typeface="Times New Roman" pitchFamily="18" charset="0"/>
                          <a:cs typeface="Times New Roman" pitchFamily="18" charset="0"/>
                        </a:rPr>
                        <a:t>Объем расходов бюджета муниципального района в расчете на одного жителя района</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dirty="0">
                          <a:effectLst/>
                          <a:latin typeface="Times New Roman" pitchFamily="18" charset="0"/>
                          <a:cs typeface="Times New Roman" pitchFamily="18" charset="0"/>
                        </a:rPr>
                        <a:t>тыс.</a:t>
                      </a:r>
                    </a:p>
                    <a:p>
                      <a:pPr algn="ctr">
                        <a:lnSpc>
                          <a:spcPct val="115000"/>
                        </a:lnSpc>
                        <a:spcAft>
                          <a:spcPts val="0"/>
                        </a:spcAft>
                      </a:pPr>
                      <a:r>
                        <a:rPr lang="ru-RU" sz="700" dirty="0">
                          <a:effectLst/>
                          <a:latin typeface="Times New Roman" pitchFamily="18" charset="0"/>
                          <a:cs typeface="Times New Roman" pitchFamily="18" charset="0"/>
                        </a:rPr>
                        <a:t>руб./ на </a:t>
                      </a:r>
                      <a:endParaRPr lang="ru-RU" sz="700" dirty="0" smtClean="0">
                        <a:effectLst/>
                        <a:latin typeface="Times New Roman" pitchFamily="18" charset="0"/>
                        <a:cs typeface="Times New Roman" pitchFamily="18" charset="0"/>
                      </a:endParaRPr>
                    </a:p>
                    <a:p>
                      <a:pPr algn="ctr">
                        <a:lnSpc>
                          <a:spcPct val="115000"/>
                        </a:lnSpc>
                        <a:spcAft>
                          <a:spcPts val="0"/>
                        </a:spcAft>
                      </a:pPr>
                      <a:r>
                        <a:rPr lang="ru-RU" sz="700" dirty="0" smtClean="0">
                          <a:effectLst/>
                          <a:latin typeface="Times New Roman" pitchFamily="18" charset="0"/>
                          <a:cs typeface="Times New Roman" pitchFamily="18" charset="0"/>
                        </a:rPr>
                        <a:t>1 </a:t>
                      </a:r>
                      <a:r>
                        <a:rPr lang="ru-RU" sz="700" dirty="0">
                          <a:effectLst/>
                          <a:latin typeface="Times New Roman" pitchFamily="18" charset="0"/>
                          <a:cs typeface="Times New Roman" pitchFamily="18" charset="0"/>
                        </a:rPr>
                        <a:t>жит.</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dirty="0">
                          <a:effectLst/>
                          <a:latin typeface="Times New Roman" pitchFamily="18" charset="0"/>
                          <a:cs typeface="Times New Roman" pitchFamily="18" charset="0"/>
                        </a:rPr>
                        <a:t>15,58</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a:effectLst/>
                          <a:latin typeface="Times New Roman" pitchFamily="18" charset="0"/>
                          <a:cs typeface="Times New Roman" pitchFamily="18" charset="0"/>
                        </a:rPr>
                        <a:t>13,84</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a:effectLst/>
                          <a:latin typeface="Times New Roman" pitchFamily="18" charset="0"/>
                          <a:cs typeface="Times New Roman" pitchFamily="18" charset="0"/>
                        </a:rPr>
                        <a:t>16,96</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dirty="0">
                          <a:effectLst/>
                          <a:latin typeface="Times New Roman" pitchFamily="18" charset="0"/>
                          <a:cs typeface="Times New Roman" pitchFamily="18" charset="0"/>
                        </a:rPr>
                        <a:t>16,78</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dirty="0">
                          <a:effectLst/>
                          <a:latin typeface="Times New Roman" pitchFamily="18" charset="0"/>
                          <a:cs typeface="Times New Roman" pitchFamily="18" charset="0"/>
                        </a:rPr>
                        <a:t>18,26</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dirty="0">
                          <a:effectLst/>
                          <a:latin typeface="Times New Roman" pitchFamily="18" charset="0"/>
                          <a:cs typeface="Times New Roman" pitchFamily="18" charset="0"/>
                        </a:rPr>
                        <a:t>29,82</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dirty="0">
                          <a:effectLst/>
                          <a:latin typeface="Times New Roman" pitchFamily="18" charset="0"/>
                          <a:cs typeface="Times New Roman" pitchFamily="18" charset="0"/>
                        </a:rPr>
                        <a:t>21,14</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dirty="0" smtClean="0">
                          <a:effectLst/>
                          <a:latin typeface="Times New Roman" pitchFamily="18" charset="0"/>
                          <a:ea typeface="Times New Roman"/>
                          <a:cs typeface="Times New Roman" pitchFamily="18" charset="0"/>
                        </a:rPr>
                        <a:t>36,38</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dirty="0" smtClean="0">
                          <a:effectLst/>
                          <a:latin typeface="Times New Roman" pitchFamily="18" charset="0"/>
                          <a:ea typeface="Times New Roman"/>
                          <a:cs typeface="Times New Roman" pitchFamily="18" charset="0"/>
                        </a:rPr>
                        <a:t>21,48</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dirty="0" smtClean="0">
                          <a:effectLst/>
                          <a:latin typeface="Times New Roman" pitchFamily="18" charset="0"/>
                          <a:ea typeface="Times New Roman"/>
                          <a:cs typeface="Times New Roman" pitchFamily="18" charset="0"/>
                        </a:rPr>
                        <a:t>17,93</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dirty="0" smtClean="0">
                          <a:effectLst/>
                          <a:latin typeface="Times New Roman" pitchFamily="18" charset="0"/>
                          <a:ea typeface="Times New Roman"/>
                          <a:cs typeface="Times New Roman" pitchFamily="18" charset="0"/>
                        </a:rPr>
                        <a:t>16,76</a:t>
                      </a:r>
                      <a:endParaRPr lang="ru-RU" sz="700" dirty="0">
                        <a:effectLst/>
                        <a:latin typeface="Times New Roman" pitchFamily="18" charset="0"/>
                        <a:ea typeface="Times New Roman"/>
                        <a:cs typeface="Times New Roman" pitchFamily="18" charset="0"/>
                      </a:endParaRPr>
                    </a:p>
                  </a:txBody>
                  <a:tcPr marL="30544" marR="30544" marT="0" marB="0" anchor="ctr"/>
                </a:tc>
                <a:extLst>
                  <a:ext uri="{0D108BD9-81ED-4DB2-BD59-A6C34878D82A}">
                    <a16:rowId xmlns:a16="http://schemas.microsoft.com/office/drawing/2014/main" xmlns="" val="10008"/>
                  </a:ext>
                </a:extLst>
              </a:tr>
              <a:tr h="650132">
                <a:tc>
                  <a:txBody>
                    <a:bodyPr/>
                    <a:lstStyle/>
                    <a:p>
                      <a:pPr algn="ctr">
                        <a:lnSpc>
                          <a:spcPct val="115000"/>
                        </a:lnSpc>
                        <a:spcBef>
                          <a:spcPts val="200"/>
                        </a:spcBef>
                        <a:spcAft>
                          <a:spcPts val="200"/>
                        </a:spcAft>
                      </a:pPr>
                      <a:r>
                        <a:rPr lang="ru-RU" sz="700">
                          <a:effectLst/>
                          <a:latin typeface="Times New Roman" pitchFamily="18" charset="0"/>
                          <a:cs typeface="Times New Roman" pitchFamily="18" charset="0"/>
                        </a:rPr>
                        <a:t>7</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just">
                        <a:lnSpc>
                          <a:spcPct val="115000"/>
                        </a:lnSpc>
                        <a:spcAft>
                          <a:spcPts val="0"/>
                        </a:spcAft>
                      </a:pPr>
                      <a:r>
                        <a:rPr lang="ru-RU" sz="700">
                          <a:effectLst/>
                          <a:latin typeface="Times New Roman" pitchFamily="18" charset="0"/>
                          <a:cs typeface="Times New Roman" pitchFamily="18" charset="0"/>
                        </a:rPr>
                        <a:t>Объем расходов бюджета муниципального района на содержание работников органов местного самоуправления в расчете на одного жителя муниципального района</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dirty="0">
                          <a:effectLst/>
                          <a:latin typeface="Times New Roman" pitchFamily="18" charset="0"/>
                          <a:cs typeface="Times New Roman" pitchFamily="18" charset="0"/>
                        </a:rPr>
                        <a:t>тыс.</a:t>
                      </a:r>
                    </a:p>
                    <a:p>
                      <a:pPr algn="ctr">
                        <a:lnSpc>
                          <a:spcPct val="115000"/>
                        </a:lnSpc>
                        <a:spcAft>
                          <a:spcPts val="0"/>
                        </a:spcAft>
                      </a:pPr>
                      <a:r>
                        <a:rPr lang="ru-RU" sz="700" dirty="0">
                          <a:effectLst/>
                          <a:latin typeface="Times New Roman" pitchFamily="18" charset="0"/>
                          <a:cs typeface="Times New Roman" pitchFamily="18" charset="0"/>
                        </a:rPr>
                        <a:t>руб./ на </a:t>
                      </a:r>
                      <a:endParaRPr lang="ru-RU" sz="700" dirty="0" smtClean="0">
                        <a:effectLst/>
                        <a:latin typeface="Times New Roman" pitchFamily="18" charset="0"/>
                        <a:cs typeface="Times New Roman" pitchFamily="18" charset="0"/>
                      </a:endParaRPr>
                    </a:p>
                    <a:p>
                      <a:pPr algn="ctr">
                        <a:lnSpc>
                          <a:spcPct val="115000"/>
                        </a:lnSpc>
                        <a:spcAft>
                          <a:spcPts val="0"/>
                        </a:spcAft>
                      </a:pPr>
                      <a:r>
                        <a:rPr lang="ru-RU" sz="700" dirty="0" smtClean="0">
                          <a:effectLst/>
                          <a:latin typeface="Times New Roman" pitchFamily="18" charset="0"/>
                          <a:cs typeface="Times New Roman" pitchFamily="18" charset="0"/>
                        </a:rPr>
                        <a:t>1 </a:t>
                      </a:r>
                      <a:r>
                        <a:rPr lang="ru-RU" sz="700" dirty="0">
                          <a:effectLst/>
                          <a:latin typeface="Times New Roman" pitchFamily="18" charset="0"/>
                          <a:cs typeface="Times New Roman" pitchFamily="18" charset="0"/>
                        </a:rPr>
                        <a:t>жителя</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dirty="0">
                          <a:effectLst/>
                          <a:latin typeface="Times New Roman" pitchFamily="18" charset="0"/>
                          <a:cs typeface="Times New Roman" pitchFamily="18" charset="0"/>
                        </a:rPr>
                        <a:t>1,64</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a:effectLst/>
                          <a:latin typeface="Times New Roman" pitchFamily="18" charset="0"/>
                          <a:cs typeface="Times New Roman" pitchFamily="18" charset="0"/>
                        </a:rPr>
                        <a:t>1,81</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a:effectLst/>
                          <a:latin typeface="Times New Roman" pitchFamily="18" charset="0"/>
                          <a:cs typeface="Times New Roman" pitchFamily="18" charset="0"/>
                        </a:rPr>
                        <a:t>2,10</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a:effectLst/>
                          <a:latin typeface="Times New Roman" pitchFamily="18" charset="0"/>
                          <a:cs typeface="Times New Roman" pitchFamily="18" charset="0"/>
                        </a:rPr>
                        <a:t>2,33</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a:effectLst/>
                          <a:latin typeface="Times New Roman" pitchFamily="18" charset="0"/>
                          <a:cs typeface="Times New Roman" pitchFamily="18" charset="0"/>
                        </a:rPr>
                        <a:t>2,17</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a:effectLst/>
                          <a:latin typeface="Times New Roman" pitchFamily="18" charset="0"/>
                          <a:cs typeface="Times New Roman" pitchFamily="18" charset="0"/>
                        </a:rPr>
                        <a:t>2,40</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dirty="0" smtClean="0">
                          <a:effectLst/>
                          <a:latin typeface="Times New Roman" pitchFamily="18" charset="0"/>
                          <a:ea typeface="Times New Roman"/>
                          <a:cs typeface="Times New Roman" pitchFamily="18" charset="0"/>
                        </a:rPr>
                        <a:t>2,48</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dirty="0" smtClean="0">
                          <a:effectLst/>
                          <a:latin typeface="Times New Roman" pitchFamily="18" charset="0"/>
                          <a:ea typeface="Times New Roman"/>
                          <a:cs typeface="Times New Roman" pitchFamily="18" charset="0"/>
                        </a:rPr>
                        <a:t>2,82</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dirty="0" smtClean="0">
                          <a:effectLst/>
                          <a:latin typeface="Times New Roman" pitchFamily="18" charset="0"/>
                          <a:ea typeface="Times New Roman"/>
                          <a:cs typeface="Times New Roman" pitchFamily="18" charset="0"/>
                        </a:rPr>
                        <a:t>2,98</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dirty="0" smtClean="0">
                          <a:effectLst/>
                          <a:latin typeface="Times New Roman" pitchFamily="18" charset="0"/>
                          <a:ea typeface="Times New Roman"/>
                          <a:cs typeface="Times New Roman" pitchFamily="18" charset="0"/>
                        </a:rPr>
                        <a:t>2,85</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dirty="0" smtClean="0">
                          <a:effectLst/>
                          <a:latin typeface="Times New Roman" pitchFamily="18" charset="0"/>
                          <a:ea typeface="Times New Roman"/>
                          <a:cs typeface="Times New Roman" pitchFamily="18" charset="0"/>
                        </a:rPr>
                        <a:t>2,85</a:t>
                      </a:r>
                      <a:endParaRPr lang="ru-RU" sz="700" dirty="0">
                        <a:effectLst/>
                        <a:latin typeface="Times New Roman" pitchFamily="18" charset="0"/>
                        <a:ea typeface="Times New Roman"/>
                        <a:cs typeface="Times New Roman" pitchFamily="18" charset="0"/>
                      </a:endParaRPr>
                    </a:p>
                  </a:txBody>
                  <a:tcPr marL="30544" marR="30544" marT="0" marB="0" anchor="ctr"/>
                </a:tc>
                <a:extLst>
                  <a:ext uri="{0D108BD9-81ED-4DB2-BD59-A6C34878D82A}">
                    <a16:rowId xmlns:a16="http://schemas.microsoft.com/office/drawing/2014/main" xmlns="" val="10009"/>
                  </a:ext>
                </a:extLst>
              </a:tr>
              <a:tr h="514114">
                <a:tc>
                  <a:txBody>
                    <a:bodyPr/>
                    <a:lstStyle/>
                    <a:p>
                      <a:pPr algn="ctr">
                        <a:lnSpc>
                          <a:spcPct val="115000"/>
                        </a:lnSpc>
                        <a:spcBef>
                          <a:spcPts val="200"/>
                        </a:spcBef>
                        <a:spcAft>
                          <a:spcPts val="200"/>
                        </a:spcAft>
                      </a:pPr>
                      <a:r>
                        <a:rPr lang="ru-RU" sz="700">
                          <a:effectLst/>
                          <a:latin typeface="Times New Roman" pitchFamily="18" charset="0"/>
                          <a:cs typeface="Times New Roman" pitchFamily="18" charset="0"/>
                        </a:rPr>
                        <a:t>8</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just">
                        <a:lnSpc>
                          <a:spcPct val="115000"/>
                        </a:lnSpc>
                        <a:spcAft>
                          <a:spcPts val="0"/>
                        </a:spcAft>
                      </a:pPr>
                      <a:r>
                        <a:rPr lang="ru-RU" sz="700" dirty="0">
                          <a:effectLst/>
                          <a:latin typeface="Times New Roman" pitchFamily="18" charset="0"/>
                          <a:cs typeface="Times New Roman" pitchFamily="18" charset="0"/>
                        </a:rPr>
                        <a:t>Количество официальных порталов (сайтов) органов местного самоуправления, техническое сопровождение которых осуществляет администрация</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0"/>
                        </a:spcAft>
                      </a:pPr>
                      <a:r>
                        <a:rPr lang="ru-RU" sz="700" dirty="0">
                          <a:effectLst/>
                          <a:latin typeface="Times New Roman" pitchFamily="18" charset="0"/>
                          <a:cs typeface="Times New Roman" pitchFamily="18" charset="0"/>
                        </a:rPr>
                        <a:t>ед.</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a:effectLst/>
                          <a:latin typeface="Times New Roman" pitchFamily="18" charset="0"/>
                          <a:cs typeface="Times New Roman" pitchFamily="18" charset="0"/>
                        </a:rPr>
                        <a:t>1</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a:effectLst/>
                          <a:latin typeface="Times New Roman" pitchFamily="18" charset="0"/>
                          <a:cs typeface="Times New Roman" pitchFamily="18" charset="0"/>
                        </a:rPr>
                        <a:t>1</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a:effectLst/>
                          <a:latin typeface="Times New Roman" pitchFamily="18" charset="0"/>
                          <a:cs typeface="Times New Roman" pitchFamily="18" charset="0"/>
                        </a:rPr>
                        <a:t>1</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a:effectLst/>
                          <a:latin typeface="Times New Roman" pitchFamily="18" charset="0"/>
                          <a:cs typeface="Times New Roman" pitchFamily="18" charset="0"/>
                        </a:rPr>
                        <a:t>1</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a:effectLst/>
                          <a:latin typeface="Times New Roman" pitchFamily="18" charset="0"/>
                          <a:cs typeface="Times New Roman" pitchFamily="18" charset="0"/>
                        </a:rPr>
                        <a:t>1</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a:effectLst/>
                          <a:latin typeface="Times New Roman" pitchFamily="18" charset="0"/>
                          <a:cs typeface="Times New Roman" pitchFamily="18" charset="0"/>
                        </a:rPr>
                        <a:t>1</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a:effectLst/>
                          <a:latin typeface="Times New Roman" pitchFamily="18" charset="0"/>
                          <a:cs typeface="Times New Roman" pitchFamily="18" charset="0"/>
                        </a:rPr>
                        <a:t>1</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a:effectLst/>
                          <a:latin typeface="Times New Roman" pitchFamily="18" charset="0"/>
                          <a:cs typeface="Times New Roman" pitchFamily="18" charset="0"/>
                        </a:rPr>
                        <a:t>1</a:t>
                      </a:r>
                      <a:endParaRPr lang="ru-RU" sz="70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dirty="0">
                          <a:effectLst/>
                          <a:latin typeface="Times New Roman" pitchFamily="18" charset="0"/>
                          <a:cs typeface="Times New Roman" pitchFamily="18" charset="0"/>
                        </a:rPr>
                        <a:t>1</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dirty="0" smtClean="0">
                          <a:effectLst/>
                          <a:latin typeface="Times New Roman" pitchFamily="18" charset="0"/>
                          <a:ea typeface="Times New Roman"/>
                          <a:cs typeface="Times New Roman" pitchFamily="18" charset="0"/>
                        </a:rPr>
                        <a:t>1</a:t>
                      </a:r>
                      <a:endParaRPr lang="ru-RU" sz="7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700" dirty="0">
                          <a:effectLst/>
                          <a:latin typeface="Times New Roman" pitchFamily="18" charset="0"/>
                          <a:cs typeface="Times New Roman" pitchFamily="18" charset="0"/>
                        </a:rPr>
                        <a:t>1</a:t>
                      </a:r>
                      <a:endParaRPr lang="ru-RU" sz="700" dirty="0">
                        <a:effectLst/>
                        <a:latin typeface="Times New Roman" pitchFamily="18" charset="0"/>
                        <a:ea typeface="Times New Roman"/>
                        <a:cs typeface="Times New Roman" pitchFamily="18" charset="0"/>
                      </a:endParaRPr>
                    </a:p>
                  </a:txBody>
                  <a:tcPr marL="30544" marR="30544" marT="0" marB="0" anchor="ct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40407736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10202" y="1592233"/>
            <a:ext cx="8553305" cy="800219"/>
          </a:xfrm>
          <a:prstGeom prst="rect">
            <a:avLst/>
          </a:prstGeom>
          <a:noFill/>
        </p:spPr>
        <p:txBody>
          <a:bodyPr wrap="square">
            <a:spAutoFit/>
          </a:bodyPr>
          <a:lstStyle/>
          <a:p>
            <a:r>
              <a:rPr lang="ru-RU" b="1" u="sng" dirty="0">
                <a:solidFill>
                  <a:srgbClr val="FFC000"/>
                </a:solidFill>
                <a:effectLst>
                  <a:outerShdw blurRad="38100" dist="38100" dir="2700000" algn="tl">
                    <a:srgbClr val="000000">
                      <a:alpha val="43137"/>
                    </a:srgbClr>
                  </a:outerShdw>
                </a:effectLst>
              </a:rPr>
              <a:t>Цель программы: </a:t>
            </a:r>
            <a:r>
              <a:rPr lang="ru-RU" b="1" dirty="0">
                <a:solidFill>
                  <a:srgbClr val="FFC000"/>
                </a:solidFill>
                <a:effectLst>
                  <a:outerShdw blurRad="38100" dist="38100" dir="2700000" algn="tl">
                    <a:srgbClr val="000000">
                      <a:alpha val="43137"/>
                    </a:srgbClr>
                  </a:outerShdw>
                </a:effectLst>
              </a:rPr>
              <a:t>  </a:t>
            </a:r>
          </a:p>
          <a:p>
            <a:pPr marL="171450" indent="-171450">
              <a:buFontTx/>
              <a:buChar char="-"/>
            </a:pPr>
            <a:r>
              <a:rPr lang="ru-RU" sz="1400" dirty="0">
                <a:solidFill>
                  <a:srgbClr val="FFFF00"/>
                </a:solidFill>
                <a:effectLst>
                  <a:outerShdw blurRad="38100" dist="38100" dir="2700000" algn="tl">
                    <a:srgbClr val="000000">
                      <a:alpha val="43137"/>
                    </a:srgbClr>
                  </a:outerShdw>
                </a:effectLst>
              </a:rPr>
              <a:t>обеспечение долгосрочной сбалансированности и устойчивости консолидированного бюджета Гаврилово-Посадского муниципального района</a:t>
            </a:r>
          </a:p>
        </p:txBody>
      </p:sp>
      <p:sp>
        <p:nvSpPr>
          <p:cNvPr id="16" name="Прямоугольник 15"/>
          <p:cNvSpPr/>
          <p:nvPr/>
        </p:nvSpPr>
        <p:spPr>
          <a:xfrm>
            <a:off x="950956" y="950204"/>
            <a:ext cx="7816640" cy="523220"/>
          </a:xfrm>
          <a:prstGeom prst="rect">
            <a:avLst/>
          </a:prstGeom>
          <a:solidFill>
            <a:srgbClr val="FFC000"/>
          </a:solidFill>
          <a:scene3d>
            <a:camera prst="orthographicFront"/>
            <a:lightRig rig="threePt" dir="t"/>
          </a:scene3d>
          <a:sp3d>
            <a:bevelT w="152400" h="50800" prst="softRound"/>
          </a:sp3d>
        </p:spPr>
        <p:txBody>
          <a:bodyPr wrap="square">
            <a:spAutoFit/>
          </a:bodyPr>
          <a:lstStyle/>
          <a:p>
            <a:pPr algn="ctr"/>
            <a:r>
              <a:rPr lang="ru-RU" sz="1400" b="1" dirty="0">
                <a:solidFill>
                  <a:srgbClr val="660066"/>
                </a:solidFill>
              </a:rPr>
              <a:t>Администратор программы: </a:t>
            </a:r>
          </a:p>
          <a:p>
            <a:pPr algn="ctr"/>
            <a:r>
              <a:rPr lang="ru-RU" sz="1400" dirty="0">
                <a:solidFill>
                  <a:srgbClr val="660066"/>
                </a:solidFill>
              </a:rPr>
              <a:t>Финансовое управление администрации Гаврилово-Посадского муниципального района</a:t>
            </a:r>
          </a:p>
        </p:txBody>
      </p:sp>
      <p:sp>
        <p:nvSpPr>
          <p:cNvPr id="17" name="Прямоугольник 16"/>
          <p:cNvSpPr/>
          <p:nvPr/>
        </p:nvSpPr>
        <p:spPr>
          <a:xfrm>
            <a:off x="343338" y="2852936"/>
            <a:ext cx="2816015" cy="338554"/>
          </a:xfrm>
          <a:prstGeom prst="rect">
            <a:avLst/>
          </a:prstGeom>
          <a:solidFill>
            <a:schemeClr val="accent6">
              <a:lumMod val="40000"/>
              <a:lumOff val="60000"/>
            </a:schemeClr>
          </a:solidFill>
          <a:scene3d>
            <a:camera prst="isometricOffAxis2Left"/>
            <a:lightRig rig="threePt" dir="t"/>
          </a:scene3d>
          <a:sp3d>
            <a:bevelT w="152400" h="50800" prst="softRound"/>
          </a:sp3d>
        </p:spPr>
        <p:txBody>
          <a:bodyPr wrap="square">
            <a:spAutoFit/>
          </a:bodyPr>
          <a:lstStyle/>
          <a:p>
            <a:pPr algn="ctr"/>
            <a:r>
              <a:rPr lang="ru-RU" sz="1600" b="1" u="sng" dirty="0">
                <a:solidFill>
                  <a:srgbClr val="C32D2E">
                    <a:lumMod val="50000"/>
                  </a:srgbClr>
                </a:solidFill>
              </a:rPr>
              <a:t>РЕЗУЛЬТАТЫ</a:t>
            </a:r>
            <a:endParaRPr lang="ru-RU" sz="1600" dirty="0">
              <a:solidFill>
                <a:srgbClr val="C32D2E">
                  <a:lumMod val="50000"/>
                </a:srgbClr>
              </a:solidFill>
            </a:endParaRPr>
          </a:p>
        </p:txBody>
      </p:sp>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7518"/>
            <a:ext cx="966092" cy="966092"/>
          </a:xfrm>
          <a:prstGeom prst="rect">
            <a:avLst/>
          </a:prstGeom>
        </p:spPr>
      </p:pic>
      <p:sp>
        <p:nvSpPr>
          <p:cNvPr id="35" name="Номер слайда 1"/>
          <p:cNvSpPr txBox="1">
            <a:spLocks/>
          </p:cNvSpPr>
          <p:nvPr/>
        </p:nvSpPr>
        <p:spPr>
          <a:xfrm>
            <a:off x="8443063" y="6309320"/>
            <a:ext cx="587274" cy="353391"/>
          </a:xfrm>
          <a:prstGeom prst="rect">
            <a:avLst/>
          </a:prstGeom>
        </p:spPr>
        <p:txBody>
          <a:bodyPr vert="horz" lIns="91440" tIns="45720" rIns="91440" bIns="45720" rtlCol="0" anchor="t"/>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58</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pic>
        <p:nvPicPr>
          <p:cNvPr id="25" name="Рисунок 2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00192" y="5468206"/>
            <a:ext cx="1728192" cy="1194505"/>
          </a:xfrm>
          <a:prstGeom prst="rect">
            <a:avLst/>
          </a:prstGeom>
        </p:spPr>
      </p:pic>
      <p:sp>
        <p:nvSpPr>
          <p:cNvPr id="26" name="Прямоугольник 25"/>
          <p:cNvSpPr/>
          <p:nvPr/>
        </p:nvSpPr>
        <p:spPr>
          <a:xfrm rot="20593258">
            <a:off x="6760259" y="5861744"/>
            <a:ext cx="385042" cy="230832"/>
          </a:xfrm>
          <a:prstGeom prst="rect">
            <a:avLst/>
          </a:prstGeom>
        </p:spPr>
        <p:txBody>
          <a:bodyPr wrap="none">
            <a:spAutoFit/>
          </a:bodyPr>
          <a:lstStyle/>
          <a:p>
            <a:r>
              <a:rPr lang="ru-RU" sz="900" b="1" dirty="0">
                <a:solidFill>
                  <a:srgbClr val="703203">
                    <a:lumMod val="50000"/>
                  </a:srgbClr>
                </a:solidFill>
              </a:rPr>
              <a:t>МП</a:t>
            </a:r>
            <a:endParaRPr lang="ru-RU" sz="1000" dirty="0">
              <a:solidFill>
                <a:srgbClr val="703203">
                  <a:lumMod val="50000"/>
                </a:srgbClr>
              </a:solidFill>
            </a:endParaRPr>
          </a:p>
        </p:txBody>
      </p:sp>
      <p:graphicFrame>
        <p:nvGraphicFramePr>
          <p:cNvPr id="6" name="Схема 5"/>
          <p:cNvGraphicFramePr/>
          <p:nvPr>
            <p:extLst>
              <p:ext uri="{D42A27DB-BD31-4B8C-83A1-F6EECF244321}">
                <p14:modId xmlns:p14="http://schemas.microsoft.com/office/powerpoint/2010/main" val="1532941024"/>
              </p:ext>
            </p:extLst>
          </p:nvPr>
        </p:nvGraphicFramePr>
        <p:xfrm>
          <a:off x="251520" y="3330538"/>
          <a:ext cx="4824536" cy="29787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Прямоугольник 12"/>
          <p:cNvSpPr/>
          <p:nvPr/>
        </p:nvSpPr>
        <p:spPr>
          <a:xfrm rot="20593258">
            <a:off x="438846" y="365668"/>
            <a:ext cx="311207" cy="338554"/>
          </a:xfrm>
          <a:prstGeom prst="rect">
            <a:avLst/>
          </a:prstGeom>
        </p:spPr>
        <p:txBody>
          <a:bodyPr wrap="square">
            <a:spAutoFit/>
          </a:bodyPr>
          <a:lstStyle/>
          <a:p>
            <a:r>
              <a:rPr lang="ru-RU" sz="1600" b="1" dirty="0">
                <a:solidFill>
                  <a:srgbClr val="FF0000"/>
                </a:solidFill>
                <a:effectLst>
                  <a:outerShdw blurRad="38100" dist="38100" dir="2700000" algn="tl">
                    <a:srgbClr val="000000">
                      <a:alpha val="43137"/>
                    </a:srgbClr>
                  </a:outerShdw>
                </a:effectLst>
              </a:rPr>
              <a:t>7</a:t>
            </a:r>
            <a:endParaRPr lang="ru-RU" dirty="0">
              <a:solidFill>
                <a:srgbClr val="FF0000"/>
              </a:solidFill>
              <a:effectLst>
                <a:outerShdw blurRad="38100" dist="38100" dir="2700000" algn="tl">
                  <a:srgbClr val="000000">
                    <a:alpha val="43137"/>
                  </a:srgbClr>
                </a:outerShdw>
              </a:effectLst>
            </a:endParaRPr>
          </a:p>
        </p:txBody>
      </p:sp>
      <p:pic>
        <p:nvPicPr>
          <p:cNvPr id="5123" name="Picture 3" descr="C:\Users\админ\Desktop\zakon-3D.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88320" y="2362340"/>
            <a:ext cx="2873348" cy="29796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583720" y="4165072"/>
            <a:ext cx="1145721" cy="276999"/>
          </a:xfrm>
          <a:prstGeom prst="rect">
            <a:avLst/>
          </a:prstGeom>
          <a:noFill/>
        </p:spPr>
        <p:txBody>
          <a:bodyPr wrap="square" rtlCol="0">
            <a:spAutoFit/>
          </a:bodyPr>
          <a:lstStyle/>
          <a:p>
            <a:pPr algn="ctr"/>
            <a:r>
              <a:rPr lang="ru-RU" sz="1200" b="1" dirty="0">
                <a:solidFill>
                  <a:schemeClr val="bg1">
                    <a:lumMod val="75000"/>
                  </a:schemeClr>
                </a:solidFill>
                <a:effectLst>
                  <a:outerShdw blurRad="38100" dist="38100" dir="2700000" algn="tl">
                    <a:srgbClr val="000000">
                      <a:alpha val="43137"/>
                    </a:srgbClr>
                  </a:outerShdw>
                </a:effectLst>
                <a:latin typeface="Constantia"/>
              </a:rPr>
              <a:t>ДОХОДЫ</a:t>
            </a:r>
          </a:p>
        </p:txBody>
      </p:sp>
      <p:sp>
        <p:nvSpPr>
          <p:cNvPr id="19" name="TextBox 18"/>
          <p:cNvSpPr txBox="1"/>
          <p:nvPr/>
        </p:nvSpPr>
        <p:spPr>
          <a:xfrm>
            <a:off x="7019234" y="4165072"/>
            <a:ext cx="1296144" cy="276999"/>
          </a:xfrm>
          <a:prstGeom prst="rect">
            <a:avLst/>
          </a:prstGeom>
          <a:noFill/>
        </p:spPr>
        <p:txBody>
          <a:bodyPr wrap="square" rtlCol="0">
            <a:spAutoFit/>
          </a:bodyPr>
          <a:lstStyle/>
          <a:p>
            <a:pPr algn="ctr"/>
            <a:r>
              <a:rPr lang="ru-RU" sz="1200" b="1" dirty="0">
                <a:solidFill>
                  <a:srgbClr val="C00000"/>
                </a:solidFill>
                <a:effectLst>
                  <a:outerShdw blurRad="38100" dist="38100" dir="2700000" algn="tl">
                    <a:srgbClr val="000000">
                      <a:alpha val="43137"/>
                    </a:srgbClr>
                  </a:outerShdw>
                </a:effectLst>
                <a:latin typeface="Constantia"/>
              </a:rPr>
              <a:t>РАСХОДЫ</a:t>
            </a:r>
            <a:endParaRPr lang="ru-RU" sz="1400" b="1" dirty="0">
              <a:solidFill>
                <a:srgbClr val="C00000"/>
              </a:solidFill>
              <a:effectLst>
                <a:outerShdw blurRad="38100" dist="38100" dir="2700000" algn="tl">
                  <a:srgbClr val="000000">
                    <a:alpha val="43137"/>
                  </a:srgbClr>
                </a:outerShdw>
              </a:effectLst>
              <a:latin typeface="Constantia"/>
            </a:endParaRPr>
          </a:p>
        </p:txBody>
      </p:sp>
      <p:sp>
        <p:nvSpPr>
          <p:cNvPr id="3" name="Прямоугольник 2"/>
          <p:cNvSpPr/>
          <p:nvPr/>
        </p:nvSpPr>
        <p:spPr>
          <a:xfrm>
            <a:off x="411547" y="64221"/>
            <a:ext cx="9198768" cy="738664"/>
          </a:xfrm>
          <a:prstGeom prst="rect">
            <a:avLst/>
          </a:prstGeom>
        </p:spPr>
        <p:txBody>
          <a:bodyPr wrap="square">
            <a:spAutoFit/>
          </a:bodyPr>
          <a:lstStyle/>
          <a:p>
            <a:pPr lvl="0" algn="ctr"/>
            <a:r>
              <a:rPr lang="ru-RU" sz="1400" b="1" i="1" dirty="0">
                <a:solidFill>
                  <a:srgbClr val="FFFF00"/>
                </a:solidFill>
                <a:effectLst>
                  <a:outerShdw blurRad="38100" dist="38100" dir="2700000" algn="tl">
                    <a:srgbClr val="000000">
                      <a:alpha val="43137"/>
                    </a:srgbClr>
                  </a:outerShdw>
                </a:effectLst>
                <a:cs typeface="Times New Roman" panose="02020603050405020304" pitchFamily="18" charset="0"/>
              </a:rPr>
              <a:t>МУНИЦИПАЛЬНАЯ ПРОГРАММА «ДОЛГОСРОЧНАЯ СБАЛАНСИРОВАННОСТЬ </a:t>
            </a:r>
          </a:p>
          <a:p>
            <a:pPr lvl="0" algn="ctr"/>
            <a:r>
              <a:rPr lang="ru-RU" sz="1400" b="1" i="1" dirty="0">
                <a:solidFill>
                  <a:srgbClr val="FFFF00"/>
                </a:solidFill>
                <a:effectLst>
                  <a:outerShdw blurRad="38100" dist="38100" dir="2700000" algn="tl">
                    <a:srgbClr val="000000">
                      <a:alpha val="43137"/>
                    </a:srgbClr>
                  </a:outerShdw>
                </a:effectLst>
                <a:cs typeface="Times New Roman" panose="02020603050405020304" pitchFamily="18" charset="0"/>
              </a:rPr>
              <a:t>И УСТОЙЧИВОСТЬ КОНСОЛИДИРОВАННОГО БЮДЖЕТА ГАВРИЛОВО-ПОСАДСКОГО МУНИЦИПАЛЬНОГО РАЙОНА»    </a:t>
            </a:r>
          </a:p>
        </p:txBody>
      </p:sp>
      <p:pic>
        <p:nvPicPr>
          <p:cNvPr id="22" name="Picture 2" descr="D:\РАБОЧИЕ МОМЕНТЫ\Слаиды для презентации\56b7329ae3ba9.jpg"/>
          <p:cNvPicPr>
            <a:picLocks noChangeAspect="1" noChangeArrowheads="1"/>
          </p:cNvPicPr>
          <p:nvPr/>
        </p:nvPicPr>
        <p:blipFill>
          <a:blip r:embed="rId11" cstate="print">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4226139" y="4147649"/>
            <a:ext cx="620559" cy="63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D:\РАБОЧИЕ МОМЕНТЫ\Слаиды для презентации\56b7329ae3ba9.jpg"/>
          <p:cNvPicPr>
            <a:picLocks noChangeAspect="1" noChangeArrowheads="1"/>
          </p:cNvPicPr>
          <p:nvPr/>
        </p:nvPicPr>
        <p:blipFill>
          <a:blip r:embed="rId11" cstate="print">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4167841" y="5341944"/>
            <a:ext cx="620559" cy="63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15394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34" name="Прямоугольник 33"/>
          <p:cNvSpPr/>
          <p:nvPr/>
        </p:nvSpPr>
        <p:spPr>
          <a:xfrm>
            <a:off x="343314" y="119704"/>
            <a:ext cx="8549166" cy="338554"/>
          </a:xfrm>
          <a:prstGeom prst="rect">
            <a:avLst/>
          </a:prstGeom>
          <a:solidFill>
            <a:srgbClr val="0070C0">
              <a:alpha val="2000"/>
            </a:srgbClr>
          </a:solidFill>
          <a:scene3d>
            <a:camera prst="orthographicFront"/>
            <a:lightRig rig="flat" dir="t">
              <a:rot lat="0" lon="0" rev="18900000"/>
            </a:lightRig>
          </a:scene3d>
          <a:sp3d>
            <a:bevelT/>
          </a:sp3d>
        </p:spPr>
        <p:txBody>
          <a:bodyPr wrap="square">
            <a:spAutoFit/>
          </a:bodyPr>
          <a:lstStyle/>
          <a:p>
            <a:pPr algn="ctr"/>
            <a:endParaRPr lang="ru-RU" sz="1600" b="1" i="1" dirty="0">
              <a:ln w="1905"/>
              <a:solidFill>
                <a:srgbClr val="FFFF00"/>
              </a:solidFill>
              <a:effectLst>
                <a:outerShdw blurRad="38100" dist="38100" dir="2700000" algn="tl">
                  <a:srgbClr val="000000">
                    <a:alpha val="43137"/>
                  </a:srgbClr>
                </a:outerShdw>
              </a:effectLst>
            </a:endParaRPr>
          </a:p>
        </p:txBody>
      </p:sp>
      <p:sp>
        <p:nvSpPr>
          <p:cNvPr id="35" name="Номер слайда 1"/>
          <p:cNvSpPr txBox="1">
            <a:spLocks/>
          </p:cNvSpPr>
          <p:nvPr/>
        </p:nvSpPr>
        <p:spPr>
          <a:xfrm>
            <a:off x="8467891" y="6318424"/>
            <a:ext cx="587274" cy="353391"/>
          </a:xfrm>
          <a:prstGeom prst="rect">
            <a:avLst/>
          </a:prstGeom>
        </p:spPr>
        <p:txBody>
          <a:bodyPr vert="horz" lIns="91440" tIns="45720" rIns="91440" bIns="45720" rtlCol="0" anchor="t"/>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59</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
        <p:nvSpPr>
          <p:cNvPr id="22" name="Прямоугольник 21"/>
          <p:cNvSpPr/>
          <p:nvPr/>
        </p:nvSpPr>
        <p:spPr>
          <a:xfrm>
            <a:off x="630177" y="1249015"/>
            <a:ext cx="7884492" cy="307777"/>
          </a:xfrm>
          <a:prstGeom prst="rect">
            <a:avLst/>
          </a:prstGeom>
          <a:solidFill>
            <a:srgbClr val="00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softRound"/>
          </a:sp3d>
        </p:spPr>
        <p:txBody>
          <a:bodyPr wrap="square">
            <a:spAutoFit/>
          </a:bodyPr>
          <a:lstStyle/>
          <a:p>
            <a:pPr algn="ctr"/>
            <a:r>
              <a:rPr lang="ru-RU" sz="1400" b="1" dirty="0">
                <a:solidFill>
                  <a:schemeClr val="bg1">
                    <a:lumMod val="75000"/>
                  </a:schemeClr>
                </a:solidFill>
              </a:rPr>
              <a:t>Целевые показатели (индикаторы) реализации муниципальной программы</a:t>
            </a:r>
            <a:r>
              <a:rPr lang="ru-RU" sz="1400" dirty="0">
                <a:solidFill>
                  <a:srgbClr val="703203">
                    <a:lumMod val="60000"/>
                    <a:lumOff val="40000"/>
                  </a:srgbClr>
                </a:solidFill>
              </a:rPr>
              <a:t>	</a:t>
            </a:r>
          </a:p>
        </p:txBody>
      </p:sp>
      <p:graphicFrame>
        <p:nvGraphicFramePr>
          <p:cNvPr id="9" name="Диаграмма 8"/>
          <p:cNvGraphicFramePr/>
          <p:nvPr>
            <p:extLst>
              <p:ext uri="{D42A27DB-BD31-4B8C-83A1-F6EECF244321}">
                <p14:modId xmlns:p14="http://schemas.microsoft.com/office/powerpoint/2010/main" val="676878758"/>
              </p:ext>
            </p:extLst>
          </p:nvPr>
        </p:nvGraphicFramePr>
        <p:xfrm>
          <a:off x="343314" y="3972928"/>
          <a:ext cx="4968552" cy="251308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Группа 9"/>
          <p:cNvGrpSpPr/>
          <p:nvPr/>
        </p:nvGrpSpPr>
        <p:grpSpPr>
          <a:xfrm>
            <a:off x="6660232" y="5415328"/>
            <a:ext cx="1679851" cy="1216767"/>
            <a:chOff x="6845846" y="5654990"/>
            <a:chExt cx="1542578" cy="1066211"/>
          </a:xfrm>
        </p:grpSpPr>
        <p:pic>
          <p:nvPicPr>
            <p:cNvPr id="11" name="Рисунок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45846" y="5654990"/>
              <a:ext cx="1542578" cy="1066211"/>
            </a:xfrm>
            <a:prstGeom prst="rect">
              <a:avLst/>
            </a:prstGeom>
          </p:spPr>
        </p:pic>
        <p:sp>
          <p:nvSpPr>
            <p:cNvPr id="12" name="Прямоугольник 11"/>
            <p:cNvSpPr/>
            <p:nvPr/>
          </p:nvSpPr>
          <p:spPr>
            <a:xfrm rot="20593258">
              <a:off x="7271031" y="6009987"/>
              <a:ext cx="324128" cy="200055"/>
            </a:xfrm>
            <a:prstGeom prst="rect">
              <a:avLst/>
            </a:prstGeom>
          </p:spPr>
          <p:txBody>
            <a:bodyPr wrap="none">
              <a:spAutoFit/>
            </a:bodyPr>
            <a:lstStyle/>
            <a:p>
              <a:r>
                <a:rPr lang="ru-RU" sz="700" b="1" dirty="0">
                  <a:solidFill>
                    <a:srgbClr val="703203">
                      <a:lumMod val="50000"/>
                    </a:srgbClr>
                  </a:solidFill>
                </a:rPr>
                <a:t>МП</a:t>
              </a:r>
              <a:endParaRPr lang="ru-RU" sz="800" dirty="0">
                <a:solidFill>
                  <a:srgbClr val="703203">
                    <a:lumMod val="50000"/>
                  </a:srgbClr>
                </a:solidFill>
              </a:endParaRPr>
            </a:p>
          </p:txBody>
        </p:sp>
      </p:grpSp>
      <p:sp>
        <p:nvSpPr>
          <p:cNvPr id="2" name="Прямоугольник 1"/>
          <p:cNvSpPr/>
          <p:nvPr/>
        </p:nvSpPr>
        <p:spPr>
          <a:xfrm>
            <a:off x="412555" y="119704"/>
            <a:ext cx="8660954" cy="892552"/>
          </a:xfrm>
          <a:prstGeom prst="rect">
            <a:avLst/>
          </a:prstGeom>
        </p:spPr>
        <p:txBody>
          <a:bodyPr wrap="square">
            <a:spAutoFit/>
          </a:bodyPr>
          <a:lstStyle/>
          <a:p>
            <a:pPr lvl="0" algn="ctr"/>
            <a:r>
              <a:rPr lang="ru-RU" sz="1600" b="1" i="1" dirty="0">
                <a:ln w="1905"/>
                <a:solidFill>
                  <a:srgbClr val="FFFF00"/>
                </a:solidFill>
                <a:effectLst>
                  <a:outerShdw blurRad="38100" dist="38100" dir="2700000" algn="tl">
                    <a:srgbClr val="000000">
                      <a:alpha val="43137"/>
                    </a:srgbClr>
                  </a:outerShdw>
                </a:effectLst>
              </a:rPr>
              <a:t>Муниципальная программа </a:t>
            </a:r>
            <a:r>
              <a:rPr lang="ru-RU" sz="2000" b="1" i="1" dirty="0">
                <a:ln w="1905"/>
                <a:solidFill>
                  <a:srgbClr val="FFFF00"/>
                </a:solidFill>
                <a:effectLst>
                  <a:outerShdw blurRad="38100" dist="38100" dir="2700000" algn="tl">
                    <a:srgbClr val="000000">
                      <a:alpha val="43137"/>
                    </a:srgbClr>
                  </a:outerShdw>
                </a:effectLst>
              </a:rPr>
              <a:t>«</a:t>
            </a:r>
            <a:r>
              <a:rPr lang="ru-RU" sz="1600" b="1" i="1" dirty="0">
                <a:solidFill>
                  <a:srgbClr val="FFFF00"/>
                </a:solidFill>
                <a:effectLst>
                  <a:outerShdw blurRad="38100" dist="38100" dir="2700000" algn="tl">
                    <a:srgbClr val="000000">
                      <a:alpha val="43137"/>
                    </a:srgbClr>
                  </a:outerShdw>
                </a:effectLst>
              </a:rPr>
              <a:t>Долгосрочная сбалансированность и устойчивость консолидированного бюджета Гаврилово-Посадского муниципального района</a:t>
            </a:r>
            <a:r>
              <a:rPr lang="ru-RU" sz="1600" b="1" i="1" dirty="0">
                <a:ln w="1905"/>
                <a:solidFill>
                  <a:srgbClr val="FFFF00"/>
                </a:solidFill>
                <a:effectLst>
                  <a:outerShdw blurRad="38100" dist="38100" dir="2700000" algn="tl">
                    <a:srgbClr val="000000">
                      <a:alpha val="43137"/>
                    </a:srgbClr>
                  </a:outerShdw>
                </a:effectLst>
              </a:rPr>
              <a:t>»    </a:t>
            </a:r>
          </a:p>
        </p:txBody>
      </p:sp>
      <p:graphicFrame>
        <p:nvGraphicFramePr>
          <p:cNvPr id="4" name="Таблица 3"/>
          <p:cNvGraphicFramePr>
            <a:graphicFrameLocks noGrp="1"/>
          </p:cNvGraphicFramePr>
          <p:nvPr>
            <p:extLst>
              <p:ext uri="{D42A27DB-BD31-4B8C-83A1-F6EECF244321}">
                <p14:modId xmlns:p14="http://schemas.microsoft.com/office/powerpoint/2010/main" val="1824909393"/>
              </p:ext>
            </p:extLst>
          </p:nvPr>
        </p:nvGraphicFramePr>
        <p:xfrm>
          <a:off x="179511" y="1844824"/>
          <a:ext cx="8712966" cy="2118032"/>
        </p:xfrm>
        <a:graphic>
          <a:graphicData uri="http://schemas.openxmlformats.org/drawingml/2006/table">
            <a:tbl>
              <a:tblPr firstCol="1">
                <a:tableStyleId>{5940675A-B579-460E-94D1-54222C63F5DA}</a:tableStyleId>
              </a:tblPr>
              <a:tblGrid>
                <a:gridCol w="267912">
                  <a:extLst>
                    <a:ext uri="{9D8B030D-6E8A-4147-A177-3AD203B41FA5}">
                      <a16:colId xmlns:a16="http://schemas.microsoft.com/office/drawing/2014/main" xmlns="" val="20000"/>
                    </a:ext>
                  </a:extLst>
                </a:gridCol>
                <a:gridCol w="1406532">
                  <a:extLst>
                    <a:ext uri="{9D8B030D-6E8A-4147-A177-3AD203B41FA5}">
                      <a16:colId xmlns:a16="http://schemas.microsoft.com/office/drawing/2014/main" xmlns="" val="20001"/>
                    </a:ext>
                  </a:extLst>
                </a:gridCol>
                <a:gridCol w="401866">
                  <a:extLst>
                    <a:ext uri="{9D8B030D-6E8A-4147-A177-3AD203B41FA5}">
                      <a16:colId xmlns:a16="http://schemas.microsoft.com/office/drawing/2014/main" xmlns="" val="20002"/>
                    </a:ext>
                  </a:extLst>
                </a:gridCol>
                <a:gridCol w="535821">
                  <a:extLst>
                    <a:ext uri="{9D8B030D-6E8A-4147-A177-3AD203B41FA5}">
                      <a16:colId xmlns:a16="http://schemas.microsoft.com/office/drawing/2014/main" xmlns="" val="20003"/>
                    </a:ext>
                  </a:extLst>
                </a:gridCol>
                <a:gridCol w="535821">
                  <a:extLst>
                    <a:ext uri="{9D8B030D-6E8A-4147-A177-3AD203B41FA5}">
                      <a16:colId xmlns:a16="http://schemas.microsoft.com/office/drawing/2014/main" xmlns="" val="20004"/>
                    </a:ext>
                  </a:extLst>
                </a:gridCol>
                <a:gridCol w="535821">
                  <a:extLst>
                    <a:ext uri="{9D8B030D-6E8A-4147-A177-3AD203B41FA5}">
                      <a16:colId xmlns:a16="http://schemas.microsoft.com/office/drawing/2014/main" xmlns="" val="20005"/>
                    </a:ext>
                  </a:extLst>
                </a:gridCol>
                <a:gridCol w="708716">
                  <a:extLst>
                    <a:ext uri="{9D8B030D-6E8A-4147-A177-3AD203B41FA5}">
                      <a16:colId xmlns:a16="http://schemas.microsoft.com/office/drawing/2014/main" xmlns="" val="20006"/>
                    </a:ext>
                  </a:extLst>
                </a:gridCol>
                <a:gridCol w="576064">
                  <a:extLst>
                    <a:ext uri="{9D8B030D-6E8A-4147-A177-3AD203B41FA5}">
                      <a16:colId xmlns:a16="http://schemas.microsoft.com/office/drawing/2014/main" xmlns="" val="20007"/>
                    </a:ext>
                  </a:extLst>
                </a:gridCol>
                <a:gridCol w="648072">
                  <a:extLst>
                    <a:ext uri="{9D8B030D-6E8A-4147-A177-3AD203B41FA5}">
                      <a16:colId xmlns:a16="http://schemas.microsoft.com/office/drawing/2014/main" xmlns="" val="20008"/>
                    </a:ext>
                  </a:extLst>
                </a:gridCol>
                <a:gridCol w="576064">
                  <a:extLst>
                    <a:ext uri="{9D8B030D-6E8A-4147-A177-3AD203B41FA5}">
                      <a16:colId xmlns:a16="http://schemas.microsoft.com/office/drawing/2014/main" xmlns="" val="20009"/>
                    </a:ext>
                  </a:extLst>
                </a:gridCol>
                <a:gridCol w="648072">
                  <a:extLst>
                    <a:ext uri="{9D8B030D-6E8A-4147-A177-3AD203B41FA5}">
                      <a16:colId xmlns:a16="http://schemas.microsoft.com/office/drawing/2014/main" xmlns="" val="20010"/>
                    </a:ext>
                  </a:extLst>
                </a:gridCol>
                <a:gridCol w="648072">
                  <a:extLst>
                    <a:ext uri="{9D8B030D-6E8A-4147-A177-3AD203B41FA5}">
                      <a16:colId xmlns:a16="http://schemas.microsoft.com/office/drawing/2014/main" xmlns="" val="20011"/>
                    </a:ext>
                  </a:extLst>
                </a:gridCol>
                <a:gridCol w="648072"/>
                <a:gridCol w="576061">
                  <a:extLst>
                    <a:ext uri="{9D8B030D-6E8A-4147-A177-3AD203B41FA5}">
                      <a16:colId xmlns:a16="http://schemas.microsoft.com/office/drawing/2014/main" xmlns="" val="20012"/>
                    </a:ext>
                  </a:extLst>
                </a:gridCol>
              </a:tblGrid>
              <a:tr h="504056">
                <a:tc>
                  <a:txBody>
                    <a:bodyPr/>
                    <a:lstStyle/>
                    <a:p>
                      <a:pPr algn="ctr">
                        <a:lnSpc>
                          <a:spcPct val="115000"/>
                        </a:lnSpc>
                        <a:spcBef>
                          <a:spcPts val="200"/>
                        </a:spcBef>
                        <a:spcAft>
                          <a:spcPts val="200"/>
                        </a:spcAft>
                      </a:pPr>
                      <a:r>
                        <a:rPr lang="ru-RU" sz="800" b="1" dirty="0">
                          <a:effectLst/>
                          <a:latin typeface="Times New Roman" pitchFamily="18" charset="0"/>
                          <a:cs typeface="Times New Roman" pitchFamily="18" charset="0"/>
                        </a:rPr>
                        <a:t>№ п/п</a:t>
                      </a:r>
                      <a:endParaRPr lang="ru-RU" sz="800" b="1"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800" b="1" dirty="0">
                          <a:effectLst/>
                          <a:latin typeface="Times New Roman" pitchFamily="18" charset="0"/>
                          <a:cs typeface="Times New Roman" pitchFamily="18" charset="0"/>
                        </a:rPr>
                        <a:t>Наименование целевого индикатора (показателя)</a:t>
                      </a:r>
                      <a:endParaRPr lang="ru-RU" sz="800" b="1"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800" b="1" dirty="0">
                          <a:effectLst/>
                          <a:latin typeface="Times New Roman" pitchFamily="18" charset="0"/>
                          <a:cs typeface="Times New Roman" pitchFamily="18" charset="0"/>
                        </a:rPr>
                        <a:t>Ед.</a:t>
                      </a:r>
                    </a:p>
                    <a:p>
                      <a:pPr algn="ctr">
                        <a:lnSpc>
                          <a:spcPct val="115000"/>
                        </a:lnSpc>
                        <a:spcBef>
                          <a:spcPts val="200"/>
                        </a:spcBef>
                        <a:spcAft>
                          <a:spcPts val="200"/>
                        </a:spcAft>
                      </a:pPr>
                      <a:r>
                        <a:rPr lang="ru-RU" sz="800" b="1" dirty="0">
                          <a:effectLst/>
                          <a:latin typeface="Times New Roman" pitchFamily="18" charset="0"/>
                          <a:cs typeface="Times New Roman" pitchFamily="18" charset="0"/>
                        </a:rPr>
                        <a:t>изм.</a:t>
                      </a:r>
                      <a:endParaRPr lang="ru-RU" sz="800" b="1" dirty="0">
                        <a:effectLst/>
                        <a:latin typeface="Times New Roman" pitchFamily="18" charset="0"/>
                        <a:ea typeface="Times New Roman"/>
                        <a:cs typeface="Times New Roman" pitchFamily="18" charset="0"/>
                      </a:endParaRPr>
                    </a:p>
                  </a:txBody>
                  <a:tcPr marL="16121" marR="16121" marT="0" marB="0" anchor="ctr"/>
                </a:tc>
                <a:tc>
                  <a:txBody>
                    <a:bodyPr/>
                    <a:lstStyle/>
                    <a:p>
                      <a:pPr algn="ctr">
                        <a:lnSpc>
                          <a:spcPct val="115000"/>
                        </a:lnSpc>
                        <a:spcBef>
                          <a:spcPts val="200"/>
                        </a:spcBef>
                        <a:spcAft>
                          <a:spcPts val="200"/>
                        </a:spcAft>
                      </a:pPr>
                      <a:r>
                        <a:rPr lang="ru-RU" sz="800" b="1" dirty="0">
                          <a:effectLst/>
                          <a:latin typeface="Times New Roman" pitchFamily="18" charset="0"/>
                          <a:cs typeface="Times New Roman" pitchFamily="18" charset="0"/>
                        </a:rPr>
                        <a:t>2015 год</a:t>
                      </a:r>
                    </a:p>
                    <a:p>
                      <a:pPr algn="ctr">
                        <a:lnSpc>
                          <a:spcPct val="115000"/>
                        </a:lnSpc>
                        <a:spcBef>
                          <a:spcPts val="200"/>
                        </a:spcBef>
                        <a:spcAft>
                          <a:spcPts val="200"/>
                        </a:spcAft>
                      </a:pPr>
                      <a:r>
                        <a:rPr lang="ru-RU" sz="800" b="1" dirty="0">
                          <a:effectLst/>
                          <a:latin typeface="Times New Roman" pitchFamily="18" charset="0"/>
                          <a:cs typeface="Times New Roman" pitchFamily="18" charset="0"/>
                        </a:rPr>
                        <a:t>факт</a:t>
                      </a:r>
                      <a:endParaRPr lang="ru-RU" sz="800" b="1"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800" b="1" dirty="0">
                          <a:effectLst/>
                          <a:latin typeface="Times New Roman" pitchFamily="18" charset="0"/>
                          <a:cs typeface="Times New Roman" pitchFamily="18" charset="0"/>
                        </a:rPr>
                        <a:t>2016 год</a:t>
                      </a:r>
                    </a:p>
                    <a:p>
                      <a:pPr algn="ctr">
                        <a:lnSpc>
                          <a:spcPct val="115000"/>
                        </a:lnSpc>
                        <a:spcBef>
                          <a:spcPts val="200"/>
                        </a:spcBef>
                        <a:spcAft>
                          <a:spcPts val="200"/>
                        </a:spcAft>
                      </a:pPr>
                      <a:r>
                        <a:rPr lang="ru-RU" sz="800" b="1" dirty="0">
                          <a:effectLst/>
                          <a:latin typeface="Times New Roman" pitchFamily="18" charset="0"/>
                          <a:cs typeface="Times New Roman" pitchFamily="18" charset="0"/>
                        </a:rPr>
                        <a:t> </a:t>
                      </a:r>
                      <a:endParaRPr lang="ru-RU" sz="800" b="1"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800" b="1" dirty="0">
                          <a:effectLst/>
                          <a:latin typeface="Times New Roman" pitchFamily="18" charset="0"/>
                          <a:cs typeface="Times New Roman" pitchFamily="18" charset="0"/>
                        </a:rPr>
                        <a:t>2017 год</a:t>
                      </a:r>
                      <a:endParaRPr lang="ru-RU" sz="800" b="1"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800" b="1" dirty="0">
                          <a:effectLst/>
                          <a:latin typeface="Times New Roman" pitchFamily="18" charset="0"/>
                          <a:cs typeface="Times New Roman" pitchFamily="18" charset="0"/>
                        </a:rPr>
                        <a:t>2018 год</a:t>
                      </a:r>
                      <a:endParaRPr lang="ru-RU" sz="800" b="1"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800" b="1" dirty="0">
                          <a:effectLst/>
                          <a:latin typeface="Times New Roman" pitchFamily="18" charset="0"/>
                          <a:cs typeface="Times New Roman" pitchFamily="18" charset="0"/>
                        </a:rPr>
                        <a:t>2019 год</a:t>
                      </a:r>
                      <a:endParaRPr lang="ru-RU" sz="800" b="1"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800" b="1" dirty="0">
                          <a:effectLst/>
                          <a:latin typeface="Times New Roman" pitchFamily="18" charset="0"/>
                          <a:cs typeface="Times New Roman" pitchFamily="18" charset="0"/>
                        </a:rPr>
                        <a:t>2020 год</a:t>
                      </a:r>
                      <a:endParaRPr lang="ru-RU" sz="800" b="1"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800" b="1" dirty="0">
                          <a:effectLst/>
                          <a:latin typeface="Times New Roman" pitchFamily="18" charset="0"/>
                          <a:cs typeface="Times New Roman" pitchFamily="18" charset="0"/>
                        </a:rPr>
                        <a:t>2021 год</a:t>
                      </a:r>
                      <a:endParaRPr lang="ru-RU" sz="800" b="1"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800" b="1" dirty="0">
                          <a:effectLst/>
                          <a:latin typeface="Times New Roman" pitchFamily="18" charset="0"/>
                          <a:cs typeface="Times New Roman" pitchFamily="18" charset="0"/>
                        </a:rPr>
                        <a:t>2022 год</a:t>
                      </a:r>
                      <a:endParaRPr lang="ru-RU" sz="800" b="1"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800" b="1" dirty="0">
                          <a:effectLst/>
                          <a:latin typeface="Times New Roman" pitchFamily="18" charset="0"/>
                          <a:cs typeface="Times New Roman" pitchFamily="18" charset="0"/>
                        </a:rPr>
                        <a:t>2023 год</a:t>
                      </a:r>
                      <a:endParaRPr lang="ru-RU" sz="800" b="1"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800" b="1" dirty="0" smtClean="0">
                          <a:effectLst/>
                          <a:latin typeface="Times New Roman" pitchFamily="18" charset="0"/>
                          <a:ea typeface="Times New Roman"/>
                          <a:cs typeface="Times New Roman" pitchFamily="18" charset="0"/>
                        </a:rPr>
                        <a:t>2024 год</a:t>
                      </a:r>
                      <a:endParaRPr lang="ru-RU" sz="800" b="1"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800" b="1" dirty="0" smtClean="0">
                          <a:effectLst/>
                          <a:latin typeface="Times New Roman" pitchFamily="18" charset="0"/>
                          <a:cs typeface="Times New Roman" pitchFamily="18" charset="0"/>
                        </a:rPr>
                        <a:t>2025 </a:t>
                      </a:r>
                      <a:r>
                        <a:rPr lang="ru-RU" sz="800" b="1" dirty="0">
                          <a:effectLst/>
                          <a:latin typeface="Times New Roman" pitchFamily="18" charset="0"/>
                          <a:cs typeface="Times New Roman" pitchFamily="18" charset="0"/>
                        </a:rPr>
                        <a:t>год</a:t>
                      </a:r>
                      <a:endParaRPr lang="ru-RU" sz="800" b="1" dirty="0">
                        <a:effectLst/>
                        <a:latin typeface="Times New Roman" pitchFamily="18" charset="0"/>
                        <a:ea typeface="Times New Roman"/>
                        <a:cs typeface="Times New Roman" pitchFamily="18" charset="0"/>
                      </a:endParaRPr>
                    </a:p>
                  </a:txBody>
                  <a:tcPr marL="30544" marR="30544" marT="0" marB="0" anchor="ctr"/>
                </a:tc>
                <a:extLst>
                  <a:ext uri="{0D108BD9-81ED-4DB2-BD59-A6C34878D82A}">
                    <a16:rowId xmlns:a16="http://schemas.microsoft.com/office/drawing/2014/main" xmlns="" val="10000"/>
                  </a:ext>
                </a:extLst>
              </a:tr>
              <a:tr h="1004376">
                <a:tc>
                  <a:txBody>
                    <a:bodyPr/>
                    <a:lstStyle/>
                    <a:p>
                      <a:pPr algn="ctr">
                        <a:lnSpc>
                          <a:spcPct val="115000"/>
                        </a:lnSpc>
                        <a:spcAft>
                          <a:spcPts val="0"/>
                        </a:spcAft>
                      </a:pPr>
                      <a:r>
                        <a:rPr lang="ru-RU" sz="700" dirty="0">
                          <a:effectLst/>
                          <a:latin typeface="Times New Roman" pitchFamily="18" charset="0"/>
                          <a:cs typeface="Times New Roman" pitchFamily="18" charset="0"/>
                        </a:rPr>
                        <a:t> </a:t>
                      </a:r>
                    </a:p>
                    <a:p>
                      <a:pPr algn="ctr">
                        <a:lnSpc>
                          <a:spcPct val="115000"/>
                        </a:lnSpc>
                        <a:spcAft>
                          <a:spcPts val="0"/>
                        </a:spcAft>
                      </a:pPr>
                      <a:r>
                        <a:rPr lang="ru-RU" sz="700" dirty="0">
                          <a:effectLst/>
                          <a:latin typeface="Times New Roman" pitchFamily="18" charset="0"/>
                          <a:cs typeface="Times New Roman" pitchFamily="18" charset="0"/>
                        </a:rPr>
                        <a:t>1</a:t>
                      </a:r>
                      <a:endParaRPr lang="ru-RU" sz="700" dirty="0">
                        <a:effectLst/>
                        <a:latin typeface="Times New Roman" pitchFamily="18" charset="0"/>
                        <a:ea typeface="Times New Roman"/>
                        <a:cs typeface="Times New Roman" pitchFamily="18" charset="0"/>
                      </a:endParaRPr>
                    </a:p>
                  </a:txBody>
                  <a:tcPr marL="30544" marR="30544" marT="0" marB="0"/>
                </a:tc>
                <a:tc>
                  <a:txBody>
                    <a:bodyPr/>
                    <a:lstStyle/>
                    <a:p>
                      <a:pPr indent="450215" algn="l">
                        <a:spcAft>
                          <a:spcPts val="0"/>
                        </a:spcAft>
                        <a:tabLst>
                          <a:tab pos="4305300" algn="l"/>
                        </a:tabLst>
                      </a:pPr>
                      <a:r>
                        <a:rPr lang="ru-RU" sz="800" dirty="0">
                          <a:effectLst/>
                          <a:latin typeface="Times New Roman" pitchFamily="18" charset="0"/>
                          <a:cs typeface="Times New Roman" pitchFamily="18" charset="0"/>
                        </a:rPr>
                        <a:t>Отношение объема муниципального долга консолидированного бюджета (за вычетом бюджетных кредитов) к доходам консолидированного бюджета (без учета объема безвозмездных поступлений)</a:t>
                      </a:r>
                      <a:endParaRPr lang="ru-RU" sz="700" dirty="0">
                        <a:effectLst/>
                        <a:latin typeface="Times New Roman" pitchFamily="18" charset="0"/>
                        <a:ea typeface="Times New Roman"/>
                        <a:cs typeface="Times New Roman" pitchFamily="18" charset="0"/>
                      </a:endParaRPr>
                    </a:p>
                  </a:txBody>
                  <a:tcPr marL="44664" marR="44664" marT="0" marB="0" anchor="ctr"/>
                </a:tc>
                <a:tc>
                  <a:txBody>
                    <a:bodyPr/>
                    <a:lstStyle/>
                    <a:p>
                      <a:pPr algn="ctr">
                        <a:lnSpc>
                          <a:spcPct val="115000"/>
                        </a:lnSpc>
                        <a:spcAft>
                          <a:spcPts val="0"/>
                        </a:spcAft>
                      </a:pPr>
                      <a:r>
                        <a:rPr lang="ru-RU" sz="800" dirty="0">
                          <a:effectLst/>
                          <a:latin typeface="Times New Roman" pitchFamily="18" charset="0"/>
                          <a:cs typeface="Times New Roman" pitchFamily="18" charset="0"/>
                        </a:rPr>
                        <a:t>%</a:t>
                      </a:r>
                      <a:endParaRPr lang="ru-RU" sz="800" dirty="0">
                        <a:effectLst/>
                        <a:latin typeface="Times New Roman" pitchFamily="18" charset="0"/>
                        <a:ea typeface="Times New Roman"/>
                        <a:cs typeface="Times New Roman" pitchFamily="18" charset="0"/>
                      </a:endParaRPr>
                    </a:p>
                  </a:txBody>
                  <a:tcPr marL="30544" marR="30544" marT="0" marB="0" anchor="ctr"/>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Calibri"/>
                        <a:cs typeface="Times New Roman" pitchFamily="18" charset="0"/>
                      </a:endParaRPr>
                    </a:p>
                  </a:txBody>
                  <a:tcPr marL="28473" marR="28473" marT="0" marB="0" anchor="ctr"/>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Calibri"/>
                        <a:cs typeface="Times New Roman" pitchFamily="18" charset="0"/>
                      </a:endParaRPr>
                    </a:p>
                  </a:txBody>
                  <a:tcPr marL="28473" marR="28473" marT="0" marB="0" anchor="ctr"/>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Calibri"/>
                        <a:cs typeface="Times New Roman" pitchFamily="18" charset="0"/>
                      </a:endParaRPr>
                    </a:p>
                  </a:txBody>
                  <a:tcPr marL="28473" marR="28473" marT="0" marB="0" anchor="ctr"/>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Calibri"/>
                        <a:cs typeface="Times New Roman" pitchFamily="18" charset="0"/>
                      </a:endParaRPr>
                    </a:p>
                  </a:txBody>
                  <a:tcPr marL="28473" marR="28473" marT="0" marB="0" anchor="ctr"/>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Calibri"/>
                        <a:cs typeface="Times New Roman" pitchFamily="18" charset="0"/>
                      </a:endParaRPr>
                    </a:p>
                  </a:txBody>
                  <a:tcPr marL="28473" marR="28473" marT="0" marB="0" anchor="ctr"/>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Calibri"/>
                        <a:cs typeface="Times New Roman" pitchFamily="18" charset="0"/>
                      </a:endParaRPr>
                    </a:p>
                  </a:txBody>
                  <a:tcPr marL="28473" marR="28473" marT="0" marB="0" anchor="ctr"/>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Calibri"/>
                        <a:cs typeface="Times New Roman" pitchFamily="18" charset="0"/>
                      </a:endParaRPr>
                    </a:p>
                  </a:txBody>
                  <a:tcPr marL="28473" marR="28473" marT="0" marB="0" anchor="ctr"/>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Calibri"/>
                        <a:cs typeface="Times New Roman" pitchFamily="18" charset="0"/>
                      </a:endParaRPr>
                    </a:p>
                  </a:txBody>
                  <a:tcPr marL="28473" marR="28473" marT="0" marB="0" anchor="ctr"/>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Calibri"/>
                        <a:cs typeface="Times New Roman" pitchFamily="18" charset="0"/>
                      </a:endParaRPr>
                    </a:p>
                  </a:txBody>
                  <a:tcPr marL="28473" marR="28473"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0</a:t>
                      </a:r>
                      <a:endParaRPr lang="ru-RU" sz="800" dirty="0">
                        <a:effectLst/>
                        <a:latin typeface="Times New Roman" pitchFamily="18" charset="0"/>
                        <a:ea typeface="Calibri"/>
                        <a:cs typeface="Times New Roman" pitchFamily="18" charset="0"/>
                      </a:endParaRPr>
                    </a:p>
                  </a:txBody>
                  <a:tcPr marL="28473" marR="28473" marT="0" marB="0" anchor="ctr"/>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Calibri"/>
                        <a:cs typeface="Times New Roman" pitchFamily="18" charset="0"/>
                      </a:endParaRPr>
                    </a:p>
                  </a:txBody>
                  <a:tcPr marL="28473" marR="28473" marT="0" marB="0" anchor="ctr"/>
                </a:tc>
                <a:extLst>
                  <a:ext uri="{0D108BD9-81ED-4DB2-BD59-A6C34878D82A}">
                    <a16:rowId xmlns:a16="http://schemas.microsoft.com/office/drawing/2014/main" xmlns="" val="10001"/>
                  </a:ext>
                </a:extLst>
              </a:tr>
              <a:tr h="576064">
                <a:tc>
                  <a:txBody>
                    <a:bodyPr/>
                    <a:lstStyle/>
                    <a:p>
                      <a:pPr algn="ctr">
                        <a:lnSpc>
                          <a:spcPct val="115000"/>
                        </a:lnSpc>
                        <a:spcAft>
                          <a:spcPts val="0"/>
                        </a:spcAft>
                      </a:pPr>
                      <a:r>
                        <a:rPr lang="ru-RU" sz="700" dirty="0">
                          <a:effectLst/>
                          <a:latin typeface="Times New Roman" pitchFamily="18" charset="0"/>
                          <a:cs typeface="Times New Roman" pitchFamily="18" charset="0"/>
                        </a:rPr>
                        <a:t>2</a:t>
                      </a:r>
                      <a:endParaRPr lang="ru-RU" sz="700" dirty="0">
                        <a:effectLst/>
                        <a:latin typeface="Times New Roman" pitchFamily="18" charset="0"/>
                        <a:ea typeface="Times New Roman"/>
                        <a:cs typeface="Times New Roman" pitchFamily="18" charset="0"/>
                      </a:endParaRPr>
                    </a:p>
                  </a:txBody>
                  <a:tcPr marL="30544" marR="30544" marT="0" marB="0"/>
                </a:tc>
                <a:tc>
                  <a:txBody>
                    <a:bodyPr/>
                    <a:lstStyle/>
                    <a:p>
                      <a:pPr indent="450215" algn="l">
                        <a:spcAft>
                          <a:spcPts val="0"/>
                        </a:spcAft>
                        <a:tabLst>
                          <a:tab pos="4305300" algn="l"/>
                        </a:tabLst>
                      </a:pPr>
                      <a:r>
                        <a:rPr lang="ru-RU" sz="800">
                          <a:effectLst/>
                          <a:latin typeface="Times New Roman" pitchFamily="18" charset="0"/>
                          <a:cs typeface="Times New Roman" pitchFamily="18" charset="0"/>
                        </a:rPr>
                        <a:t>Доля просроченной кредиторской задолженности консолидированного бюджета в общей сумме кредиторской задолженности</a:t>
                      </a:r>
                      <a:endParaRPr lang="ru-RU" sz="700">
                        <a:effectLst/>
                        <a:latin typeface="Times New Roman" pitchFamily="18" charset="0"/>
                        <a:ea typeface="Times New Roman"/>
                        <a:cs typeface="Times New Roman" pitchFamily="18" charset="0"/>
                      </a:endParaRPr>
                    </a:p>
                  </a:txBody>
                  <a:tcPr marL="44664" marR="44664" marT="0" marB="0" anchor="ctr"/>
                </a:tc>
                <a:tc>
                  <a:txBody>
                    <a:bodyPr/>
                    <a:lstStyle/>
                    <a:p>
                      <a:pPr algn="ctr">
                        <a:lnSpc>
                          <a:spcPct val="115000"/>
                        </a:lnSpc>
                        <a:spcAft>
                          <a:spcPts val="0"/>
                        </a:spcAft>
                      </a:pPr>
                      <a:r>
                        <a:rPr lang="ru-RU" sz="800" dirty="0">
                          <a:effectLst/>
                          <a:latin typeface="Times New Roman" pitchFamily="18" charset="0"/>
                          <a:cs typeface="Times New Roman" pitchFamily="18" charset="0"/>
                        </a:rPr>
                        <a:t>%</a:t>
                      </a:r>
                      <a:endParaRPr lang="ru-RU" sz="800" dirty="0">
                        <a:effectLst/>
                        <a:latin typeface="Times New Roman" pitchFamily="18" charset="0"/>
                        <a:ea typeface="Times New Roman"/>
                        <a:cs typeface="Times New Roman" pitchFamily="18" charset="0"/>
                      </a:endParaRPr>
                    </a:p>
                  </a:txBody>
                  <a:tcPr marL="30544" marR="30544" marT="0" marB="0" anchor="ctr"/>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Calibri"/>
                        <a:cs typeface="Times New Roman" pitchFamily="18" charset="0"/>
                      </a:endParaRPr>
                    </a:p>
                  </a:txBody>
                  <a:tcPr marL="28473" marR="28473" marT="0" marB="0" anchor="ctr"/>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Calibri"/>
                        <a:cs typeface="Times New Roman" pitchFamily="18" charset="0"/>
                      </a:endParaRPr>
                    </a:p>
                  </a:txBody>
                  <a:tcPr marL="28473" marR="28473" marT="0" marB="0" anchor="ctr"/>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Calibri"/>
                        <a:cs typeface="Times New Roman" pitchFamily="18" charset="0"/>
                      </a:endParaRPr>
                    </a:p>
                  </a:txBody>
                  <a:tcPr marL="28473" marR="28473" marT="0" marB="0" anchor="ctr"/>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Calibri"/>
                        <a:cs typeface="Times New Roman" pitchFamily="18" charset="0"/>
                      </a:endParaRPr>
                    </a:p>
                  </a:txBody>
                  <a:tcPr marL="28473" marR="28473" marT="0" marB="0" anchor="ctr"/>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Calibri"/>
                        <a:cs typeface="Times New Roman" pitchFamily="18" charset="0"/>
                      </a:endParaRPr>
                    </a:p>
                  </a:txBody>
                  <a:tcPr marL="28473" marR="28473" marT="0" marB="0" anchor="ctr"/>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Calibri"/>
                        <a:cs typeface="Times New Roman" pitchFamily="18" charset="0"/>
                      </a:endParaRPr>
                    </a:p>
                  </a:txBody>
                  <a:tcPr marL="28473" marR="28473" marT="0" marB="0" anchor="ctr"/>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Calibri"/>
                        <a:cs typeface="Times New Roman" pitchFamily="18" charset="0"/>
                      </a:endParaRPr>
                    </a:p>
                  </a:txBody>
                  <a:tcPr marL="28473" marR="28473" marT="0" marB="0" anchor="ctr"/>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Calibri"/>
                        <a:cs typeface="Times New Roman" pitchFamily="18" charset="0"/>
                      </a:endParaRPr>
                    </a:p>
                  </a:txBody>
                  <a:tcPr marL="28473" marR="28473" marT="0" marB="0" anchor="ctr"/>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Calibri"/>
                        <a:cs typeface="Times New Roman" pitchFamily="18" charset="0"/>
                      </a:endParaRPr>
                    </a:p>
                  </a:txBody>
                  <a:tcPr marL="28473" marR="28473" marT="0" marB="0" anchor="ctr"/>
                </a:tc>
                <a:tc>
                  <a:txBody>
                    <a:bodyPr/>
                    <a:lstStyle/>
                    <a:p>
                      <a:pPr algn="ctr">
                        <a:spcAft>
                          <a:spcPts val="0"/>
                        </a:spcAft>
                      </a:pPr>
                      <a:r>
                        <a:rPr lang="ru-RU" sz="800" dirty="0" smtClean="0">
                          <a:effectLst/>
                          <a:latin typeface="Times New Roman" pitchFamily="18" charset="0"/>
                          <a:ea typeface="Calibri"/>
                          <a:cs typeface="Times New Roman" pitchFamily="18" charset="0"/>
                        </a:rPr>
                        <a:t>0</a:t>
                      </a:r>
                      <a:endParaRPr lang="ru-RU" sz="800" dirty="0">
                        <a:effectLst/>
                        <a:latin typeface="Times New Roman" pitchFamily="18" charset="0"/>
                        <a:ea typeface="Calibri"/>
                        <a:cs typeface="Times New Roman" pitchFamily="18" charset="0"/>
                      </a:endParaRPr>
                    </a:p>
                  </a:txBody>
                  <a:tcPr marL="28473" marR="28473" marT="0" marB="0" anchor="ctr"/>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Calibri"/>
                        <a:cs typeface="Times New Roman" pitchFamily="18" charset="0"/>
                      </a:endParaRPr>
                    </a:p>
                  </a:txBody>
                  <a:tcPr marL="28473" marR="28473" marT="0" marB="0" anchor="ct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3130391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User\Pictures\Ромашки\1579373299_8-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3"/>
            <a:ext cx="9144000" cy="685848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421" y="0"/>
            <a:ext cx="9144000" cy="815608"/>
          </a:xfrm>
          <a:prstGeom prst="rect">
            <a:avLst/>
          </a:prstGeom>
          <a:noFill/>
          <a:effectLst>
            <a:softEdge rad="31750"/>
          </a:effectLst>
        </p:spPr>
        <p:txBody>
          <a:bodyPr wrap="square" rtlCol="0">
            <a:spAutoFit/>
            <a:scene3d>
              <a:camera prst="orthographicFront"/>
              <a:lightRig rig="glow" dir="tl">
                <a:rot lat="0" lon="0" rev="5400000"/>
              </a:lightRig>
            </a:scene3d>
            <a:sp3d contourW="12700">
              <a:contourClr>
                <a:schemeClr val="accent6">
                  <a:shade val="73000"/>
                </a:schemeClr>
              </a:contourClr>
            </a:sp3d>
          </a:bodyPr>
          <a:lstStyle/>
          <a:p>
            <a:endParaRPr lang="ru-RU" sz="11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nstantia" panose="02030602050306030303" pitchFamily="18" charset="0"/>
            </a:endParaRPr>
          </a:p>
          <a:p>
            <a:endParaRPr lang="ru-RU" sz="11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nstantia" panose="02030602050306030303" pitchFamily="18" charset="0"/>
            </a:endParaRPr>
          </a:p>
          <a:p>
            <a:endParaRPr lang="ru-RU" sz="11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nstantia" panose="02030602050306030303" pitchFamily="18" charset="0"/>
            </a:endParaRPr>
          </a:p>
          <a:p>
            <a:endParaRPr lang="ru-RU" sz="1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nstantia" panose="02030602050306030303" pitchFamily="18" charset="0"/>
            </a:endParaRPr>
          </a:p>
        </p:txBody>
      </p:sp>
      <p:pic>
        <p:nvPicPr>
          <p:cNvPr id="2" name="Рисунок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8550" y="-7101"/>
            <a:ext cx="1389114" cy="1041836"/>
          </a:xfrm>
          <a:prstGeom prst="rect">
            <a:avLst/>
          </a:prstGeom>
        </p:spPr>
      </p:pic>
      <p:sp>
        <p:nvSpPr>
          <p:cNvPr id="9" name="TextBox 8"/>
          <p:cNvSpPr txBox="1"/>
          <p:nvPr/>
        </p:nvSpPr>
        <p:spPr>
          <a:xfrm>
            <a:off x="1115616" y="208686"/>
            <a:ext cx="7704856" cy="707886"/>
          </a:xfrm>
          <a:prstGeom prst="rect">
            <a:avLst/>
          </a:prstGeom>
          <a:noFill/>
        </p:spPr>
        <p:txBody>
          <a:bodyPr wrap="square" rtlCol="0">
            <a:spAutoFit/>
          </a:bodyPr>
          <a:lstStyle/>
          <a:p>
            <a:pPr algn="ctr"/>
            <a:r>
              <a:rPr lang="ru-RU" sz="2000" b="1" dirty="0">
                <a:ln w="1905"/>
                <a:solidFill>
                  <a:srgbClr val="FFFF00"/>
                </a:solidFill>
                <a:effectLst>
                  <a:outerShdw blurRad="38100" dist="38100" dir="2700000" algn="tl">
                    <a:srgbClr val="000000">
                      <a:alpha val="43137"/>
                    </a:srgbClr>
                  </a:outerShdw>
                </a:effectLst>
                <a:latin typeface="+mj-lt"/>
                <a:cs typeface="Times New Roman" panose="02020603050405020304" pitchFamily="18" charset="0"/>
              </a:rPr>
              <a:t>ОСНОВНЫЕ  НАПРАВЛЕНИЯ  БЮДЖЕТНОЙ  И НАЛОГОВОЙ  ПОЛИТИКИ  В  ОБЛАСТИ  ДОХОДОВ</a:t>
            </a:r>
          </a:p>
        </p:txBody>
      </p:sp>
      <p:sp>
        <p:nvSpPr>
          <p:cNvPr id="10" name="Номер слайда 1"/>
          <p:cNvSpPr>
            <a:spLocks noGrp="1"/>
          </p:cNvSpPr>
          <p:nvPr>
            <p:ph type="sldNum" sz="quarter" idx="12"/>
          </p:nvPr>
        </p:nvSpPr>
        <p:spPr>
          <a:xfrm>
            <a:off x="8460432" y="231108"/>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6</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graphicFrame>
        <p:nvGraphicFramePr>
          <p:cNvPr id="13" name="Схема 12"/>
          <p:cNvGraphicFramePr/>
          <p:nvPr>
            <p:extLst>
              <p:ext uri="{D42A27DB-BD31-4B8C-83A1-F6EECF244321}">
                <p14:modId xmlns:p14="http://schemas.microsoft.com/office/powerpoint/2010/main" val="4198602892"/>
              </p:ext>
            </p:extLst>
          </p:nvPr>
        </p:nvGraphicFramePr>
        <p:xfrm>
          <a:off x="507200" y="830044"/>
          <a:ext cx="8636800" cy="60279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Рисунок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83" y="2914709"/>
            <a:ext cx="1657250" cy="1368152"/>
          </a:xfrm>
          <a:prstGeom prst="ellipse">
            <a:avLst/>
          </a:prstGeom>
          <a:ln>
            <a:noFill/>
          </a:ln>
          <a:effectLst>
            <a:softEdge rad="112500"/>
          </a:effectLst>
        </p:spPr>
      </p:pic>
    </p:spTree>
    <p:extLst>
      <p:ext uri="{BB962C8B-B14F-4D97-AF65-F5344CB8AC3E}">
        <p14:creationId xmlns:p14="http://schemas.microsoft.com/office/powerpoint/2010/main" val="4089167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19769" y="1436630"/>
            <a:ext cx="8553305" cy="707886"/>
          </a:xfrm>
          <a:prstGeom prst="rect">
            <a:avLst/>
          </a:prstGeom>
          <a:noFill/>
        </p:spPr>
        <p:txBody>
          <a:bodyPr wrap="square">
            <a:spAutoFit/>
          </a:bodyPr>
          <a:lstStyle/>
          <a:p>
            <a:r>
              <a:rPr lang="ru-RU" sz="1600" b="1" u="sng" dirty="0">
                <a:solidFill>
                  <a:srgbClr val="FFC000"/>
                </a:solidFill>
                <a:effectLst>
                  <a:outerShdw blurRad="38100" dist="38100" dir="2700000" algn="tl">
                    <a:srgbClr val="000000">
                      <a:alpha val="43137"/>
                    </a:srgbClr>
                  </a:outerShdw>
                </a:effectLst>
              </a:rPr>
              <a:t>Цель программы: </a:t>
            </a:r>
            <a:r>
              <a:rPr lang="ru-RU" sz="1600" b="1" dirty="0">
                <a:solidFill>
                  <a:srgbClr val="FFC000"/>
                </a:solidFill>
                <a:effectLst>
                  <a:outerShdw blurRad="38100" dist="38100" dir="2700000" algn="tl">
                    <a:srgbClr val="000000">
                      <a:alpha val="43137"/>
                    </a:srgbClr>
                  </a:outerShdw>
                </a:effectLst>
              </a:rPr>
              <a:t>  </a:t>
            </a:r>
          </a:p>
          <a:p>
            <a:pPr marL="171450" indent="-171450">
              <a:buFontTx/>
              <a:buChar char="-"/>
            </a:pPr>
            <a:r>
              <a:rPr lang="ru-RU" sz="1200" dirty="0">
                <a:solidFill>
                  <a:srgbClr val="FFFF00"/>
                </a:solidFill>
                <a:effectLst>
                  <a:outerShdw blurRad="38100" dist="38100" dir="2700000" algn="tl">
                    <a:srgbClr val="000000">
                      <a:alpha val="43137"/>
                    </a:srgbClr>
                  </a:outerShdw>
                </a:effectLst>
              </a:rPr>
              <a:t>выполнение мероприятий по организации обеспечения населения в сельских поселениях Гаврилово-Посадского муниципального района коммунальными услугами и топливом</a:t>
            </a:r>
          </a:p>
        </p:txBody>
      </p:sp>
      <p:sp>
        <p:nvSpPr>
          <p:cNvPr id="16" name="Прямоугольник 15"/>
          <p:cNvSpPr/>
          <p:nvPr/>
        </p:nvSpPr>
        <p:spPr>
          <a:xfrm>
            <a:off x="1223063" y="906669"/>
            <a:ext cx="6984776" cy="523220"/>
          </a:xfrm>
          <a:prstGeom prst="rect">
            <a:avLst/>
          </a:prstGeom>
          <a:solidFill>
            <a:srgbClr val="FFC000"/>
          </a:solidFill>
          <a:scene3d>
            <a:camera prst="orthographicFront"/>
            <a:lightRig rig="threePt" dir="t"/>
          </a:scene3d>
          <a:sp3d>
            <a:bevelT w="152400" h="50800" prst="softRound"/>
          </a:sp3d>
        </p:spPr>
        <p:txBody>
          <a:bodyPr wrap="square">
            <a:spAutoFit/>
          </a:bodyPr>
          <a:lstStyle/>
          <a:p>
            <a:pPr algn="ctr"/>
            <a:r>
              <a:rPr lang="ru-RU" sz="1400" b="1" dirty="0">
                <a:solidFill>
                  <a:srgbClr val="660066"/>
                </a:solidFill>
              </a:rPr>
              <a:t>Администратор программы: </a:t>
            </a:r>
          </a:p>
          <a:p>
            <a:pPr algn="ctr"/>
            <a:r>
              <a:rPr lang="ru-RU" sz="1400" dirty="0">
                <a:solidFill>
                  <a:srgbClr val="F6EAE7">
                    <a:lumMod val="25000"/>
                  </a:srgbClr>
                </a:solidFill>
              </a:rPr>
              <a:t>Администрация Гаврилово-Посадского муниципального района</a:t>
            </a:r>
          </a:p>
        </p:txBody>
      </p:sp>
      <p:sp>
        <p:nvSpPr>
          <p:cNvPr id="17" name="Прямоугольник 16"/>
          <p:cNvSpPr/>
          <p:nvPr/>
        </p:nvSpPr>
        <p:spPr>
          <a:xfrm>
            <a:off x="2792108" y="2155156"/>
            <a:ext cx="3430439" cy="369332"/>
          </a:xfrm>
          <a:prstGeom prst="rect">
            <a:avLst/>
          </a:prstGeom>
          <a:solidFill>
            <a:srgbClr val="00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ru-RU" b="1" u="sng" dirty="0">
                <a:solidFill>
                  <a:srgbClr val="C32D2E">
                    <a:lumMod val="50000"/>
                  </a:srgbClr>
                </a:solidFill>
              </a:rPr>
              <a:t>РЕЗУЛЬТАТЫ</a:t>
            </a:r>
            <a:endParaRPr lang="ru-RU" dirty="0">
              <a:solidFill>
                <a:srgbClr val="C32D2E">
                  <a:lumMod val="50000"/>
                </a:srgbClr>
              </a:solidFill>
            </a:endParaRPr>
          </a:p>
        </p:txBody>
      </p:sp>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7518"/>
            <a:ext cx="966092" cy="966092"/>
          </a:xfrm>
          <a:prstGeom prst="rect">
            <a:avLst/>
          </a:prstGeom>
        </p:spPr>
      </p:pic>
      <p:sp>
        <p:nvSpPr>
          <p:cNvPr id="18" name="Прямоугольник 17"/>
          <p:cNvSpPr/>
          <p:nvPr/>
        </p:nvSpPr>
        <p:spPr>
          <a:xfrm>
            <a:off x="2339752" y="5581678"/>
            <a:ext cx="2659282" cy="646331"/>
          </a:xfrm>
          <a:prstGeom prst="rect">
            <a:avLst/>
          </a:prstGeom>
          <a:solidFill>
            <a:srgbClr val="00FFC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ru-RU" sz="1200" b="1" i="1" dirty="0">
                <a:solidFill>
                  <a:srgbClr val="660066"/>
                </a:solidFill>
              </a:rPr>
              <a:t>Снижение уровня износа коммунальной инфраструктуры</a:t>
            </a:r>
          </a:p>
        </p:txBody>
      </p:sp>
      <p:sp>
        <p:nvSpPr>
          <p:cNvPr id="19" name="Прямоугольник 18"/>
          <p:cNvSpPr/>
          <p:nvPr/>
        </p:nvSpPr>
        <p:spPr>
          <a:xfrm>
            <a:off x="5436096" y="2705721"/>
            <a:ext cx="2659283" cy="646331"/>
          </a:xfrm>
          <a:prstGeom prst="rect">
            <a:avLst/>
          </a:prstGeom>
          <a:solidFill>
            <a:srgbClr val="FFFF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ru-RU" sz="1200" b="1" i="1" dirty="0">
                <a:solidFill>
                  <a:srgbClr val="660066"/>
                </a:solidFill>
              </a:rPr>
              <a:t>Уменьшение доли уличной водопроводной сети, нуждающейся в замене</a:t>
            </a:r>
          </a:p>
        </p:txBody>
      </p:sp>
      <p:sp>
        <p:nvSpPr>
          <p:cNvPr id="30" name="Прямоугольник 29"/>
          <p:cNvSpPr/>
          <p:nvPr/>
        </p:nvSpPr>
        <p:spPr>
          <a:xfrm>
            <a:off x="4643769" y="4653136"/>
            <a:ext cx="2659283" cy="461665"/>
          </a:xfrm>
          <a:prstGeom prst="rect">
            <a:avLst/>
          </a:prstGeom>
          <a:solidFill>
            <a:srgbClr val="99CC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ru-RU" sz="1200" b="1" i="1" dirty="0">
                <a:solidFill>
                  <a:srgbClr val="660066"/>
                </a:solidFill>
              </a:rPr>
              <a:t>Уменьшение числа  аварий в системах водоснабжения</a:t>
            </a:r>
          </a:p>
        </p:txBody>
      </p:sp>
      <p:sp>
        <p:nvSpPr>
          <p:cNvPr id="31" name="Прямоугольник 30"/>
          <p:cNvSpPr/>
          <p:nvPr/>
        </p:nvSpPr>
        <p:spPr>
          <a:xfrm>
            <a:off x="2052845" y="4069543"/>
            <a:ext cx="2543576" cy="1446550"/>
          </a:xfrm>
          <a:prstGeom prst="rect">
            <a:avLst/>
          </a:prstGeom>
          <a:solidFill>
            <a:srgbClr val="FF99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ru-RU" sz="1100" b="1" i="1" dirty="0">
                <a:solidFill>
                  <a:srgbClr val="660066"/>
                </a:solidFill>
              </a:rPr>
              <a:t>Проведение своевременного технического обслуживания и содержания КТП должно обеспечить  безаварийную работу и  бесперебойное электроснабжение потребителей Шекшовского сельского поселения</a:t>
            </a:r>
          </a:p>
        </p:txBody>
      </p:sp>
      <p:sp>
        <p:nvSpPr>
          <p:cNvPr id="35" name="Номер слайда 1"/>
          <p:cNvSpPr txBox="1">
            <a:spLocks/>
          </p:cNvSpPr>
          <p:nvPr/>
        </p:nvSpPr>
        <p:spPr>
          <a:xfrm>
            <a:off x="8432904" y="6390669"/>
            <a:ext cx="587274" cy="353391"/>
          </a:xfrm>
          <a:prstGeom prst="rect">
            <a:avLst/>
          </a:prstGeom>
        </p:spPr>
        <p:txBody>
          <a:bodyPr vert="horz" lIns="91440" tIns="45720" rIns="91440" bIns="45720" rtlCol="0" anchor="t"/>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60</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
        <p:nvSpPr>
          <p:cNvPr id="21" name="Прямоугольник 20"/>
          <p:cNvSpPr/>
          <p:nvPr/>
        </p:nvSpPr>
        <p:spPr>
          <a:xfrm>
            <a:off x="842713" y="2608577"/>
            <a:ext cx="2471305" cy="1384995"/>
          </a:xfrm>
          <a:prstGeom prst="rect">
            <a:avLst/>
          </a:prstGeom>
          <a:solidFill>
            <a:srgbClr val="CC99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ru-RU" sz="1200" b="1" i="1" dirty="0">
                <a:solidFill>
                  <a:srgbClr val="660066"/>
                </a:solidFill>
              </a:rPr>
              <a:t>Проведение своевременного ремонта и чистки шахтных колодцев, расположенных на территории сельских поселений Гаврилово-Посадского муниципального района</a:t>
            </a: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2538" y="2636912"/>
            <a:ext cx="1951549" cy="13043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6684" y="5671158"/>
            <a:ext cx="1430535" cy="10729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9247" y="3448355"/>
            <a:ext cx="1784713" cy="11134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6881" y="4792818"/>
            <a:ext cx="1781485" cy="13152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Рисунок 24"/>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55071" y="5439801"/>
            <a:ext cx="1750457" cy="1209894"/>
          </a:xfrm>
          <a:prstGeom prst="rect">
            <a:avLst/>
          </a:prstGeom>
        </p:spPr>
      </p:pic>
      <p:sp>
        <p:nvSpPr>
          <p:cNvPr id="27" name="Прямоугольник 26"/>
          <p:cNvSpPr/>
          <p:nvPr/>
        </p:nvSpPr>
        <p:spPr>
          <a:xfrm rot="20593258">
            <a:off x="7158919" y="5824569"/>
            <a:ext cx="398838" cy="230832"/>
          </a:xfrm>
          <a:prstGeom prst="rect">
            <a:avLst/>
          </a:prstGeom>
        </p:spPr>
        <p:txBody>
          <a:bodyPr wrap="square">
            <a:spAutoFit/>
          </a:bodyPr>
          <a:lstStyle/>
          <a:p>
            <a:r>
              <a:rPr lang="ru-RU" sz="900" b="1" dirty="0">
                <a:solidFill>
                  <a:srgbClr val="703203">
                    <a:lumMod val="50000"/>
                  </a:srgbClr>
                </a:solidFill>
              </a:rPr>
              <a:t>МП</a:t>
            </a:r>
            <a:endParaRPr lang="ru-RU" sz="1000" dirty="0">
              <a:solidFill>
                <a:srgbClr val="703203">
                  <a:lumMod val="50000"/>
                </a:srgbClr>
              </a:solidFill>
            </a:endParaRPr>
          </a:p>
        </p:txBody>
      </p:sp>
      <p:sp>
        <p:nvSpPr>
          <p:cNvPr id="29" name="Прямоугольник 28"/>
          <p:cNvSpPr/>
          <p:nvPr/>
        </p:nvSpPr>
        <p:spPr>
          <a:xfrm rot="20593258">
            <a:off x="462596" y="401287"/>
            <a:ext cx="298480" cy="338554"/>
          </a:xfrm>
          <a:prstGeom prst="rect">
            <a:avLst/>
          </a:prstGeom>
        </p:spPr>
        <p:txBody>
          <a:bodyPr wrap="none">
            <a:spAutoFit/>
          </a:bodyPr>
          <a:lstStyle/>
          <a:p>
            <a:r>
              <a:rPr lang="ru-RU" sz="1600" b="1" dirty="0">
                <a:solidFill>
                  <a:srgbClr val="FF0000"/>
                </a:solidFill>
                <a:effectLst>
                  <a:outerShdw blurRad="38100" dist="38100" dir="2700000" algn="tl">
                    <a:srgbClr val="000000">
                      <a:alpha val="43137"/>
                    </a:srgbClr>
                  </a:outerShdw>
                </a:effectLst>
              </a:rPr>
              <a:t>8</a:t>
            </a:r>
            <a:endParaRPr lang="ru-RU" dirty="0">
              <a:solidFill>
                <a:srgbClr val="FF0000"/>
              </a:solidFill>
              <a:effectLst>
                <a:outerShdw blurRad="38100" dist="38100" dir="2700000" algn="tl">
                  <a:srgbClr val="000000">
                    <a:alpha val="43137"/>
                  </a:srgbClr>
                </a:outerShdw>
              </a:effectLst>
            </a:endParaRPr>
          </a:p>
        </p:txBody>
      </p:sp>
      <p:sp>
        <p:nvSpPr>
          <p:cNvPr id="3" name="Прямоугольник 2"/>
          <p:cNvSpPr/>
          <p:nvPr/>
        </p:nvSpPr>
        <p:spPr>
          <a:xfrm>
            <a:off x="332417" y="35378"/>
            <a:ext cx="8622704" cy="830997"/>
          </a:xfrm>
          <a:prstGeom prst="rect">
            <a:avLst/>
          </a:prstGeom>
        </p:spPr>
        <p:txBody>
          <a:bodyPr wrap="square">
            <a:spAutoFit/>
          </a:bodyPr>
          <a:lstStyle/>
          <a:p>
            <a:pPr lvl="0" algn="ctr"/>
            <a:r>
              <a:rPr lang="ru-RU" sz="1600" b="1" i="1" dirty="0">
                <a:ln w="1905"/>
                <a:solidFill>
                  <a:srgbClr val="FFFF00"/>
                </a:solidFill>
                <a:effectLst>
                  <a:outerShdw blurRad="38100" dist="38100" dir="2700000" algn="tl">
                    <a:srgbClr val="000000">
                      <a:alpha val="43137"/>
                    </a:srgbClr>
                  </a:outerShdw>
                </a:effectLst>
              </a:rPr>
              <a:t>Муниципальная программа </a:t>
            </a:r>
            <a:r>
              <a:rPr lang="x-none" sz="1600" b="1" i="1">
                <a:solidFill>
                  <a:srgbClr val="FFFF00"/>
                </a:solidFill>
                <a:effectLst>
                  <a:outerShdw blurRad="38100" dist="38100" dir="2700000" algn="tl">
                    <a:srgbClr val="000000">
                      <a:alpha val="43137"/>
                    </a:srgbClr>
                  </a:outerShdw>
                </a:effectLst>
              </a:rPr>
              <a:t>«Организация обеспечения населения </a:t>
            </a:r>
            <a:endParaRPr lang="ru-RU" sz="1600" b="1" i="1" dirty="0">
              <a:solidFill>
                <a:srgbClr val="FFFF00"/>
              </a:solidFill>
              <a:effectLst>
                <a:outerShdw blurRad="38100" dist="38100" dir="2700000" algn="tl">
                  <a:srgbClr val="000000">
                    <a:alpha val="43137"/>
                  </a:srgbClr>
                </a:outerShdw>
              </a:effectLst>
            </a:endParaRPr>
          </a:p>
          <a:p>
            <a:pPr lvl="0" algn="ctr"/>
            <a:r>
              <a:rPr lang="x-none" sz="1600" b="1" i="1">
                <a:solidFill>
                  <a:srgbClr val="FFFF00"/>
                </a:solidFill>
                <a:effectLst>
                  <a:outerShdw blurRad="38100" dist="38100" dir="2700000" algn="tl">
                    <a:srgbClr val="000000">
                      <a:alpha val="43137"/>
                    </a:srgbClr>
                  </a:outerShdw>
                </a:effectLst>
              </a:rPr>
              <a:t>в сельских поселениях Гаврилово-Посадского муниципального района коммунальными услугами и топливом</a:t>
            </a:r>
            <a:r>
              <a:rPr lang="ru-RU" sz="1600" b="1" i="1" dirty="0">
                <a:ln w="1905"/>
                <a:solidFill>
                  <a:srgbClr val="FFFF00"/>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9526993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847820" y="1268759"/>
            <a:ext cx="7884492" cy="307777"/>
          </a:xfrm>
          <a:prstGeom prst="rect">
            <a:avLst/>
          </a:prstGeom>
          <a:gradFill flip="none" rotWithShape="1">
            <a:gsLst>
              <a:gs pos="0">
                <a:srgbClr val="00FF00">
                  <a:shade val="30000"/>
                  <a:satMod val="115000"/>
                </a:srgbClr>
              </a:gs>
              <a:gs pos="50000">
                <a:srgbClr val="00FF00">
                  <a:shade val="67500"/>
                  <a:satMod val="115000"/>
                </a:srgbClr>
              </a:gs>
              <a:gs pos="100000">
                <a:srgbClr val="00FF00">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softRound"/>
          </a:sp3d>
        </p:spPr>
        <p:txBody>
          <a:bodyPr wrap="square">
            <a:spAutoFit/>
          </a:bodyPr>
          <a:lstStyle/>
          <a:p>
            <a:pPr algn="ctr"/>
            <a:r>
              <a:rPr lang="ru-RU" sz="1400" b="1" dirty="0">
                <a:solidFill>
                  <a:srgbClr val="C00000"/>
                </a:solidFill>
              </a:rPr>
              <a:t>Целевые показатели (индикаторы) реализации муниципальной программы</a:t>
            </a:r>
            <a:r>
              <a:rPr lang="ru-RU" sz="1400" dirty="0">
                <a:solidFill>
                  <a:srgbClr val="703203">
                    <a:lumMod val="60000"/>
                    <a:lumOff val="40000"/>
                  </a:srgbClr>
                </a:solidFill>
              </a:rPr>
              <a:t>	</a:t>
            </a:r>
          </a:p>
        </p:txBody>
      </p:sp>
      <p:sp>
        <p:nvSpPr>
          <p:cNvPr id="18" name="Номер слайда 1"/>
          <p:cNvSpPr txBox="1">
            <a:spLocks/>
          </p:cNvSpPr>
          <p:nvPr/>
        </p:nvSpPr>
        <p:spPr>
          <a:xfrm>
            <a:off x="8670851" y="6367811"/>
            <a:ext cx="587274" cy="353391"/>
          </a:xfrm>
          <a:prstGeom prst="rect">
            <a:avLst/>
          </a:prstGeom>
        </p:spPr>
        <p:txBody>
          <a:bodyPr vert="horz" lIns="91440" tIns="45720" rIns="91440" bIns="45720" rtlCol="0" anchor="t"/>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61</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grpSp>
        <p:nvGrpSpPr>
          <p:cNvPr id="9" name="Группа 8"/>
          <p:cNvGrpSpPr/>
          <p:nvPr/>
        </p:nvGrpSpPr>
        <p:grpSpPr>
          <a:xfrm>
            <a:off x="6930130" y="5504435"/>
            <a:ext cx="1679851" cy="1216767"/>
            <a:chOff x="6845846" y="5654990"/>
            <a:chExt cx="1542578" cy="1066211"/>
          </a:xfrm>
        </p:grpSpPr>
        <p:pic>
          <p:nvPicPr>
            <p:cNvPr id="10" name="Рисунок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45846" y="5654990"/>
              <a:ext cx="1542578" cy="1066211"/>
            </a:xfrm>
            <a:prstGeom prst="rect">
              <a:avLst/>
            </a:prstGeom>
          </p:spPr>
        </p:pic>
        <p:sp>
          <p:nvSpPr>
            <p:cNvPr id="11" name="Прямоугольник 10"/>
            <p:cNvSpPr/>
            <p:nvPr/>
          </p:nvSpPr>
          <p:spPr>
            <a:xfrm rot="20593258">
              <a:off x="7271031" y="6009987"/>
              <a:ext cx="324128" cy="200055"/>
            </a:xfrm>
            <a:prstGeom prst="rect">
              <a:avLst/>
            </a:prstGeom>
          </p:spPr>
          <p:txBody>
            <a:bodyPr wrap="none">
              <a:spAutoFit/>
            </a:bodyPr>
            <a:lstStyle/>
            <a:p>
              <a:r>
                <a:rPr lang="ru-RU" sz="700" b="1" dirty="0">
                  <a:solidFill>
                    <a:srgbClr val="703203">
                      <a:lumMod val="50000"/>
                    </a:srgbClr>
                  </a:solidFill>
                </a:rPr>
                <a:t>МП</a:t>
              </a:r>
              <a:endParaRPr lang="ru-RU" sz="800" dirty="0">
                <a:solidFill>
                  <a:srgbClr val="703203">
                    <a:lumMod val="50000"/>
                  </a:srgbClr>
                </a:solidFill>
              </a:endParaRPr>
            </a:p>
          </p:txBody>
        </p:sp>
      </p:grpSp>
      <p:sp>
        <p:nvSpPr>
          <p:cNvPr id="2" name="Прямоугольник 1"/>
          <p:cNvSpPr/>
          <p:nvPr/>
        </p:nvSpPr>
        <p:spPr>
          <a:xfrm>
            <a:off x="491405" y="124288"/>
            <a:ext cx="8766720" cy="892552"/>
          </a:xfrm>
          <a:prstGeom prst="rect">
            <a:avLst/>
          </a:prstGeom>
        </p:spPr>
        <p:txBody>
          <a:bodyPr wrap="square">
            <a:spAutoFit/>
          </a:bodyPr>
          <a:lstStyle/>
          <a:p>
            <a:pPr lvl="0" algn="ctr"/>
            <a:r>
              <a:rPr lang="ru-RU" sz="1600" b="1" i="1" dirty="0">
                <a:ln w="1905"/>
                <a:solidFill>
                  <a:srgbClr val="FFFF00"/>
                </a:solidFill>
                <a:effectLst>
                  <a:outerShdw blurRad="38100" dist="38100" dir="2700000" algn="tl">
                    <a:srgbClr val="000000">
                      <a:alpha val="43137"/>
                    </a:srgbClr>
                  </a:outerShdw>
                </a:effectLst>
              </a:rPr>
              <a:t>Муниципальная программа </a:t>
            </a:r>
            <a:r>
              <a:rPr lang="ru-RU" sz="2000" b="1" i="1" dirty="0">
                <a:ln w="1905"/>
                <a:solidFill>
                  <a:srgbClr val="FFFF00"/>
                </a:solidFill>
                <a:effectLst>
                  <a:outerShdw blurRad="38100" dist="38100" dir="2700000" algn="tl">
                    <a:srgbClr val="000000">
                      <a:alpha val="43137"/>
                    </a:srgbClr>
                  </a:outerShdw>
                </a:effectLst>
              </a:rPr>
              <a:t>«</a:t>
            </a:r>
            <a:r>
              <a:rPr lang="x-none" sz="1600" b="1" i="1">
                <a:solidFill>
                  <a:srgbClr val="FFFF00"/>
                </a:solidFill>
                <a:effectLst>
                  <a:outerShdw blurRad="38100" dist="38100" dir="2700000" algn="tl">
                    <a:srgbClr val="000000">
                      <a:alpha val="43137"/>
                    </a:srgbClr>
                  </a:outerShdw>
                </a:effectLst>
              </a:rPr>
              <a:t>Организация обеспечения населения в сельских поселениях Гаврилово-Посадского муниципального района коммунальными услугами и топливом</a:t>
            </a:r>
            <a:r>
              <a:rPr lang="ru-RU" sz="1600" b="1" i="1" dirty="0">
                <a:ln w="1905"/>
                <a:solidFill>
                  <a:srgbClr val="FFFF00"/>
                </a:solidFill>
                <a:effectLst>
                  <a:outerShdw blurRad="38100" dist="38100" dir="2700000" algn="tl">
                    <a:srgbClr val="000000">
                      <a:alpha val="43137"/>
                    </a:srgbClr>
                  </a:outerShdw>
                </a:effectLst>
              </a:rPr>
              <a:t>»    </a:t>
            </a:r>
          </a:p>
        </p:txBody>
      </p:sp>
      <p:graphicFrame>
        <p:nvGraphicFramePr>
          <p:cNvPr id="14" name="Диаграмма 13"/>
          <p:cNvGraphicFramePr/>
          <p:nvPr>
            <p:extLst>
              <p:ext uri="{D42A27DB-BD31-4B8C-83A1-F6EECF244321}">
                <p14:modId xmlns:p14="http://schemas.microsoft.com/office/powerpoint/2010/main" val="1597404662"/>
              </p:ext>
            </p:extLst>
          </p:nvPr>
        </p:nvGraphicFramePr>
        <p:xfrm>
          <a:off x="1480807" y="4357462"/>
          <a:ext cx="4603004" cy="20608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2897833973"/>
              </p:ext>
            </p:extLst>
          </p:nvPr>
        </p:nvGraphicFramePr>
        <p:xfrm>
          <a:off x="179511" y="1772816"/>
          <a:ext cx="8552801" cy="2515483"/>
        </p:xfrm>
        <a:graphic>
          <a:graphicData uri="http://schemas.openxmlformats.org/drawingml/2006/table">
            <a:tbl>
              <a:tblPr firstRow="1" firstCol="1" bandRow="1">
                <a:tableStyleId>{5940675A-B579-460E-94D1-54222C63F5DA}</a:tableStyleId>
              </a:tblPr>
              <a:tblGrid>
                <a:gridCol w="508146">
                  <a:extLst>
                    <a:ext uri="{9D8B030D-6E8A-4147-A177-3AD203B41FA5}">
                      <a16:colId xmlns:a16="http://schemas.microsoft.com/office/drawing/2014/main" xmlns="" val="20000"/>
                    </a:ext>
                  </a:extLst>
                </a:gridCol>
                <a:gridCol w="1671127">
                  <a:extLst>
                    <a:ext uri="{9D8B030D-6E8A-4147-A177-3AD203B41FA5}">
                      <a16:colId xmlns:a16="http://schemas.microsoft.com/office/drawing/2014/main" xmlns="" val="20001"/>
                    </a:ext>
                  </a:extLst>
                </a:gridCol>
                <a:gridCol w="508604"/>
                <a:gridCol w="653919"/>
                <a:gridCol w="581262"/>
                <a:gridCol w="581262"/>
                <a:gridCol w="653919"/>
                <a:gridCol w="653919"/>
                <a:gridCol w="653919"/>
                <a:gridCol w="726576"/>
                <a:gridCol w="726576"/>
                <a:gridCol w="633572"/>
              </a:tblGrid>
              <a:tr h="141436">
                <a:tc rowSpan="2">
                  <a:txBody>
                    <a:bodyPr/>
                    <a:lstStyle/>
                    <a:p>
                      <a:pPr algn="ctr">
                        <a:spcAft>
                          <a:spcPts val="0"/>
                        </a:spcAft>
                      </a:pPr>
                      <a:r>
                        <a:rPr lang="ru-RU" sz="900" b="1" dirty="0">
                          <a:effectLst/>
                          <a:latin typeface="Times New Roman" pitchFamily="18" charset="0"/>
                          <a:cs typeface="Times New Roman" pitchFamily="18" charset="0"/>
                        </a:rPr>
                        <a:t>№</a:t>
                      </a:r>
                      <a:r>
                        <a:rPr lang="en-US" sz="900" b="1" dirty="0">
                          <a:effectLst/>
                          <a:latin typeface="Times New Roman" pitchFamily="18" charset="0"/>
                          <a:cs typeface="Times New Roman" pitchFamily="18" charset="0"/>
                        </a:rPr>
                        <a:t> п/п</a:t>
                      </a:r>
                      <a:endParaRPr lang="ru-RU" sz="900" b="1" dirty="0">
                        <a:effectLst/>
                        <a:latin typeface="Times New Roman" pitchFamily="18" charset="0"/>
                        <a:cs typeface="Times New Roman" pitchFamily="18" charset="0"/>
                      </a:endParaRPr>
                    </a:p>
                    <a:p>
                      <a:pPr algn="ctr">
                        <a:spcAft>
                          <a:spcPts val="0"/>
                        </a:spcAft>
                      </a:pPr>
                      <a:r>
                        <a:rPr lang="ru-RU" sz="900" b="1" dirty="0">
                          <a:effectLst/>
                          <a:latin typeface="Times New Roman" pitchFamily="18" charset="0"/>
                          <a:cs typeface="Times New Roman" pitchFamily="18" charset="0"/>
                        </a:rPr>
                        <a:t> </a:t>
                      </a:r>
                      <a:endParaRPr lang="ru-RU" sz="900" b="1" dirty="0">
                        <a:effectLst/>
                        <a:latin typeface="Times New Roman" pitchFamily="18" charset="0"/>
                        <a:ea typeface="Times New Roman"/>
                        <a:cs typeface="Times New Roman" pitchFamily="18" charset="0"/>
                      </a:endParaRPr>
                    </a:p>
                  </a:txBody>
                  <a:tcPr marL="45462" marR="45462" marT="0" marB="0" anchor="ctr"/>
                </a:tc>
                <a:tc rowSpan="2">
                  <a:txBody>
                    <a:bodyPr/>
                    <a:lstStyle/>
                    <a:p>
                      <a:pPr algn="ctr">
                        <a:spcAft>
                          <a:spcPts val="0"/>
                        </a:spcAft>
                      </a:pPr>
                      <a:r>
                        <a:rPr lang="ru-RU" sz="900" b="1" dirty="0">
                          <a:effectLst/>
                          <a:latin typeface="Times New Roman" pitchFamily="18" charset="0"/>
                          <a:cs typeface="Times New Roman" pitchFamily="18" charset="0"/>
                        </a:rPr>
                        <a:t>Наименование целевого индикатора (показателя)</a:t>
                      </a:r>
                      <a:endParaRPr lang="ru-RU" sz="900" b="1" dirty="0">
                        <a:effectLst/>
                        <a:latin typeface="Times New Roman" pitchFamily="18" charset="0"/>
                        <a:ea typeface="Times New Roman"/>
                        <a:cs typeface="Times New Roman" pitchFamily="18" charset="0"/>
                      </a:endParaRPr>
                    </a:p>
                  </a:txBody>
                  <a:tcPr marL="45462" marR="45462" marT="0" marB="0" anchor="ctr"/>
                </a:tc>
                <a:tc rowSpan="2">
                  <a:txBody>
                    <a:bodyPr/>
                    <a:lstStyle/>
                    <a:p>
                      <a:pPr algn="ctr">
                        <a:spcAft>
                          <a:spcPts val="0"/>
                        </a:spcAft>
                      </a:pPr>
                      <a:r>
                        <a:rPr lang="ru-RU" sz="900" b="1" dirty="0">
                          <a:effectLst/>
                          <a:latin typeface="Times New Roman" pitchFamily="18" charset="0"/>
                          <a:cs typeface="Times New Roman" pitchFamily="18" charset="0"/>
                        </a:rPr>
                        <a:t>Ед. изм.</a:t>
                      </a:r>
                    </a:p>
                    <a:p>
                      <a:pPr algn="ctr">
                        <a:spcAft>
                          <a:spcPts val="0"/>
                        </a:spcAft>
                      </a:pPr>
                      <a:r>
                        <a:rPr lang="ru-RU" sz="900" b="1" dirty="0">
                          <a:effectLst/>
                          <a:latin typeface="Times New Roman" pitchFamily="18" charset="0"/>
                          <a:cs typeface="Times New Roman" pitchFamily="18" charset="0"/>
                        </a:rPr>
                        <a:t> </a:t>
                      </a:r>
                      <a:endParaRPr lang="ru-RU" sz="900" b="1" dirty="0">
                        <a:effectLst/>
                        <a:latin typeface="Times New Roman" pitchFamily="18" charset="0"/>
                        <a:ea typeface="Times New Roman"/>
                        <a:cs typeface="Times New Roman" pitchFamily="18" charset="0"/>
                      </a:endParaRPr>
                    </a:p>
                  </a:txBody>
                  <a:tcPr marL="45462" marR="45462" marT="0" marB="0" anchor="ctr"/>
                </a:tc>
                <a:tc gridSpan="9">
                  <a:txBody>
                    <a:bodyPr/>
                    <a:lstStyle/>
                    <a:p>
                      <a:pPr algn="ctr">
                        <a:spcAft>
                          <a:spcPts val="0"/>
                        </a:spcAft>
                      </a:pPr>
                      <a:r>
                        <a:rPr lang="ru-RU" sz="900" b="1" dirty="0">
                          <a:effectLst/>
                          <a:latin typeface="Times New Roman" pitchFamily="18" charset="0"/>
                          <a:cs typeface="Times New Roman" pitchFamily="18" charset="0"/>
                        </a:rPr>
                        <a:t>Значения целевых индикаторов (показателей)</a:t>
                      </a:r>
                      <a:endParaRPr lang="ru-RU" sz="900" b="1" dirty="0">
                        <a:effectLst/>
                        <a:latin typeface="Times New Roman" pitchFamily="18" charset="0"/>
                        <a:ea typeface="Times New Roman"/>
                        <a:cs typeface="Times New Roman" pitchFamily="18" charset="0"/>
                      </a:endParaRPr>
                    </a:p>
                  </a:txBody>
                  <a:tcPr marL="45462" marR="45462"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42430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71755" marR="71755" algn="ctr">
                        <a:spcAft>
                          <a:spcPts val="0"/>
                        </a:spcAft>
                      </a:pPr>
                      <a:r>
                        <a:rPr lang="ru-RU" sz="900" b="1" dirty="0">
                          <a:effectLst/>
                          <a:latin typeface="Times New Roman" pitchFamily="18" charset="0"/>
                          <a:cs typeface="Times New Roman" pitchFamily="18" charset="0"/>
                        </a:rPr>
                        <a:t>2017</a:t>
                      </a:r>
                      <a:endParaRPr lang="ru-RU" sz="900" b="1" dirty="0">
                        <a:effectLst/>
                        <a:latin typeface="Times New Roman" pitchFamily="18" charset="0"/>
                        <a:ea typeface="Times New Roman"/>
                        <a:cs typeface="Times New Roman" pitchFamily="18" charset="0"/>
                      </a:endParaRPr>
                    </a:p>
                  </a:txBody>
                  <a:tcPr marL="45462" marR="45462" marT="0" marB="0" anchor="ctr"/>
                </a:tc>
                <a:tc>
                  <a:txBody>
                    <a:bodyPr/>
                    <a:lstStyle/>
                    <a:p>
                      <a:pPr marL="71755" marR="71755" algn="ctr">
                        <a:spcAft>
                          <a:spcPts val="0"/>
                        </a:spcAft>
                      </a:pPr>
                      <a:r>
                        <a:rPr lang="ru-RU" sz="900" b="1" dirty="0">
                          <a:effectLst/>
                          <a:latin typeface="Times New Roman" pitchFamily="18" charset="0"/>
                          <a:cs typeface="Times New Roman" pitchFamily="18" charset="0"/>
                        </a:rPr>
                        <a:t>2018</a:t>
                      </a:r>
                      <a:endParaRPr lang="ru-RU" sz="900" b="1" dirty="0">
                        <a:effectLst/>
                        <a:latin typeface="Times New Roman" pitchFamily="18" charset="0"/>
                        <a:ea typeface="Times New Roman"/>
                        <a:cs typeface="Times New Roman" pitchFamily="18" charset="0"/>
                      </a:endParaRPr>
                    </a:p>
                  </a:txBody>
                  <a:tcPr marL="45462" marR="45462" marT="0" marB="0" anchor="ctr"/>
                </a:tc>
                <a:tc>
                  <a:txBody>
                    <a:bodyPr/>
                    <a:lstStyle/>
                    <a:p>
                      <a:pPr marL="71755" marR="71755" algn="ctr">
                        <a:spcAft>
                          <a:spcPts val="0"/>
                        </a:spcAft>
                      </a:pPr>
                      <a:r>
                        <a:rPr lang="ru-RU" sz="900" b="1" dirty="0">
                          <a:effectLst/>
                          <a:latin typeface="Times New Roman" pitchFamily="18" charset="0"/>
                          <a:cs typeface="Times New Roman" pitchFamily="18" charset="0"/>
                        </a:rPr>
                        <a:t>2019</a:t>
                      </a:r>
                      <a:endParaRPr lang="ru-RU" sz="900" b="1" dirty="0">
                        <a:effectLst/>
                        <a:latin typeface="Times New Roman" pitchFamily="18" charset="0"/>
                        <a:ea typeface="Times New Roman"/>
                        <a:cs typeface="Times New Roman" pitchFamily="18" charset="0"/>
                      </a:endParaRPr>
                    </a:p>
                  </a:txBody>
                  <a:tcPr marL="45462" marR="45462" marT="0" marB="0" anchor="ctr"/>
                </a:tc>
                <a:tc>
                  <a:txBody>
                    <a:bodyPr/>
                    <a:lstStyle/>
                    <a:p>
                      <a:pPr marL="71755" marR="71755" algn="ctr">
                        <a:spcAft>
                          <a:spcPts val="0"/>
                        </a:spcAft>
                      </a:pPr>
                      <a:r>
                        <a:rPr lang="ru-RU" sz="900" b="1" dirty="0">
                          <a:effectLst/>
                          <a:latin typeface="Times New Roman" pitchFamily="18" charset="0"/>
                          <a:cs typeface="Times New Roman" pitchFamily="18" charset="0"/>
                        </a:rPr>
                        <a:t>2020</a:t>
                      </a:r>
                      <a:endParaRPr lang="ru-RU" sz="900" b="1" dirty="0">
                        <a:effectLst/>
                        <a:latin typeface="Times New Roman" pitchFamily="18" charset="0"/>
                        <a:ea typeface="Times New Roman"/>
                        <a:cs typeface="Times New Roman" pitchFamily="18" charset="0"/>
                      </a:endParaRPr>
                    </a:p>
                  </a:txBody>
                  <a:tcPr marL="45462" marR="45462" marT="0" marB="0" anchor="ctr"/>
                </a:tc>
                <a:tc>
                  <a:txBody>
                    <a:bodyPr/>
                    <a:lstStyle/>
                    <a:p>
                      <a:pPr marL="71755" marR="71755" algn="ctr">
                        <a:spcAft>
                          <a:spcPts val="0"/>
                        </a:spcAft>
                      </a:pPr>
                      <a:r>
                        <a:rPr lang="ru-RU" sz="900" b="1" dirty="0">
                          <a:effectLst/>
                          <a:latin typeface="Times New Roman" pitchFamily="18" charset="0"/>
                          <a:cs typeface="Times New Roman" pitchFamily="18" charset="0"/>
                        </a:rPr>
                        <a:t>2021</a:t>
                      </a:r>
                      <a:endParaRPr lang="ru-RU" sz="900" b="1" dirty="0">
                        <a:effectLst/>
                        <a:latin typeface="Times New Roman" pitchFamily="18" charset="0"/>
                        <a:ea typeface="Times New Roman"/>
                        <a:cs typeface="Times New Roman" pitchFamily="18" charset="0"/>
                      </a:endParaRPr>
                    </a:p>
                  </a:txBody>
                  <a:tcPr marL="45462" marR="45462" marT="0" marB="0" anchor="ctr"/>
                </a:tc>
                <a:tc>
                  <a:txBody>
                    <a:bodyPr/>
                    <a:lstStyle/>
                    <a:p>
                      <a:pPr marL="71755" marR="71755" algn="ctr">
                        <a:spcAft>
                          <a:spcPts val="0"/>
                        </a:spcAft>
                      </a:pPr>
                      <a:r>
                        <a:rPr lang="ru-RU" sz="900" b="1" dirty="0">
                          <a:effectLst/>
                          <a:latin typeface="Times New Roman" pitchFamily="18" charset="0"/>
                          <a:cs typeface="Times New Roman" pitchFamily="18" charset="0"/>
                        </a:rPr>
                        <a:t>2022</a:t>
                      </a:r>
                      <a:endParaRPr lang="ru-RU" sz="900" b="1" dirty="0">
                        <a:effectLst/>
                        <a:latin typeface="Times New Roman" pitchFamily="18" charset="0"/>
                        <a:ea typeface="Times New Roman"/>
                        <a:cs typeface="Times New Roman" pitchFamily="18" charset="0"/>
                      </a:endParaRPr>
                    </a:p>
                  </a:txBody>
                  <a:tcPr marL="45462" marR="45462" marT="0" marB="0" anchor="ctr"/>
                </a:tc>
                <a:tc>
                  <a:txBody>
                    <a:bodyPr/>
                    <a:lstStyle/>
                    <a:p>
                      <a:pPr marL="71755" marR="71755" algn="ctr">
                        <a:spcAft>
                          <a:spcPts val="0"/>
                        </a:spcAft>
                      </a:pPr>
                      <a:r>
                        <a:rPr lang="ru-RU" sz="900" b="1" dirty="0">
                          <a:effectLst/>
                          <a:latin typeface="Times New Roman" pitchFamily="18" charset="0"/>
                          <a:cs typeface="Times New Roman" pitchFamily="18" charset="0"/>
                        </a:rPr>
                        <a:t>2023</a:t>
                      </a:r>
                      <a:endParaRPr lang="ru-RU" sz="900" b="1" dirty="0">
                        <a:effectLst/>
                        <a:latin typeface="Times New Roman" pitchFamily="18" charset="0"/>
                        <a:ea typeface="Times New Roman"/>
                        <a:cs typeface="Times New Roman" pitchFamily="18" charset="0"/>
                      </a:endParaRPr>
                    </a:p>
                  </a:txBody>
                  <a:tcPr marL="45462" marR="45462" marT="0" marB="0" anchor="ctr"/>
                </a:tc>
                <a:tc>
                  <a:txBody>
                    <a:bodyPr/>
                    <a:lstStyle/>
                    <a:p>
                      <a:pPr marL="71755" marR="71755" algn="ctr">
                        <a:spcAft>
                          <a:spcPts val="0"/>
                        </a:spcAft>
                      </a:pPr>
                      <a:r>
                        <a:rPr lang="ru-RU" sz="900" b="1" dirty="0" smtClean="0">
                          <a:effectLst/>
                          <a:latin typeface="Times New Roman" pitchFamily="18" charset="0"/>
                          <a:ea typeface="Times New Roman"/>
                          <a:cs typeface="Times New Roman" pitchFamily="18" charset="0"/>
                        </a:rPr>
                        <a:t>2024</a:t>
                      </a:r>
                      <a:endParaRPr lang="ru-RU" sz="900" b="1" dirty="0">
                        <a:effectLst/>
                        <a:latin typeface="Times New Roman" pitchFamily="18" charset="0"/>
                        <a:ea typeface="Times New Roman"/>
                        <a:cs typeface="Times New Roman" pitchFamily="18" charset="0"/>
                      </a:endParaRPr>
                    </a:p>
                  </a:txBody>
                  <a:tcPr marL="45462" marR="45462" marT="0" marB="0" anchor="ctr"/>
                </a:tc>
                <a:tc>
                  <a:txBody>
                    <a:bodyPr/>
                    <a:lstStyle/>
                    <a:p>
                      <a:pPr marL="71755" marR="71755" algn="ctr">
                        <a:spcAft>
                          <a:spcPts val="0"/>
                        </a:spcAft>
                      </a:pPr>
                      <a:r>
                        <a:rPr lang="ru-RU" sz="900" b="1" dirty="0" smtClean="0">
                          <a:effectLst/>
                          <a:latin typeface="Times New Roman" pitchFamily="18" charset="0"/>
                          <a:cs typeface="Times New Roman" pitchFamily="18" charset="0"/>
                        </a:rPr>
                        <a:t>2025</a:t>
                      </a:r>
                      <a:endParaRPr lang="ru-RU" sz="900" b="1" dirty="0">
                        <a:effectLst/>
                        <a:latin typeface="Times New Roman" pitchFamily="18" charset="0"/>
                        <a:ea typeface="Times New Roman"/>
                        <a:cs typeface="Times New Roman" pitchFamily="18" charset="0"/>
                      </a:endParaRPr>
                    </a:p>
                  </a:txBody>
                  <a:tcPr marL="45462" marR="45462" marT="0" marB="0" anchor="ctr"/>
                </a:tc>
                <a:extLst>
                  <a:ext uri="{0D108BD9-81ED-4DB2-BD59-A6C34878D82A}">
                    <a16:rowId xmlns:a16="http://schemas.microsoft.com/office/drawing/2014/main" xmlns="" val="10001"/>
                  </a:ext>
                </a:extLst>
              </a:tr>
              <a:tr h="298351">
                <a:tc>
                  <a:txBody>
                    <a:bodyPr/>
                    <a:lstStyle/>
                    <a:p>
                      <a:pPr algn="ctr">
                        <a:spcAft>
                          <a:spcPts val="0"/>
                        </a:spcAft>
                      </a:pPr>
                      <a:r>
                        <a:rPr lang="ru-RU" sz="900">
                          <a:effectLst/>
                          <a:latin typeface="Times New Roman" pitchFamily="18" charset="0"/>
                          <a:cs typeface="Times New Roman" pitchFamily="18" charset="0"/>
                        </a:rPr>
                        <a:t>1.</a:t>
                      </a:r>
                      <a:endParaRPr lang="ru-RU" sz="900">
                        <a:effectLst/>
                        <a:latin typeface="Times New Roman" pitchFamily="18" charset="0"/>
                        <a:ea typeface="Times New Roman"/>
                        <a:cs typeface="Times New Roman" pitchFamily="18" charset="0"/>
                      </a:endParaRPr>
                    </a:p>
                  </a:txBody>
                  <a:tcPr marL="45462" marR="45462" marT="0" marB="0" anchor="ctr"/>
                </a:tc>
                <a:tc gridSpan="11">
                  <a:txBody>
                    <a:bodyPr/>
                    <a:lstStyle/>
                    <a:p>
                      <a:pPr algn="ctr">
                        <a:spcAft>
                          <a:spcPts val="0"/>
                        </a:spcAft>
                      </a:pPr>
                      <a:endParaRPr lang="ru-RU" sz="900" dirty="0" smtClean="0">
                        <a:effectLst/>
                        <a:latin typeface="Times New Roman" pitchFamily="18" charset="0"/>
                        <a:cs typeface="Times New Roman" pitchFamily="18" charset="0"/>
                      </a:endParaRPr>
                    </a:p>
                    <a:p>
                      <a:pPr algn="ctr">
                        <a:spcAft>
                          <a:spcPts val="0"/>
                        </a:spcAft>
                      </a:pPr>
                      <a:r>
                        <a:rPr lang="ru-RU" sz="900" dirty="0" smtClean="0">
                          <a:effectLst/>
                          <a:latin typeface="Times New Roman" pitchFamily="18" charset="0"/>
                          <a:cs typeface="Times New Roman" pitchFamily="18" charset="0"/>
                        </a:rPr>
                        <a:t>Содержание</a:t>
                      </a:r>
                      <a:r>
                        <a:rPr lang="ru-RU" sz="900" dirty="0">
                          <a:effectLst/>
                          <a:latin typeface="Times New Roman" pitchFamily="18" charset="0"/>
                          <a:cs typeface="Times New Roman" pitchFamily="18" charset="0"/>
                        </a:rPr>
                        <a:t>, ремонт  и замена оборудования системы водоснабжения и водоотведения</a:t>
                      </a:r>
                      <a:endParaRPr lang="ru-RU" sz="900" dirty="0">
                        <a:effectLst/>
                        <a:latin typeface="Times New Roman" pitchFamily="18" charset="0"/>
                        <a:ea typeface="Times New Roman"/>
                        <a:cs typeface="Times New Roman" pitchFamily="18" charset="0"/>
                      </a:endParaRPr>
                    </a:p>
                    <a:p>
                      <a:pPr algn="ctr">
                        <a:spcAft>
                          <a:spcPts val="0"/>
                        </a:spcAft>
                      </a:pPr>
                      <a:r>
                        <a:rPr lang="ru-RU" sz="900" dirty="0">
                          <a:effectLst/>
                          <a:latin typeface="Times New Roman" pitchFamily="18" charset="0"/>
                          <a:cs typeface="Times New Roman" pitchFamily="18" charset="0"/>
                        </a:rPr>
                        <a:t> </a:t>
                      </a:r>
                      <a:endParaRPr lang="ru-RU" sz="900" dirty="0">
                        <a:effectLst/>
                        <a:latin typeface="Times New Roman" pitchFamily="18" charset="0"/>
                        <a:ea typeface="Times New Roman"/>
                        <a:cs typeface="Times New Roman" pitchFamily="18" charset="0"/>
                      </a:endParaRPr>
                    </a:p>
                  </a:txBody>
                  <a:tcPr marL="45462" marR="45462"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a:spcAft>
                          <a:spcPts val="0"/>
                        </a:spcAft>
                      </a:pPr>
                      <a:endParaRPr lang="ru-RU" sz="700" dirty="0">
                        <a:effectLst/>
                        <a:latin typeface="Times New Roman" pitchFamily="18" charset="0"/>
                        <a:ea typeface="Times New Roman"/>
                        <a:cs typeface="Times New Roman" pitchFamily="18" charset="0"/>
                      </a:endParaRPr>
                    </a:p>
                  </a:txBody>
                  <a:tcPr marL="45462" marR="45462" marT="0" marB="0" anchor="ctr"/>
                </a:tc>
                <a:extLst>
                  <a:ext uri="{0D108BD9-81ED-4DB2-BD59-A6C34878D82A}">
                    <a16:rowId xmlns:a16="http://schemas.microsoft.com/office/drawing/2014/main" xmlns="" val="10002"/>
                  </a:ext>
                </a:extLst>
              </a:tr>
              <a:tr h="548134">
                <a:tc>
                  <a:txBody>
                    <a:bodyPr/>
                    <a:lstStyle/>
                    <a:p>
                      <a:pPr algn="ctr">
                        <a:spcAft>
                          <a:spcPts val="0"/>
                        </a:spcAft>
                      </a:pPr>
                      <a:r>
                        <a:rPr lang="ru-RU" sz="900">
                          <a:effectLst/>
                          <a:latin typeface="Times New Roman" pitchFamily="18" charset="0"/>
                          <a:cs typeface="Times New Roman" pitchFamily="18" charset="0"/>
                        </a:rPr>
                        <a:t>1.1.</a:t>
                      </a:r>
                      <a:endParaRPr lang="ru-RU" sz="900">
                        <a:effectLst/>
                        <a:latin typeface="Times New Roman" pitchFamily="18" charset="0"/>
                        <a:ea typeface="Times New Roman"/>
                        <a:cs typeface="Times New Roman" pitchFamily="18" charset="0"/>
                      </a:endParaRPr>
                    </a:p>
                  </a:txBody>
                  <a:tcPr marL="45462" marR="45462" marT="0" marB="0" anchor="ctr"/>
                </a:tc>
                <a:tc>
                  <a:txBody>
                    <a:bodyPr/>
                    <a:lstStyle/>
                    <a:p>
                      <a:pPr algn="l">
                        <a:spcAft>
                          <a:spcPts val="0"/>
                        </a:spcAft>
                      </a:pPr>
                      <a:r>
                        <a:rPr lang="ru-RU" sz="900" dirty="0">
                          <a:effectLst/>
                          <a:latin typeface="Times New Roman" pitchFamily="18" charset="0"/>
                          <a:cs typeface="Times New Roman" pitchFamily="18" charset="0"/>
                        </a:rPr>
                        <a:t>Протяженность канализационных и водопроводных сетей</a:t>
                      </a:r>
                      <a:endParaRPr lang="ru-RU" sz="900" dirty="0">
                        <a:effectLst/>
                        <a:latin typeface="Times New Roman" pitchFamily="18" charset="0"/>
                        <a:ea typeface="Times New Roman"/>
                        <a:cs typeface="Times New Roman" pitchFamily="18" charset="0"/>
                      </a:endParaRPr>
                    </a:p>
                  </a:txBody>
                  <a:tcPr marL="45462" marR="45462" marT="0" marB="0" anchor="ctr"/>
                </a:tc>
                <a:tc>
                  <a:txBody>
                    <a:bodyPr/>
                    <a:lstStyle/>
                    <a:p>
                      <a:pPr algn="ctr">
                        <a:spcAft>
                          <a:spcPts val="0"/>
                        </a:spcAft>
                      </a:pPr>
                      <a:r>
                        <a:rPr lang="ru-RU" sz="900" dirty="0">
                          <a:effectLst/>
                          <a:latin typeface="Times New Roman" pitchFamily="18" charset="0"/>
                          <a:cs typeface="Times New Roman" pitchFamily="18" charset="0"/>
                        </a:rPr>
                        <a:t>м</a:t>
                      </a:r>
                      <a:endParaRPr lang="ru-RU" sz="900" dirty="0">
                        <a:effectLst/>
                        <a:latin typeface="Times New Roman" pitchFamily="18" charset="0"/>
                        <a:ea typeface="Times New Roman"/>
                        <a:cs typeface="Times New Roman" pitchFamily="18" charset="0"/>
                      </a:endParaRPr>
                    </a:p>
                  </a:txBody>
                  <a:tcPr marL="45462" marR="45462" marT="0" marB="0" anchor="ctr"/>
                </a:tc>
                <a:tc>
                  <a:txBody>
                    <a:bodyPr/>
                    <a:lstStyle/>
                    <a:p>
                      <a:pPr algn="ctr">
                        <a:spcAft>
                          <a:spcPts val="0"/>
                        </a:spcAft>
                      </a:pPr>
                      <a:r>
                        <a:rPr lang="ru-RU" sz="900" dirty="0">
                          <a:effectLst/>
                          <a:latin typeface="Times New Roman" pitchFamily="18" charset="0"/>
                          <a:cs typeface="Times New Roman" pitchFamily="18" charset="0"/>
                        </a:rPr>
                        <a:t>21056</a:t>
                      </a:r>
                      <a:endParaRPr lang="ru-RU" sz="900" dirty="0">
                        <a:effectLst/>
                        <a:latin typeface="Times New Roman" pitchFamily="18" charset="0"/>
                        <a:ea typeface="Times New Roman"/>
                        <a:cs typeface="Times New Roman" pitchFamily="18" charset="0"/>
                      </a:endParaRPr>
                    </a:p>
                  </a:txBody>
                  <a:tcPr marL="45462" marR="45462" marT="0" marB="0" anchor="ctr"/>
                </a:tc>
                <a:tc>
                  <a:txBody>
                    <a:bodyPr/>
                    <a:lstStyle/>
                    <a:p>
                      <a:pPr algn="ctr">
                        <a:spcAft>
                          <a:spcPts val="0"/>
                        </a:spcAft>
                      </a:pPr>
                      <a:r>
                        <a:rPr lang="ru-RU" sz="900" dirty="0">
                          <a:effectLst/>
                          <a:latin typeface="Times New Roman" pitchFamily="18" charset="0"/>
                          <a:cs typeface="Times New Roman" pitchFamily="18" charset="0"/>
                        </a:rPr>
                        <a:t>21056</a:t>
                      </a:r>
                      <a:endParaRPr lang="ru-RU" sz="900" dirty="0">
                        <a:effectLst/>
                        <a:latin typeface="Times New Roman" pitchFamily="18" charset="0"/>
                        <a:ea typeface="Times New Roman"/>
                        <a:cs typeface="Times New Roman" pitchFamily="18" charset="0"/>
                      </a:endParaRPr>
                    </a:p>
                  </a:txBody>
                  <a:tcPr marL="45462" marR="45462" marT="0" marB="0" anchor="ctr"/>
                </a:tc>
                <a:tc>
                  <a:txBody>
                    <a:bodyPr/>
                    <a:lstStyle/>
                    <a:p>
                      <a:pPr algn="ctr">
                        <a:spcAft>
                          <a:spcPts val="0"/>
                        </a:spcAft>
                      </a:pPr>
                      <a:r>
                        <a:rPr lang="ru-RU" sz="900" dirty="0">
                          <a:effectLst/>
                          <a:latin typeface="Times New Roman" pitchFamily="18" charset="0"/>
                          <a:cs typeface="Times New Roman" pitchFamily="18" charset="0"/>
                        </a:rPr>
                        <a:t>21056</a:t>
                      </a:r>
                      <a:endParaRPr lang="ru-RU" sz="900" dirty="0">
                        <a:effectLst/>
                        <a:latin typeface="Times New Roman" pitchFamily="18" charset="0"/>
                        <a:ea typeface="Times New Roman"/>
                        <a:cs typeface="Times New Roman" pitchFamily="18" charset="0"/>
                      </a:endParaRPr>
                    </a:p>
                  </a:txBody>
                  <a:tcPr marL="45462" marR="45462" marT="0" marB="0" anchor="ctr"/>
                </a:tc>
                <a:tc>
                  <a:txBody>
                    <a:bodyPr/>
                    <a:lstStyle/>
                    <a:p>
                      <a:pPr algn="ctr">
                        <a:spcAft>
                          <a:spcPts val="0"/>
                        </a:spcAft>
                      </a:pPr>
                      <a:r>
                        <a:rPr lang="ru-RU" sz="900" dirty="0">
                          <a:effectLst/>
                          <a:latin typeface="Times New Roman" pitchFamily="18" charset="0"/>
                          <a:cs typeface="Times New Roman" pitchFamily="18" charset="0"/>
                        </a:rPr>
                        <a:t>21056</a:t>
                      </a:r>
                      <a:endParaRPr lang="ru-RU" sz="900" dirty="0">
                        <a:effectLst/>
                        <a:latin typeface="Times New Roman" pitchFamily="18" charset="0"/>
                        <a:ea typeface="Times New Roman"/>
                        <a:cs typeface="Times New Roman" pitchFamily="18" charset="0"/>
                      </a:endParaRPr>
                    </a:p>
                  </a:txBody>
                  <a:tcPr marL="45462" marR="45462" marT="0" marB="0" anchor="ctr"/>
                </a:tc>
                <a:tc>
                  <a:txBody>
                    <a:bodyPr/>
                    <a:lstStyle/>
                    <a:p>
                      <a:pPr algn="ctr">
                        <a:spcAft>
                          <a:spcPts val="0"/>
                        </a:spcAft>
                      </a:pPr>
                      <a:r>
                        <a:rPr lang="ru-RU" sz="900" dirty="0">
                          <a:effectLst/>
                          <a:latin typeface="Times New Roman" pitchFamily="18" charset="0"/>
                          <a:cs typeface="Times New Roman" pitchFamily="18" charset="0"/>
                        </a:rPr>
                        <a:t>21056</a:t>
                      </a:r>
                      <a:endParaRPr lang="ru-RU" sz="900" dirty="0">
                        <a:effectLst/>
                        <a:latin typeface="Times New Roman" pitchFamily="18" charset="0"/>
                        <a:ea typeface="Times New Roman"/>
                        <a:cs typeface="Times New Roman" pitchFamily="18" charset="0"/>
                      </a:endParaRPr>
                    </a:p>
                  </a:txBody>
                  <a:tcPr marL="45462" marR="45462" marT="0" marB="0" anchor="ctr"/>
                </a:tc>
                <a:tc>
                  <a:txBody>
                    <a:bodyPr/>
                    <a:lstStyle/>
                    <a:p>
                      <a:pPr algn="ctr">
                        <a:spcAft>
                          <a:spcPts val="0"/>
                        </a:spcAft>
                      </a:pPr>
                      <a:r>
                        <a:rPr lang="ru-RU" sz="900" dirty="0">
                          <a:effectLst/>
                          <a:latin typeface="Times New Roman" pitchFamily="18" charset="0"/>
                          <a:cs typeface="Times New Roman" pitchFamily="18" charset="0"/>
                        </a:rPr>
                        <a:t>21056</a:t>
                      </a:r>
                      <a:endParaRPr lang="ru-RU" sz="900" dirty="0">
                        <a:effectLst/>
                        <a:latin typeface="Times New Roman" pitchFamily="18" charset="0"/>
                        <a:ea typeface="Times New Roman"/>
                        <a:cs typeface="Times New Roman" pitchFamily="18" charset="0"/>
                      </a:endParaRPr>
                    </a:p>
                  </a:txBody>
                  <a:tcPr marL="45462" marR="45462" marT="0" marB="0" anchor="ctr"/>
                </a:tc>
                <a:tc>
                  <a:txBody>
                    <a:bodyPr/>
                    <a:lstStyle/>
                    <a:p>
                      <a:pPr algn="ctr">
                        <a:spcAft>
                          <a:spcPts val="0"/>
                        </a:spcAft>
                      </a:pPr>
                      <a:r>
                        <a:rPr lang="ru-RU" sz="900" dirty="0" smtClean="0">
                          <a:effectLst/>
                          <a:latin typeface="Times New Roman" pitchFamily="18" charset="0"/>
                          <a:cs typeface="Times New Roman" pitchFamily="18" charset="0"/>
                        </a:rPr>
                        <a:t>21056</a:t>
                      </a:r>
                      <a:endParaRPr lang="ru-RU" sz="900" dirty="0">
                        <a:effectLst/>
                        <a:latin typeface="Times New Roman" pitchFamily="18" charset="0"/>
                        <a:ea typeface="Times New Roman"/>
                        <a:cs typeface="Times New Roman" pitchFamily="18" charset="0"/>
                      </a:endParaRPr>
                    </a:p>
                  </a:txBody>
                  <a:tcPr marL="45462" marR="45462" marT="0" marB="0" anchor="ctr"/>
                </a:tc>
                <a:tc>
                  <a:txBody>
                    <a:bodyPr/>
                    <a:lstStyle/>
                    <a:p>
                      <a:pPr algn="ctr">
                        <a:spcAft>
                          <a:spcPts val="0"/>
                        </a:spcAft>
                      </a:pPr>
                      <a:r>
                        <a:rPr lang="ru-RU" sz="900" dirty="0" smtClean="0">
                          <a:effectLst/>
                          <a:latin typeface="Times New Roman" pitchFamily="18" charset="0"/>
                          <a:ea typeface="Times New Roman"/>
                          <a:cs typeface="Times New Roman" pitchFamily="18" charset="0"/>
                        </a:rPr>
                        <a:t>0</a:t>
                      </a:r>
                      <a:endParaRPr lang="ru-RU" sz="900" dirty="0">
                        <a:effectLst/>
                        <a:latin typeface="Times New Roman" pitchFamily="18" charset="0"/>
                        <a:ea typeface="Times New Roman"/>
                        <a:cs typeface="Times New Roman" pitchFamily="18" charset="0"/>
                      </a:endParaRPr>
                    </a:p>
                  </a:txBody>
                  <a:tcPr marL="45462" marR="45462" marT="0" marB="0" anchor="ctr"/>
                </a:tc>
                <a:tc>
                  <a:txBody>
                    <a:bodyPr/>
                    <a:lstStyle/>
                    <a:p>
                      <a:pPr algn="ctr">
                        <a:spcAft>
                          <a:spcPts val="0"/>
                        </a:spcAft>
                      </a:pPr>
                      <a:r>
                        <a:rPr lang="ru-RU" sz="900">
                          <a:effectLst/>
                          <a:latin typeface="Times New Roman" pitchFamily="18" charset="0"/>
                          <a:cs typeface="Times New Roman" pitchFamily="18" charset="0"/>
                        </a:rPr>
                        <a:t>0</a:t>
                      </a:r>
                      <a:endParaRPr lang="ru-RU" sz="900">
                        <a:effectLst/>
                        <a:latin typeface="Times New Roman" pitchFamily="18" charset="0"/>
                        <a:ea typeface="Times New Roman"/>
                        <a:cs typeface="Times New Roman" pitchFamily="18" charset="0"/>
                      </a:endParaRPr>
                    </a:p>
                  </a:txBody>
                  <a:tcPr marL="45462" marR="45462" marT="0" marB="0" anchor="ctr"/>
                </a:tc>
                <a:extLst>
                  <a:ext uri="{0D108BD9-81ED-4DB2-BD59-A6C34878D82A}">
                    <a16:rowId xmlns:a16="http://schemas.microsoft.com/office/drawing/2014/main" xmlns="" val="10003"/>
                  </a:ext>
                </a:extLst>
              </a:tr>
              <a:tr h="315962">
                <a:tc>
                  <a:txBody>
                    <a:bodyPr/>
                    <a:lstStyle/>
                    <a:p>
                      <a:pPr algn="ctr">
                        <a:spcAft>
                          <a:spcPts val="0"/>
                        </a:spcAft>
                      </a:pPr>
                      <a:r>
                        <a:rPr lang="ru-RU" sz="900">
                          <a:effectLst/>
                          <a:latin typeface="Times New Roman" pitchFamily="18" charset="0"/>
                          <a:cs typeface="Times New Roman" pitchFamily="18" charset="0"/>
                        </a:rPr>
                        <a:t>2</a:t>
                      </a:r>
                      <a:endParaRPr lang="ru-RU" sz="900">
                        <a:effectLst/>
                        <a:latin typeface="Times New Roman" pitchFamily="18" charset="0"/>
                        <a:ea typeface="Times New Roman"/>
                        <a:cs typeface="Times New Roman" pitchFamily="18" charset="0"/>
                      </a:endParaRPr>
                    </a:p>
                  </a:txBody>
                  <a:tcPr marL="45462" marR="45462" marT="0" marB="0" anchor="ctr"/>
                </a:tc>
                <a:tc gridSpan="11">
                  <a:txBody>
                    <a:bodyPr/>
                    <a:lstStyle/>
                    <a:p>
                      <a:pPr algn="l">
                        <a:spcAft>
                          <a:spcPts val="0"/>
                        </a:spcAft>
                      </a:pPr>
                      <a:r>
                        <a:rPr lang="ru-RU" sz="900" dirty="0">
                          <a:effectLst/>
                          <a:latin typeface="Times New Roman" pitchFamily="18" charset="0"/>
                          <a:cs typeface="Times New Roman" pitchFamily="18" charset="0"/>
                        </a:rPr>
                        <a:t>                                                                                    </a:t>
                      </a:r>
                      <a:endParaRPr lang="ru-RU" sz="900" dirty="0" smtClean="0">
                        <a:effectLst/>
                        <a:latin typeface="Times New Roman" pitchFamily="18" charset="0"/>
                        <a:cs typeface="Times New Roman" pitchFamily="18" charset="0"/>
                      </a:endParaRPr>
                    </a:p>
                    <a:p>
                      <a:pPr algn="ctr">
                        <a:spcAft>
                          <a:spcPts val="0"/>
                        </a:spcAft>
                      </a:pPr>
                      <a:r>
                        <a:rPr lang="ru-RU" sz="900" dirty="0" smtClean="0">
                          <a:effectLst/>
                          <a:latin typeface="Times New Roman" pitchFamily="18" charset="0"/>
                          <a:cs typeface="Times New Roman" pitchFamily="18" charset="0"/>
                        </a:rPr>
                        <a:t>Ремонт </a:t>
                      </a:r>
                      <a:r>
                        <a:rPr lang="ru-RU" sz="900" dirty="0">
                          <a:effectLst/>
                          <a:latin typeface="Times New Roman" pitchFamily="18" charset="0"/>
                          <a:cs typeface="Times New Roman" pitchFamily="18" charset="0"/>
                        </a:rPr>
                        <a:t>и чистка шахтных </a:t>
                      </a:r>
                      <a:r>
                        <a:rPr lang="ru-RU" sz="900" dirty="0" smtClean="0">
                          <a:effectLst/>
                          <a:latin typeface="Times New Roman" pitchFamily="18" charset="0"/>
                          <a:cs typeface="Times New Roman" pitchFamily="18" charset="0"/>
                        </a:rPr>
                        <a:t>колодцев</a:t>
                      </a:r>
                      <a:r>
                        <a:rPr lang="ru-RU" sz="900" dirty="0">
                          <a:effectLst/>
                          <a:latin typeface="Times New Roman" pitchFamily="18" charset="0"/>
                          <a:cs typeface="Times New Roman" pitchFamily="18" charset="0"/>
                        </a:rPr>
                        <a:t> </a:t>
                      </a:r>
                      <a:endParaRPr lang="ru-RU" sz="900" dirty="0">
                        <a:effectLst/>
                        <a:latin typeface="Times New Roman" pitchFamily="18" charset="0"/>
                        <a:ea typeface="Times New Roman"/>
                        <a:cs typeface="Times New Roman" pitchFamily="18" charset="0"/>
                      </a:endParaRPr>
                    </a:p>
                    <a:p>
                      <a:pPr algn="ctr">
                        <a:spcAft>
                          <a:spcPts val="0"/>
                        </a:spcAft>
                      </a:pPr>
                      <a:r>
                        <a:rPr lang="ru-RU" sz="900" dirty="0">
                          <a:effectLst/>
                          <a:latin typeface="Times New Roman" pitchFamily="18" charset="0"/>
                          <a:cs typeface="Times New Roman" pitchFamily="18" charset="0"/>
                        </a:rPr>
                        <a:t> </a:t>
                      </a:r>
                      <a:endParaRPr lang="ru-RU" sz="900" dirty="0">
                        <a:effectLst/>
                        <a:latin typeface="Times New Roman" pitchFamily="18" charset="0"/>
                        <a:ea typeface="Times New Roman"/>
                        <a:cs typeface="Times New Roman" pitchFamily="18" charset="0"/>
                      </a:endParaRPr>
                    </a:p>
                  </a:txBody>
                  <a:tcPr marL="45462" marR="45462"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a:spcAft>
                          <a:spcPts val="0"/>
                        </a:spcAft>
                      </a:pPr>
                      <a:endParaRPr lang="ru-RU" sz="700" dirty="0">
                        <a:effectLst/>
                        <a:latin typeface="Times New Roman" pitchFamily="18" charset="0"/>
                        <a:ea typeface="Times New Roman"/>
                        <a:cs typeface="Times New Roman" pitchFamily="18" charset="0"/>
                      </a:endParaRPr>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4"/>
                  </a:ext>
                </a:extLst>
              </a:tr>
              <a:tr h="578644">
                <a:tc>
                  <a:txBody>
                    <a:bodyPr/>
                    <a:lstStyle/>
                    <a:p>
                      <a:pPr algn="ctr">
                        <a:spcAft>
                          <a:spcPts val="0"/>
                        </a:spcAft>
                      </a:pPr>
                      <a:r>
                        <a:rPr lang="ru-RU" sz="900">
                          <a:effectLst/>
                          <a:latin typeface="Times New Roman" pitchFamily="18" charset="0"/>
                          <a:cs typeface="Times New Roman" pitchFamily="18" charset="0"/>
                        </a:rPr>
                        <a:t>2.1.</a:t>
                      </a:r>
                      <a:endParaRPr lang="ru-RU" sz="900">
                        <a:effectLst/>
                        <a:latin typeface="Times New Roman" pitchFamily="18" charset="0"/>
                        <a:ea typeface="Times New Roman"/>
                        <a:cs typeface="Times New Roman" pitchFamily="18" charset="0"/>
                      </a:endParaRPr>
                    </a:p>
                  </a:txBody>
                  <a:tcPr marL="45462" marR="45462" marT="0" marB="0" anchor="ctr"/>
                </a:tc>
                <a:tc>
                  <a:txBody>
                    <a:bodyPr/>
                    <a:lstStyle/>
                    <a:p>
                      <a:pPr algn="l">
                        <a:spcAft>
                          <a:spcPts val="0"/>
                        </a:spcAft>
                      </a:pPr>
                      <a:r>
                        <a:rPr lang="ru-RU" sz="900" dirty="0">
                          <a:effectLst/>
                          <a:latin typeface="Times New Roman" pitchFamily="18" charset="0"/>
                          <a:cs typeface="Times New Roman" pitchFamily="18" charset="0"/>
                        </a:rPr>
                        <a:t>Количество колодцев, требующих ремонта или чистки, строительства</a:t>
                      </a:r>
                      <a:endParaRPr lang="ru-RU" sz="900" dirty="0">
                        <a:effectLst/>
                        <a:latin typeface="Times New Roman" pitchFamily="18" charset="0"/>
                        <a:ea typeface="Times New Roman"/>
                        <a:cs typeface="Times New Roman" pitchFamily="18" charset="0"/>
                      </a:endParaRPr>
                    </a:p>
                  </a:txBody>
                  <a:tcPr marL="45462" marR="45462" marT="0" marB="0" anchor="ctr"/>
                </a:tc>
                <a:tc>
                  <a:txBody>
                    <a:bodyPr/>
                    <a:lstStyle/>
                    <a:p>
                      <a:pPr algn="ctr">
                        <a:spcAft>
                          <a:spcPts val="0"/>
                        </a:spcAft>
                      </a:pPr>
                      <a:r>
                        <a:rPr lang="ru-RU" sz="900" dirty="0">
                          <a:effectLst/>
                          <a:latin typeface="Times New Roman" pitchFamily="18" charset="0"/>
                          <a:cs typeface="Times New Roman" pitchFamily="18" charset="0"/>
                        </a:rPr>
                        <a:t>м</a:t>
                      </a:r>
                      <a:endParaRPr lang="ru-RU" sz="900" dirty="0">
                        <a:effectLst/>
                        <a:latin typeface="Times New Roman" pitchFamily="18" charset="0"/>
                        <a:ea typeface="Times New Roman"/>
                        <a:cs typeface="Times New Roman" pitchFamily="18" charset="0"/>
                      </a:endParaRPr>
                    </a:p>
                  </a:txBody>
                  <a:tcPr marL="45462" marR="45462" marT="0" marB="0" anchor="ctr"/>
                </a:tc>
                <a:tc>
                  <a:txBody>
                    <a:bodyPr/>
                    <a:lstStyle/>
                    <a:p>
                      <a:pPr algn="ctr">
                        <a:spcAft>
                          <a:spcPts val="0"/>
                        </a:spcAft>
                      </a:pPr>
                      <a:r>
                        <a:rPr lang="ru-RU" sz="900" dirty="0">
                          <a:effectLst/>
                          <a:latin typeface="Times New Roman" pitchFamily="18" charset="0"/>
                          <a:cs typeface="Times New Roman" pitchFamily="18" charset="0"/>
                        </a:rPr>
                        <a:t>14</a:t>
                      </a:r>
                      <a:endParaRPr lang="ru-RU" sz="900" dirty="0">
                        <a:effectLst/>
                        <a:latin typeface="Times New Roman" pitchFamily="18" charset="0"/>
                        <a:ea typeface="Times New Roman"/>
                        <a:cs typeface="Times New Roman" pitchFamily="18" charset="0"/>
                      </a:endParaRPr>
                    </a:p>
                  </a:txBody>
                  <a:tcPr marL="45462" marR="45462" marT="0" marB="0" anchor="ctr"/>
                </a:tc>
                <a:tc>
                  <a:txBody>
                    <a:bodyPr/>
                    <a:lstStyle/>
                    <a:p>
                      <a:pPr algn="ctr">
                        <a:spcAft>
                          <a:spcPts val="0"/>
                        </a:spcAft>
                      </a:pPr>
                      <a:r>
                        <a:rPr lang="ru-RU" sz="900" dirty="0">
                          <a:effectLst/>
                          <a:latin typeface="Times New Roman" pitchFamily="18" charset="0"/>
                          <a:cs typeface="Times New Roman" pitchFamily="18" charset="0"/>
                        </a:rPr>
                        <a:t>7</a:t>
                      </a:r>
                      <a:endParaRPr lang="ru-RU" sz="900" dirty="0">
                        <a:effectLst/>
                        <a:latin typeface="Times New Roman" pitchFamily="18" charset="0"/>
                        <a:ea typeface="Times New Roman"/>
                        <a:cs typeface="Times New Roman" pitchFamily="18" charset="0"/>
                      </a:endParaRPr>
                    </a:p>
                  </a:txBody>
                  <a:tcPr marL="45462" marR="45462" marT="0" marB="0" anchor="ctr"/>
                </a:tc>
                <a:tc>
                  <a:txBody>
                    <a:bodyPr/>
                    <a:lstStyle/>
                    <a:p>
                      <a:pPr algn="ctr">
                        <a:spcAft>
                          <a:spcPts val="0"/>
                        </a:spcAft>
                      </a:pPr>
                      <a:r>
                        <a:rPr lang="ru-RU" sz="900" dirty="0">
                          <a:effectLst/>
                          <a:latin typeface="Times New Roman" pitchFamily="18" charset="0"/>
                          <a:cs typeface="Times New Roman" pitchFamily="18" charset="0"/>
                        </a:rPr>
                        <a:t>15</a:t>
                      </a:r>
                      <a:endParaRPr lang="ru-RU" sz="900" dirty="0">
                        <a:effectLst/>
                        <a:latin typeface="Times New Roman" pitchFamily="18" charset="0"/>
                        <a:ea typeface="Times New Roman"/>
                        <a:cs typeface="Times New Roman" pitchFamily="18" charset="0"/>
                      </a:endParaRPr>
                    </a:p>
                  </a:txBody>
                  <a:tcPr marL="45462" marR="45462" marT="0" marB="0" anchor="ctr"/>
                </a:tc>
                <a:tc>
                  <a:txBody>
                    <a:bodyPr/>
                    <a:lstStyle/>
                    <a:p>
                      <a:pPr algn="ctr">
                        <a:spcAft>
                          <a:spcPts val="0"/>
                        </a:spcAft>
                      </a:pPr>
                      <a:r>
                        <a:rPr lang="ru-RU" sz="900" dirty="0">
                          <a:effectLst/>
                          <a:latin typeface="Times New Roman" pitchFamily="18" charset="0"/>
                          <a:cs typeface="Times New Roman" pitchFamily="18" charset="0"/>
                        </a:rPr>
                        <a:t>23</a:t>
                      </a:r>
                      <a:endParaRPr lang="ru-RU" sz="900" dirty="0">
                        <a:effectLst/>
                        <a:latin typeface="Times New Roman" pitchFamily="18" charset="0"/>
                        <a:ea typeface="Times New Roman"/>
                        <a:cs typeface="Times New Roman" pitchFamily="18" charset="0"/>
                      </a:endParaRPr>
                    </a:p>
                  </a:txBody>
                  <a:tcPr marL="45462" marR="45462" marT="0" marB="0" anchor="ctr"/>
                </a:tc>
                <a:tc>
                  <a:txBody>
                    <a:bodyPr/>
                    <a:lstStyle/>
                    <a:p>
                      <a:pPr algn="ctr">
                        <a:spcAft>
                          <a:spcPts val="0"/>
                        </a:spcAft>
                      </a:pPr>
                      <a:r>
                        <a:rPr lang="ru-RU" sz="900" dirty="0">
                          <a:effectLst/>
                          <a:latin typeface="Times New Roman" pitchFamily="18" charset="0"/>
                          <a:cs typeface="Times New Roman" pitchFamily="18" charset="0"/>
                        </a:rPr>
                        <a:t>25</a:t>
                      </a:r>
                      <a:endParaRPr lang="ru-RU" sz="900" dirty="0">
                        <a:effectLst/>
                        <a:latin typeface="Times New Roman" pitchFamily="18" charset="0"/>
                        <a:ea typeface="Times New Roman"/>
                        <a:cs typeface="Times New Roman" pitchFamily="18" charset="0"/>
                      </a:endParaRPr>
                    </a:p>
                  </a:txBody>
                  <a:tcPr marL="45462" marR="45462" marT="0" marB="0" anchor="ctr"/>
                </a:tc>
                <a:tc>
                  <a:txBody>
                    <a:bodyPr/>
                    <a:lstStyle/>
                    <a:p>
                      <a:pPr algn="ctr">
                        <a:spcAft>
                          <a:spcPts val="0"/>
                        </a:spcAft>
                      </a:pPr>
                      <a:r>
                        <a:rPr lang="ru-RU" sz="900" dirty="0" smtClean="0">
                          <a:effectLst/>
                          <a:latin typeface="Times New Roman" pitchFamily="18" charset="0"/>
                          <a:cs typeface="Times New Roman" pitchFamily="18" charset="0"/>
                        </a:rPr>
                        <a:t>28</a:t>
                      </a:r>
                      <a:endParaRPr lang="ru-RU" sz="900" dirty="0">
                        <a:effectLst/>
                        <a:latin typeface="Times New Roman" pitchFamily="18" charset="0"/>
                        <a:ea typeface="Times New Roman"/>
                        <a:cs typeface="Times New Roman" pitchFamily="18" charset="0"/>
                      </a:endParaRPr>
                    </a:p>
                  </a:txBody>
                  <a:tcPr marL="45462" marR="45462" marT="0" marB="0" anchor="ctr"/>
                </a:tc>
                <a:tc>
                  <a:txBody>
                    <a:bodyPr/>
                    <a:lstStyle/>
                    <a:p>
                      <a:pPr algn="ctr">
                        <a:spcAft>
                          <a:spcPts val="0"/>
                        </a:spcAft>
                      </a:pPr>
                      <a:r>
                        <a:rPr lang="ru-RU" sz="900" dirty="0" smtClean="0">
                          <a:effectLst/>
                          <a:latin typeface="Times New Roman" pitchFamily="18" charset="0"/>
                          <a:cs typeface="Times New Roman" pitchFamily="18" charset="0"/>
                        </a:rPr>
                        <a:t>33</a:t>
                      </a:r>
                      <a:endParaRPr lang="ru-RU" sz="900" dirty="0">
                        <a:effectLst/>
                        <a:latin typeface="Times New Roman" pitchFamily="18" charset="0"/>
                        <a:ea typeface="Times New Roman"/>
                        <a:cs typeface="Times New Roman" pitchFamily="18" charset="0"/>
                      </a:endParaRPr>
                    </a:p>
                  </a:txBody>
                  <a:tcPr marL="45462" marR="45462" marT="0" marB="0" anchor="ctr"/>
                </a:tc>
                <a:tc>
                  <a:txBody>
                    <a:bodyPr/>
                    <a:lstStyle/>
                    <a:p>
                      <a:pPr algn="ctr">
                        <a:spcAft>
                          <a:spcPts val="0"/>
                        </a:spcAft>
                      </a:pPr>
                      <a:r>
                        <a:rPr lang="ru-RU" sz="900" dirty="0" smtClean="0">
                          <a:effectLst/>
                          <a:latin typeface="Times New Roman" pitchFamily="18" charset="0"/>
                          <a:ea typeface="Times New Roman"/>
                          <a:cs typeface="Times New Roman" pitchFamily="18" charset="0"/>
                        </a:rPr>
                        <a:t>0</a:t>
                      </a:r>
                      <a:endParaRPr lang="ru-RU" sz="900" dirty="0">
                        <a:effectLst/>
                        <a:latin typeface="Times New Roman" pitchFamily="18" charset="0"/>
                        <a:ea typeface="Times New Roman"/>
                        <a:cs typeface="Times New Roman" pitchFamily="18" charset="0"/>
                      </a:endParaRPr>
                    </a:p>
                  </a:txBody>
                  <a:tcPr marL="45462" marR="45462" marT="0" marB="0" anchor="ctr"/>
                </a:tc>
                <a:tc>
                  <a:txBody>
                    <a:bodyPr/>
                    <a:lstStyle/>
                    <a:p>
                      <a:pPr algn="ctr">
                        <a:spcAft>
                          <a:spcPts val="0"/>
                        </a:spcAft>
                      </a:pPr>
                      <a:r>
                        <a:rPr lang="ru-RU" sz="900" dirty="0">
                          <a:effectLst/>
                          <a:latin typeface="Times New Roman" pitchFamily="18" charset="0"/>
                          <a:cs typeface="Times New Roman" pitchFamily="18" charset="0"/>
                        </a:rPr>
                        <a:t>0</a:t>
                      </a:r>
                      <a:endParaRPr lang="ru-RU" sz="900" dirty="0">
                        <a:effectLst/>
                        <a:latin typeface="Times New Roman" pitchFamily="18" charset="0"/>
                        <a:ea typeface="Times New Roman"/>
                        <a:cs typeface="Times New Roman" pitchFamily="18" charset="0"/>
                      </a:endParaRPr>
                    </a:p>
                  </a:txBody>
                  <a:tcPr marL="45462" marR="45462" marT="0" marB="0" anchor="ct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36847876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63708" y="1583926"/>
            <a:ext cx="8553305" cy="584775"/>
          </a:xfrm>
          <a:prstGeom prst="rect">
            <a:avLst/>
          </a:prstGeom>
          <a:noFill/>
        </p:spPr>
        <p:txBody>
          <a:bodyPr wrap="square">
            <a:spAutoFit/>
          </a:bodyPr>
          <a:lstStyle/>
          <a:p>
            <a:r>
              <a:rPr lang="ru-RU" b="1" u="sng" dirty="0">
                <a:solidFill>
                  <a:srgbClr val="FFC000"/>
                </a:solidFill>
                <a:effectLst>
                  <a:outerShdw blurRad="38100" dist="38100" dir="2700000" algn="tl">
                    <a:srgbClr val="000000">
                      <a:alpha val="43137"/>
                    </a:srgbClr>
                  </a:outerShdw>
                </a:effectLst>
              </a:rPr>
              <a:t>Цель программы: </a:t>
            </a:r>
            <a:r>
              <a:rPr lang="ru-RU" b="1" dirty="0">
                <a:solidFill>
                  <a:srgbClr val="FFC000"/>
                </a:solidFill>
                <a:effectLst>
                  <a:outerShdw blurRad="38100" dist="38100" dir="2700000" algn="tl">
                    <a:srgbClr val="000000">
                      <a:alpha val="43137"/>
                    </a:srgbClr>
                  </a:outerShdw>
                </a:effectLst>
              </a:rPr>
              <a:t>  </a:t>
            </a:r>
            <a:r>
              <a:rPr lang="ru-RU" sz="1400" dirty="0">
                <a:solidFill>
                  <a:srgbClr val="FFFF00"/>
                </a:solidFill>
                <a:effectLst>
                  <a:outerShdw blurRad="38100" dist="38100" dir="2700000" algn="tl">
                    <a:srgbClr val="000000">
                      <a:alpha val="43137"/>
                    </a:srgbClr>
                  </a:outerShdw>
                </a:effectLst>
              </a:rPr>
              <a:t>обеспечение чистоты и порядка на территориях кладбищ и территорий, прилегающих к ним, уход за расположенными на них зелеными насаждениями</a:t>
            </a:r>
          </a:p>
        </p:txBody>
      </p:sp>
      <p:sp>
        <p:nvSpPr>
          <p:cNvPr id="16" name="Прямоугольник 15"/>
          <p:cNvSpPr/>
          <p:nvPr/>
        </p:nvSpPr>
        <p:spPr>
          <a:xfrm>
            <a:off x="1001540" y="1001258"/>
            <a:ext cx="7816640" cy="523220"/>
          </a:xfrm>
          <a:prstGeom prst="rect">
            <a:avLst/>
          </a:prstGeom>
          <a:solidFill>
            <a:srgbClr val="FFC000"/>
          </a:solidFill>
          <a:scene3d>
            <a:camera prst="orthographicFront"/>
            <a:lightRig rig="threePt" dir="t"/>
          </a:scene3d>
          <a:sp3d>
            <a:bevelT w="152400" h="50800" prst="softRound"/>
          </a:sp3d>
        </p:spPr>
        <p:txBody>
          <a:bodyPr wrap="square">
            <a:spAutoFit/>
          </a:bodyPr>
          <a:lstStyle/>
          <a:p>
            <a:pPr algn="ctr"/>
            <a:r>
              <a:rPr lang="ru-RU" sz="1400" b="1" dirty="0">
                <a:solidFill>
                  <a:srgbClr val="660066"/>
                </a:solidFill>
              </a:rPr>
              <a:t>Администратор программы: </a:t>
            </a:r>
          </a:p>
          <a:p>
            <a:pPr algn="ctr"/>
            <a:r>
              <a:rPr lang="ru-RU" sz="1400" dirty="0">
                <a:solidFill>
                  <a:srgbClr val="660066"/>
                </a:solidFill>
              </a:rPr>
              <a:t>Администрация Гаврилово-Посадского муниципального района</a:t>
            </a:r>
          </a:p>
        </p:txBody>
      </p:sp>
      <p:sp>
        <p:nvSpPr>
          <p:cNvPr id="17" name="Прямоугольник 16"/>
          <p:cNvSpPr/>
          <p:nvPr/>
        </p:nvSpPr>
        <p:spPr>
          <a:xfrm>
            <a:off x="6061229" y="2420888"/>
            <a:ext cx="2671999" cy="892552"/>
          </a:xfrm>
          <a:prstGeom prst="rect">
            <a:avLst/>
          </a:prstGeom>
          <a:solidFill>
            <a:srgbClr val="CC99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nchor="b">
            <a:spAutoFit/>
          </a:bodyPr>
          <a:lstStyle/>
          <a:p>
            <a:pPr algn="ctr"/>
            <a:endParaRPr lang="ru-RU" sz="1700" b="1" u="sng" dirty="0">
              <a:solidFill>
                <a:srgbClr val="C32D2E">
                  <a:lumMod val="50000"/>
                </a:srgbClr>
              </a:solidFill>
            </a:endParaRPr>
          </a:p>
          <a:p>
            <a:pPr algn="ctr"/>
            <a:r>
              <a:rPr lang="ru-RU" b="1" u="sng" dirty="0">
                <a:solidFill>
                  <a:srgbClr val="C32D2E">
                    <a:lumMod val="50000"/>
                  </a:srgbClr>
                </a:solidFill>
              </a:rPr>
              <a:t>РЕЗУЛЬТАТЫ</a:t>
            </a:r>
            <a:endParaRPr lang="ru-RU" dirty="0">
              <a:solidFill>
                <a:srgbClr val="C32D2E">
                  <a:lumMod val="50000"/>
                </a:srgbClr>
              </a:solidFill>
            </a:endParaRPr>
          </a:p>
          <a:p>
            <a:pPr algn="ctr"/>
            <a:endParaRPr lang="ru-RU" sz="1700" dirty="0">
              <a:solidFill>
                <a:srgbClr val="C32D2E">
                  <a:lumMod val="50000"/>
                </a:srgbClr>
              </a:solidFill>
            </a:endParaRPr>
          </a:p>
        </p:txBody>
      </p:sp>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7518"/>
            <a:ext cx="966092" cy="966092"/>
          </a:xfrm>
          <a:prstGeom prst="rect">
            <a:avLst/>
          </a:prstGeom>
        </p:spPr>
      </p:pic>
      <p:sp>
        <p:nvSpPr>
          <p:cNvPr id="35" name="Номер слайда 1"/>
          <p:cNvSpPr txBox="1">
            <a:spLocks/>
          </p:cNvSpPr>
          <p:nvPr/>
        </p:nvSpPr>
        <p:spPr>
          <a:xfrm>
            <a:off x="8443063" y="6309320"/>
            <a:ext cx="587274" cy="353391"/>
          </a:xfrm>
          <a:prstGeom prst="rect">
            <a:avLst/>
          </a:prstGeom>
        </p:spPr>
        <p:txBody>
          <a:bodyPr vert="horz" lIns="91440" tIns="45720" rIns="91440" bIns="45720" rtlCol="0" anchor="t"/>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62</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pic>
        <p:nvPicPr>
          <p:cNvPr id="25" name="Рисунок 2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62587" y="4889326"/>
            <a:ext cx="2054426" cy="1419994"/>
          </a:xfrm>
          <a:prstGeom prst="rect">
            <a:avLst/>
          </a:prstGeom>
        </p:spPr>
      </p:pic>
      <p:sp>
        <p:nvSpPr>
          <p:cNvPr id="26" name="Прямоугольник 25"/>
          <p:cNvSpPr/>
          <p:nvPr/>
        </p:nvSpPr>
        <p:spPr>
          <a:xfrm rot="20593258">
            <a:off x="7579636" y="5465302"/>
            <a:ext cx="385042" cy="230832"/>
          </a:xfrm>
          <a:prstGeom prst="rect">
            <a:avLst/>
          </a:prstGeom>
        </p:spPr>
        <p:txBody>
          <a:bodyPr wrap="none">
            <a:spAutoFit/>
          </a:bodyPr>
          <a:lstStyle/>
          <a:p>
            <a:r>
              <a:rPr lang="ru-RU" sz="900" b="1" dirty="0">
                <a:solidFill>
                  <a:srgbClr val="703203">
                    <a:lumMod val="50000"/>
                  </a:srgbClr>
                </a:solidFill>
              </a:rPr>
              <a:t>МП</a:t>
            </a:r>
            <a:endParaRPr lang="ru-RU" sz="1000" dirty="0">
              <a:solidFill>
                <a:srgbClr val="703203">
                  <a:lumMod val="50000"/>
                </a:srgbClr>
              </a:solidFill>
            </a:endParaRPr>
          </a:p>
        </p:txBody>
      </p:sp>
      <p:graphicFrame>
        <p:nvGraphicFramePr>
          <p:cNvPr id="29" name="Схема 28"/>
          <p:cNvGraphicFramePr/>
          <p:nvPr>
            <p:extLst>
              <p:ext uri="{D42A27DB-BD31-4B8C-83A1-F6EECF244321}">
                <p14:modId xmlns:p14="http://schemas.microsoft.com/office/powerpoint/2010/main" val="1142096614"/>
              </p:ext>
            </p:extLst>
          </p:nvPr>
        </p:nvGraphicFramePr>
        <p:xfrm>
          <a:off x="259643" y="2541024"/>
          <a:ext cx="6702944" cy="35392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0" name="Прямоугольник 29"/>
          <p:cNvSpPr/>
          <p:nvPr/>
        </p:nvSpPr>
        <p:spPr>
          <a:xfrm rot="20593258">
            <a:off x="405690" y="401287"/>
            <a:ext cx="412292" cy="338554"/>
          </a:xfrm>
          <a:prstGeom prst="rect">
            <a:avLst/>
          </a:prstGeom>
        </p:spPr>
        <p:txBody>
          <a:bodyPr wrap="none">
            <a:spAutoFit/>
          </a:bodyPr>
          <a:lstStyle/>
          <a:p>
            <a:r>
              <a:rPr lang="ru-RU" sz="1600" b="1" dirty="0">
                <a:solidFill>
                  <a:srgbClr val="FF0000"/>
                </a:solidFill>
                <a:effectLst>
                  <a:outerShdw blurRad="38100" dist="38100" dir="2700000" algn="tl">
                    <a:srgbClr val="000000">
                      <a:alpha val="43137"/>
                    </a:srgbClr>
                  </a:outerShdw>
                </a:effectLst>
              </a:rPr>
              <a:t>10</a:t>
            </a:r>
            <a:endParaRPr lang="ru-RU" dirty="0">
              <a:solidFill>
                <a:srgbClr val="FF0000"/>
              </a:solidFill>
              <a:effectLst>
                <a:outerShdw blurRad="38100" dist="38100" dir="2700000" algn="tl">
                  <a:srgbClr val="000000">
                    <a:alpha val="43137"/>
                  </a:srgbClr>
                </a:outerShdw>
              </a:effectLst>
            </a:endParaRPr>
          </a:p>
        </p:txBody>
      </p:sp>
      <p:sp>
        <p:nvSpPr>
          <p:cNvPr id="3" name="Прямоугольник 2"/>
          <p:cNvSpPr/>
          <p:nvPr/>
        </p:nvSpPr>
        <p:spPr>
          <a:xfrm>
            <a:off x="82309" y="0"/>
            <a:ext cx="8910736" cy="861774"/>
          </a:xfrm>
          <a:prstGeom prst="rect">
            <a:avLst/>
          </a:prstGeom>
        </p:spPr>
        <p:txBody>
          <a:bodyPr wrap="square">
            <a:spAutoFit/>
          </a:bodyPr>
          <a:lstStyle/>
          <a:p>
            <a:pPr lvl="0" algn="ctr"/>
            <a:r>
              <a:rPr lang="ru-RU" sz="1600" b="1" i="1" dirty="0">
                <a:ln w="1905"/>
                <a:solidFill>
                  <a:srgbClr val="FFFF00"/>
                </a:solidFill>
                <a:effectLst>
                  <a:outerShdw blurRad="38100" dist="38100" dir="2700000" algn="tl">
                    <a:srgbClr val="000000">
                      <a:alpha val="43137"/>
                    </a:srgbClr>
                  </a:outerShdw>
                </a:effectLst>
              </a:rPr>
              <a:t>Муниципальная программа «Организация ритуальных услуг </a:t>
            </a:r>
          </a:p>
          <a:p>
            <a:pPr lvl="0" algn="ctr"/>
            <a:r>
              <a:rPr lang="ru-RU" sz="1600" b="1" i="1" dirty="0">
                <a:ln w="1905"/>
                <a:solidFill>
                  <a:srgbClr val="FFFF00"/>
                </a:solidFill>
                <a:effectLst>
                  <a:outerShdw blurRad="38100" dist="38100" dir="2700000" algn="tl">
                    <a:srgbClr val="000000">
                      <a:alpha val="43137"/>
                    </a:srgbClr>
                  </a:outerShdw>
                </a:effectLst>
              </a:rPr>
              <a:t>и содержание мест захоронения в сельских поселениях </a:t>
            </a:r>
          </a:p>
          <a:p>
            <a:pPr lvl="0" algn="ctr"/>
            <a:r>
              <a:rPr lang="ru-RU" sz="1600" b="1" i="1" dirty="0" err="1">
                <a:ln w="1905"/>
                <a:solidFill>
                  <a:srgbClr val="FFFF00"/>
                </a:solidFill>
                <a:effectLst>
                  <a:outerShdw blurRad="38100" dist="38100" dir="2700000" algn="tl">
                    <a:srgbClr val="000000">
                      <a:alpha val="43137"/>
                    </a:srgbClr>
                  </a:outerShdw>
                </a:effectLst>
              </a:rPr>
              <a:t>Гаврилово</a:t>
            </a:r>
            <a:r>
              <a:rPr lang="ru-RU" sz="1600" b="1" i="1" dirty="0">
                <a:ln w="1905"/>
                <a:solidFill>
                  <a:srgbClr val="FFFF00"/>
                </a:solidFill>
                <a:effectLst>
                  <a:outerShdw blurRad="38100" dist="38100" dir="2700000" algn="tl">
                    <a:srgbClr val="000000">
                      <a:alpha val="43137"/>
                    </a:srgbClr>
                  </a:outerShdw>
                </a:effectLst>
              </a:rPr>
              <a:t>-Посадского муниципального района»</a:t>
            </a:r>
          </a:p>
        </p:txBody>
      </p:sp>
    </p:spTree>
    <p:extLst>
      <p:ext uri="{BB962C8B-B14F-4D97-AF65-F5344CB8AC3E}">
        <p14:creationId xmlns:p14="http://schemas.microsoft.com/office/powerpoint/2010/main" val="36897534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35" name="Номер слайда 1"/>
          <p:cNvSpPr txBox="1">
            <a:spLocks/>
          </p:cNvSpPr>
          <p:nvPr/>
        </p:nvSpPr>
        <p:spPr>
          <a:xfrm>
            <a:off x="8443063" y="6309320"/>
            <a:ext cx="587274" cy="353391"/>
          </a:xfrm>
          <a:prstGeom prst="rect">
            <a:avLst/>
          </a:prstGeom>
        </p:spPr>
        <p:txBody>
          <a:bodyPr vert="horz" lIns="91440" tIns="45720" rIns="91440" bIns="45720" rtlCol="0" anchor="t"/>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63</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
        <p:nvSpPr>
          <p:cNvPr id="22" name="Прямоугольник 21"/>
          <p:cNvSpPr/>
          <p:nvPr/>
        </p:nvSpPr>
        <p:spPr>
          <a:xfrm>
            <a:off x="630177" y="1412776"/>
            <a:ext cx="7884492" cy="307777"/>
          </a:xfrm>
          <a:prstGeom prst="rect">
            <a:avLst/>
          </a:prstGeom>
          <a:gradFill flip="none" rotWithShape="1">
            <a:gsLst>
              <a:gs pos="0">
                <a:srgbClr val="FFCCFF">
                  <a:shade val="30000"/>
                  <a:satMod val="115000"/>
                </a:srgbClr>
              </a:gs>
              <a:gs pos="50000">
                <a:srgbClr val="FFCCFF">
                  <a:shade val="67500"/>
                  <a:satMod val="115000"/>
                </a:srgbClr>
              </a:gs>
              <a:gs pos="100000">
                <a:srgbClr val="FFCCFF">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ru-RU" sz="1400" b="1" dirty="0">
                <a:solidFill>
                  <a:schemeClr val="bg1">
                    <a:lumMod val="75000"/>
                  </a:schemeClr>
                </a:solidFill>
              </a:rPr>
              <a:t>Целевые показатели (индикаторы) реализации муниципальной программы</a:t>
            </a:r>
            <a:r>
              <a:rPr lang="ru-RU" sz="1400" dirty="0">
                <a:solidFill>
                  <a:schemeClr val="bg2"/>
                </a:solidFill>
              </a:rPr>
              <a:t>	</a:t>
            </a:r>
          </a:p>
        </p:txBody>
      </p:sp>
      <p:grpSp>
        <p:nvGrpSpPr>
          <p:cNvPr id="8" name="Группа 7"/>
          <p:cNvGrpSpPr/>
          <p:nvPr/>
        </p:nvGrpSpPr>
        <p:grpSpPr>
          <a:xfrm>
            <a:off x="6588224" y="5317537"/>
            <a:ext cx="1679851" cy="1216767"/>
            <a:chOff x="6845846" y="5654990"/>
            <a:chExt cx="1542578" cy="1066211"/>
          </a:xfrm>
        </p:grpSpPr>
        <p:pic>
          <p:nvPicPr>
            <p:cNvPr id="9" name="Рисунок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45846" y="5654990"/>
              <a:ext cx="1542578" cy="1066211"/>
            </a:xfrm>
            <a:prstGeom prst="rect">
              <a:avLst/>
            </a:prstGeom>
          </p:spPr>
        </p:pic>
        <p:sp>
          <p:nvSpPr>
            <p:cNvPr id="10" name="Прямоугольник 9"/>
            <p:cNvSpPr/>
            <p:nvPr/>
          </p:nvSpPr>
          <p:spPr>
            <a:xfrm rot="20593258">
              <a:off x="7271031" y="6009987"/>
              <a:ext cx="324128" cy="200055"/>
            </a:xfrm>
            <a:prstGeom prst="rect">
              <a:avLst/>
            </a:prstGeom>
          </p:spPr>
          <p:txBody>
            <a:bodyPr wrap="none">
              <a:spAutoFit/>
            </a:bodyPr>
            <a:lstStyle/>
            <a:p>
              <a:r>
                <a:rPr lang="ru-RU" sz="700" b="1" dirty="0">
                  <a:solidFill>
                    <a:srgbClr val="703203">
                      <a:lumMod val="50000"/>
                    </a:srgbClr>
                  </a:solidFill>
                </a:rPr>
                <a:t>МП</a:t>
              </a:r>
              <a:endParaRPr lang="ru-RU" sz="800" dirty="0">
                <a:solidFill>
                  <a:srgbClr val="703203">
                    <a:lumMod val="50000"/>
                  </a:srgbClr>
                </a:solidFill>
              </a:endParaRPr>
            </a:p>
          </p:txBody>
        </p:sp>
      </p:grpSp>
      <p:sp>
        <p:nvSpPr>
          <p:cNvPr id="2" name="Прямоугольник 1"/>
          <p:cNvSpPr/>
          <p:nvPr/>
        </p:nvSpPr>
        <p:spPr>
          <a:xfrm>
            <a:off x="585628" y="139677"/>
            <a:ext cx="9126760" cy="861774"/>
          </a:xfrm>
          <a:prstGeom prst="rect">
            <a:avLst/>
          </a:prstGeom>
        </p:spPr>
        <p:txBody>
          <a:bodyPr wrap="square">
            <a:spAutoFit/>
          </a:bodyPr>
          <a:lstStyle/>
          <a:p>
            <a:pPr lvl="0" algn="ctr"/>
            <a:r>
              <a:rPr lang="ru-RU" sz="1600" b="1" i="1" dirty="0">
                <a:ln w="1905"/>
                <a:solidFill>
                  <a:srgbClr val="FFFF00"/>
                </a:solidFill>
                <a:effectLst>
                  <a:outerShdw blurRad="38100" dist="38100" dir="2700000" algn="tl">
                    <a:srgbClr val="000000">
                      <a:alpha val="43137"/>
                    </a:srgbClr>
                  </a:outerShdw>
                </a:effectLst>
              </a:rPr>
              <a:t>Муниципальная программа «Организация ритуальных услуг </a:t>
            </a:r>
          </a:p>
          <a:p>
            <a:pPr lvl="0" algn="ctr"/>
            <a:r>
              <a:rPr lang="ru-RU" sz="1600" b="1" i="1" dirty="0">
                <a:ln w="1905"/>
                <a:solidFill>
                  <a:srgbClr val="FFFF00"/>
                </a:solidFill>
                <a:effectLst>
                  <a:outerShdw blurRad="38100" dist="38100" dir="2700000" algn="tl">
                    <a:srgbClr val="000000">
                      <a:alpha val="43137"/>
                    </a:srgbClr>
                  </a:outerShdw>
                </a:effectLst>
              </a:rPr>
              <a:t>и содержание мест захоронения в сельских поселениях </a:t>
            </a:r>
          </a:p>
          <a:p>
            <a:pPr lvl="0" algn="ctr"/>
            <a:r>
              <a:rPr lang="ru-RU" sz="1600" b="1" i="1" dirty="0" err="1">
                <a:ln w="1905"/>
                <a:solidFill>
                  <a:srgbClr val="FFFF00"/>
                </a:solidFill>
                <a:effectLst>
                  <a:outerShdw blurRad="38100" dist="38100" dir="2700000" algn="tl">
                    <a:srgbClr val="000000">
                      <a:alpha val="43137"/>
                    </a:srgbClr>
                  </a:outerShdw>
                </a:effectLst>
              </a:rPr>
              <a:t>Гаврилово</a:t>
            </a:r>
            <a:r>
              <a:rPr lang="ru-RU" sz="1600" b="1" i="1" dirty="0">
                <a:ln w="1905"/>
                <a:solidFill>
                  <a:srgbClr val="FFFF00"/>
                </a:solidFill>
                <a:effectLst>
                  <a:outerShdw blurRad="38100" dist="38100" dir="2700000" algn="tl">
                    <a:srgbClr val="000000">
                      <a:alpha val="43137"/>
                    </a:srgbClr>
                  </a:outerShdw>
                </a:effectLst>
              </a:rPr>
              <a:t>-Посадского муниципального района»</a:t>
            </a:r>
          </a:p>
        </p:txBody>
      </p:sp>
      <p:graphicFrame>
        <p:nvGraphicFramePr>
          <p:cNvPr id="13" name="Диаграмма 12"/>
          <p:cNvGraphicFramePr/>
          <p:nvPr>
            <p:extLst>
              <p:ext uri="{D42A27DB-BD31-4B8C-83A1-F6EECF244321}">
                <p14:modId xmlns:p14="http://schemas.microsoft.com/office/powerpoint/2010/main" val="2714434837"/>
              </p:ext>
            </p:extLst>
          </p:nvPr>
        </p:nvGraphicFramePr>
        <p:xfrm>
          <a:off x="826905" y="4450707"/>
          <a:ext cx="4603004" cy="221200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Таблица 3"/>
          <p:cNvGraphicFramePr>
            <a:graphicFrameLocks noGrp="1"/>
          </p:cNvGraphicFramePr>
          <p:nvPr>
            <p:extLst>
              <p:ext uri="{D42A27DB-BD31-4B8C-83A1-F6EECF244321}">
                <p14:modId xmlns:p14="http://schemas.microsoft.com/office/powerpoint/2010/main" val="3021645706"/>
              </p:ext>
            </p:extLst>
          </p:nvPr>
        </p:nvGraphicFramePr>
        <p:xfrm>
          <a:off x="107504" y="1916832"/>
          <a:ext cx="8884826" cy="2432578"/>
        </p:xfrm>
        <a:graphic>
          <a:graphicData uri="http://schemas.openxmlformats.org/drawingml/2006/table">
            <a:tbl>
              <a:tblPr firstRow="1" firstCol="1" lastRow="1" lastCol="1" bandRow="1" bandCol="1">
                <a:tableStyleId>{5940675A-B579-460E-94D1-54222C63F5DA}</a:tableStyleId>
              </a:tblPr>
              <a:tblGrid>
                <a:gridCol w="443010">
                  <a:extLst>
                    <a:ext uri="{9D8B030D-6E8A-4147-A177-3AD203B41FA5}">
                      <a16:colId xmlns:a16="http://schemas.microsoft.com/office/drawing/2014/main" xmlns="" val="20000"/>
                    </a:ext>
                  </a:extLst>
                </a:gridCol>
                <a:gridCol w="1547257">
                  <a:extLst>
                    <a:ext uri="{9D8B030D-6E8A-4147-A177-3AD203B41FA5}">
                      <a16:colId xmlns:a16="http://schemas.microsoft.com/office/drawing/2014/main" xmlns="" val="20001"/>
                    </a:ext>
                  </a:extLst>
                </a:gridCol>
                <a:gridCol w="558686">
                  <a:extLst>
                    <a:ext uri="{9D8B030D-6E8A-4147-A177-3AD203B41FA5}">
                      <a16:colId xmlns:a16="http://schemas.microsoft.com/office/drawing/2014/main" xmlns="" val="20002"/>
                    </a:ext>
                  </a:extLst>
                </a:gridCol>
                <a:gridCol w="633341">
                  <a:extLst>
                    <a:ext uri="{9D8B030D-6E8A-4147-A177-3AD203B41FA5}">
                      <a16:colId xmlns:a16="http://schemas.microsoft.com/office/drawing/2014/main" xmlns="" val="20003"/>
                    </a:ext>
                  </a:extLst>
                </a:gridCol>
                <a:gridCol w="668618">
                  <a:extLst>
                    <a:ext uri="{9D8B030D-6E8A-4147-A177-3AD203B41FA5}">
                      <a16:colId xmlns:a16="http://schemas.microsoft.com/office/drawing/2014/main" xmlns="" val="20004"/>
                    </a:ext>
                  </a:extLst>
                </a:gridCol>
                <a:gridCol w="598885">
                  <a:extLst>
                    <a:ext uri="{9D8B030D-6E8A-4147-A177-3AD203B41FA5}">
                      <a16:colId xmlns:a16="http://schemas.microsoft.com/office/drawing/2014/main" xmlns="" val="20005"/>
                    </a:ext>
                  </a:extLst>
                </a:gridCol>
                <a:gridCol w="634162">
                  <a:extLst>
                    <a:ext uri="{9D8B030D-6E8A-4147-A177-3AD203B41FA5}">
                      <a16:colId xmlns:a16="http://schemas.microsoft.com/office/drawing/2014/main" xmlns="" val="20006"/>
                    </a:ext>
                  </a:extLst>
                </a:gridCol>
                <a:gridCol w="633341">
                  <a:extLst>
                    <a:ext uri="{9D8B030D-6E8A-4147-A177-3AD203B41FA5}">
                      <a16:colId xmlns:a16="http://schemas.microsoft.com/office/drawing/2014/main" xmlns="" val="20007"/>
                    </a:ext>
                  </a:extLst>
                </a:gridCol>
                <a:gridCol w="634162">
                  <a:extLst>
                    <a:ext uri="{9D8B030D-6E8A-4147-A177-3AD203B41FA5}">
                      <a16:colId xmlns:a16="http://schemas.microsoft.com/office/drawing/2014/main" xmlns="" val="20008"/>
                    </a:ext>
                  </a:extLst>
                </a:gridCol>
                <a:gridCol w="633341">
                  <a:extLst>
                    <a:ext uri="{9D8B030D-6E8A-4147-A177-3AD203B41FA5}">
                      <a16:colId xmlns:a16="http://schemas.microsoft.com/office/drawing/2014/main" xmlns="" val="20009"/>
                    </a:ext>
                  </a:extLst>
                </a:gridCol>
                <a:gridCol w="633341">
                  <a:extLst>
                    <a:ext uri="{9D8B030D-6E8A-4147-A177-3AD203B41FA5}">
                      <a16:colId xmlns:a16="http://schemas.microsoft.com/office/drawing/2014/main" xmlns="" val="20010"/>
                    </a:ext>
                  </a:extLst>
                </a:gridCol>
                <a:gridCol w="633341"/>
                <a:gridCol w="633341">
                  <a:extLst>
                    <a:ext uri="{9D8B030D-6E8A-4147-A177-3AD203B41FA5}">
                      <a16:colId xmlns:a16="http://schemas.microsoft.com/office/drawing/2014/main" xmlns="" val="20011"/>
                    </a:ext>
                  </a:extLst>
                </a:gridCol>
              </a:tblGrid>
              <a:tr h="560370">
                <a:tc>
                  <a:txBody>
                    <a:bodyPr/>
                    <a:lstStyle/>
                    <a:p>
                      <a:pPr algn="ctr">
                        <a:lnSpc>
                          <a:spcPct val="115000"/>
                        </a:lnSpc>
                        <a:spcBef>
                          <a:spcPts val="200"/>
                        </a:spcBef>
                        <a:spcAft>
                          <a:spcPts val="200"/>
                        </a:spcAft>
                      </a:pPr>
                      <a:r>
                        <a:rPr lang="ru-RU" sz="900" b="1" dirty="0">
                          <a:effectLst/>
                          <a:latin typeface="Times New Roman" pitchFamily="18" charset="0"/>
                          <a:cs typeface="Times New Roman" pitchFamily="18" charset="0"/>
                        </a:rPr>
                        <a:t>№ п/п</a:t>
                      </a:r>
                      <a:endParaRPr lang="ru-RU" sz="900" b="1"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900" b="1" dirty="0">
                          <a:effectLst/>
                          <a:latin typeface="Times New Roman" pitchFamily="18" charset="0"/>
                          <a:cs typeface="Times New Roman" pitchFamily="18" charset="0"/>
                        </a:rPr>
                        <a:t>Наименование целевого индикатора (показателя)</a:t>
                      </a:r>
                      <a:endParaRPr lang="ru-RU" sz="900" b="1"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900" b="1" dirty="0">
                          <a:effectLst/>
                          <a:latin typeface="Times New Roman" pitchFamily="18" charset="0"/>
                          <a:cs typeface="Times New Roman" pitchFamily="18" charset="0"/>
                        </a:rPr>
                        <a:t>Ед.</a:t>
                      </a:r>
                    </a:p>
                    <a:p>
                      <a:pPr algn="ctr">
                        <a:lnSpc>
                          <a:spcPct val="115000"/>
                        </a:lnSpc>
                        <a:spcBef>
                          <a:spcPts val="200"/>
                        </a:spcBef>
                        <a:spcAft>
                          <a:spcPts val="200"/>
                        </a:spcAft>
                      </a:pPr>
                      <a:r>
                        <a:rPr lang="ru-RU" sz="900" b="1" dirty="0">
                          <a:effectLst/>
                          <a:latin typeface="Times New Roman" pitchFamily="18" charset="0"/>
                          <a:cs typeface="Times New Roman" pitchFamily="18" charset="0"/>
                        </a:rPr>
                        <a:t>изм.</a:t>
                      </a:r>
                      <a:endParaRPr lang="ru-RU" sz="900" b="1" dirty="0">
                        <a:effectLst/>
                        <a:latin typeface="Times New Roman" pitchFamily="18" charset="0"/>
                        <a:ea typeface="Times New Roman"/>
                        <a:cs typeface="Times New Roman" pitchFamily="18" charset="0"/>
                      </a:endParaRPr>
                    </a:p>
                  </a:txBody>
                  <a:tcPr marL="16121" marR="16121" marT="0" marB="0" anchor="ctr"/>
                </a:tc>
                <a:tc>
                  <a:txBody>
                    <a:bodyPr/>
                    <a:lstStyle/>
                    <a:p>
                      <a:pPr algn="ctr">
                        <a:lnSpc>
                          <a:spcPct val="115000"/>
                        </a:lnSpc>
                        <a:spcBef>
                          <a:spcPts val="200"/>
                        </a:spcBef>
                        <a:spcAft>
                          <a:spcPts val="200"/>
                        </a:spcAft>
                      </a:pPr>
                      <a:r>
                        <a:rPr lang="ru-RU" sz="900" b="1" dirty="0">
                          <a:effectLst/>
                          <a:latin typeface="Times New Roman" pitchFamily="18" charset="0"/>
                          <a:cs typeface="Times New Roman" pitchFamily="18" charset="0"/>
                        </a:rPr>
                        <a:t>2016 год</a:t>
                      </a:r>
                    </a:p>
                    <a:p>
                      <a:pPr algn="ctr">
                        <a:lnSpc>
                          <a:spcPct val="115000"/>
                        </a:lnSpc>
                        <a:spcBef>
                          <a:spcPts val="200"/>
                        </a:spcBef>
                        <a:spcAft>
                          <a:spcPts val="200"/>
                        </a:spcAft>
                      </a:pPr>
                      <a:r>
                        <a:rPr lang="ru-RU" sz="900" b="1" dirty="0">
                          <a:effectLst/>
                          <a:latin typeface="Times New Roman" pitchFamily="18" charset="0"/>
                          <a:cs typeface="Times New Roman" pitchFamily="18" charset="0"/>
                        </a:rPr>
                        <a:t> факт</a:t>
                      </a:r>
                      <a:endParaRPr lang="ru-RU" sz="900" b="1"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900" b="1" dirty="0">
                          <a:effectLst/>
                          <a:latin typeface="Times New Roman" pitchFamily="18" charset="0"/>
                          <a:cs typeface="Times New Roman" pitchFamily="18" charset="0"/>
                        </a:rPr>
                        <a:t>2017 год</a:t>
                      </a:r>
                      <a:endParaRPr lang="ru-RU" sz="900" b="1"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900" b="1" dirty="0">
                          <a:effectLst/>
                          <a:latin typeface="Times New Roman" pitchFamily="18" charset="0"/>
                          <a:cs typeface="Times New Roman" pitchFamily="18" charset="0"/>
                        </a:rPr>
                        <a:t>2018 год</a:t>
                      </a:r>
                      <a:endParaRPr lang="ru-RU" sz="900" b="1"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900" b="1" dirty="0">
                          <a:effectLst/>
                          <a:latin typeface="Times New Roman" pitchFamily="18" charset="0"/>
                          <a:cs typeface="Times New Roman" pitchFamily="18" charset="0"/>
                        </a:rPr>
                        <a:t>2019 год</a:t>
                      </a:r>
                      <a:endParaRPr lang="ru-RU" sz="900" b="1"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900" b="1" dirty="0">
                          <a:effectLst/>
                          <a:latin typeface="Times New Roman" pitchFamily="18" charset="0"/>
                          <a:cs typeface="Times New Roman" pitchFamily="18" charset="0"/>
                        </a:rPr>
                        <a:t>2020 год</a:t>
                      </a:r>
                      <a:endParaRPr lang="ru-RU" sz="900" b="1"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900" b="1" dirty="0">
                          <a:effectLst/>
                          <a:latin typeface="Times New Roman" pitchFamily="18" charset="0"/>
                          <a:cs typeface="Times New Roman" pitchFamily="18" charset="0"/>
                        </a:rPr>
                        <a:t>2021 год</a:t>
                      </a:r>
                      <a:endParaRPr lang="ru-RU" sz="900" b="1"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900" b="1" dirty="0">
                          <a:effectLst/>
                          <a:latin typeface="Times New Roman" pitchFamily="18" charset="0"/>
                          <a:cs typeface="Times New Roman" pitchFamily="18" charset="0"/>
                        </a:rPr>
                        <a:t>2022 год</a:t>
                      </a:r>
                      <a:endParaRPr lang="ru-RU" sz="900" b="1"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900" b="1" dirty="0">
                          <a:effectLst/>
                          <a:latin typeface="Times New Roman" pitchFamily="18" charset="0"/>
                          <a:cs typeface="Times New Roman" pitchFamily="18" charset="0"/>
                        </a:rPr>
                        <a:t>2023 год</a:t>
                      </a:r>
                      <a:endParaRPr lang="ru-RU" sz="900" b="1"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900" b="1" dirty="0" smtClean="0">
                          <a:effectLst/>
                          <a:latin typeface="Times New Roman" pitchFamily="18" charset="0"/>
                          <a:ea typeface="Times New Roman"/>
                          <a:cs typeface="Times New Roman" pitchFamily="18" charset="0"/>
                        </a:rPr>
                        <a:t>2024 год</a:t>
                      </a:r>
                      <a:endParaRPr lang="ru-RU" sz="900" b="1"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900" b="1" dirty="0" smtClean="0">
                          <a:effectLst/>
                          <a:latin typeface="Times New Roman" pitchFamily="18" charset="0"/>
                          <a:cs typeface="Times New Roman" pitchFamily="18" charset="0"/>
                        </a:rPr>
                        <a:t>2025 </a:t>
                      </a:r>
                      <a:r>
                        <a:rPr lang="ru-RU" sz="900" b="1" dirty="0">
                          <a:effectLst/>
                          <a:latin typeface="Times New Roman" pitchFamily="18" charset="0"/>
                          <a:cs typeface="Times New Roman" pitchFamily="18" charset="0"/>
                        </a:rPr>
                        <a:t>год</a:t>
                      </a:r>
                      <a:endParaRPr lang="ru-RU" sz="900" b="1" dirty="0">
                        <a:effectLst/>
                        <a:latin typeface="Times New Roman" pitchFamily="18" charset="0"/>
                        <a:ea typeface="Times New Roman"/>
                        <a:cs typeface="Times New Roman" pitchFamily="18" charset="0"/>
                      </a:endParaRPr>
                    </a:p>
                  </a:txBody>
                  <a:tcPr marL="30544" marR="30544" marT="0" marB="0" anchor="ctr"/>
                </a:tc>
                <a:extLst>
                  <a:ext uri="{0D108BD9-81ED-4DB2-BD59-A6C34878D82A}">
                    <a16:rowId xmlns:a16="http://schemas.microsoft.com/office/drawing/2014/main" xmlns="" val="10000"/>
                  </a:ext>
                </a:extLst>
              </a:tr>
              <a:tr h="596894">
                <a:tc>
                  <a:txBody>
                    <a:bodyPr/>
                    <a:lstStyle/>
                    <a:p>
                      <a:pPr algn="ctr">
                        <a:lnSpc>
                          <a:spcPct val="115000"/>
                        </a:lnSpc>
                        <a:spcAft>
                          <a:spcPts val="0"/>
                        </a:spcAft>
                      </a:pPr>
                      <a:r>
                        <a:rPr lang="ru-RU" sz="900" dirty="0">
                          <a:effectLst/>
                          <a:latin typeface="Times New Roman" pitchFamily="18" charset="0"/>
                          <a:cs typeface="Times New Roman" pitchFamily="18" charset="0"/>
                        </a:rPr>
                        <a:t> </a:t>
                      </a:r>
                    </a:p>
                    <a:p>
                      <a:pPr algn="ctr">
                        <a:lnSpc>
                          <a:spcPct val="115000"/>
                        </a:lnSpc>
                        <a:spcAft>
                          <a:spcPts val="0"/>
                        </a:spcAft>
                      </a:pPr>
                      <a:r>
                        <a:rPr lang="ru-RU" sz="900" dirty="0">
                          <a:effectLst/>
                          <a:latin typeface="Times New Roman" pitchFamily="18" charset="0"/>
                          <a:cs typeface="Times New Roman" pitchFamily="18" charset="0"/>
                        </a:rPr>
                        <a:t>1</a:t>
                      </a:r>
                      <a:endParaRPr lang="ru-RU" sz="900" dirty="0">
                        <a:effectLst/>
                        <a:latin typeface="Times New Roman" pitchFamily="18" charset="0"/>
                        <a:ea typeface="Times New Roman"/>
                        <a:cs typeface="Times New Roman" pitchFamily="18" charset="0"/>
                      </a:endParaRPr>
                    </a:p>
                  </a:txBody>
                  <a:tcPr marL="30544" marR="30544" marT="0" marB="0"/>
                </a:tc>
                <a:tc>
                  <a:txBody>
                    <a:bodyPr/>
                    <a:lstStyle/>
                    <a:p>
                      <a:pPr indent="0" algn="l">
                        <a:spcAft>
                          <a:spcPts val="0"/>
                        </a:spcAft>
                      </a:pPr>
                      <a:r>
                        <a:rPr lang="ru-RU" sz="900" kern="50" dirty="0">
                          <a:effectLst/>
                          <a:latin typeface="Times New Roman" panose="02020603050405020304" pitchFamily="18" charset="0"/>
                          <a:cs typeface="Times New Roman" panose="02020603050405020304" pitchFamily="18" charset="0"/>
                        </a:rPr>
                        <a:t>Площадь территорий кладбищ</a:t>
                      </a:r>
                      <a:endParaRPr lang="ru-RU" sz="900" kern="50" dirty="0">
                        <a:effectLst/>
                        <a:latin typeface="Times New Roman" pitchFamily="18" charset="0"/>
                        <a:ea typeface="Times New Roman"/>
                        <a:cs typeface="Times New Roman" pitchFamily="18" charset="0"/>
                      </a:endParaRPr>
                    </a:p>
                  </a:txBody>
                  <a:tcPr marL="68289" marR="68289" marT="0" marB="0" anchor="ctr"/>
                </a:tc>
                <a:tc>
                  <a:txBody>
                    <a:bodyPr/>
                    <a:lstStyle/>
                    <a:p>
                      <a:pPr algn="ctr">
                        <a:lnSpc>
                          <a:spcPct val="115000"/>
                        </a:lnSpc>
                        <a:spcAft>
                          <a:spcPts val="0"/>
                        </a:spcAft>
                      </a:pPr>
                      <a:r>
                        <a:rPr lang="ru-RU" sz="900" dirty="0">
                          <a:effectLst/>
                          <a:latin typeface="Times New Roman" pitchFamily="18" charset="0"/>
                          <a:ea typeface="+mn-ea"/>
                          <a:cs typeface="Times New Roman" pitchFamily="18" charset="0"/>
                        </a:rPr>
                        <a:t>га</a:t>
                      </a:r>
                      <a:endParaRPr lang="ru-RU" sz="9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1000"/>
                        </a:spcAft>
                      </a:pPr>
                      <a:r>
                        <a:rPr lang="ru-RU" sz="900" dirty="0">
                          <a:effectLst/>
                          <a:latin typeface="Times New Roman" panose="02020603050405020304" pitchFamily="18" charset="0"/>
                          <a:cs typeface="Times New Roman" panose="02020603050405020304" pitchFamily="18" charset="0"/>
                        </a:rPr>
                        <a:t>16, 7</a:t>
                      </a:r>
                      <a:endParaRPr lang="ru-RU" sz="900" dirty="0">
                        <a:effectLst/>
                        <a:latin typeface="Times New Roman" pitchFamily="18" charset="0"/>
                        <a:ea typeface="Times New Roman"/>
                        <a:cs typeface="Times New Roman" pitchFamily="18" charset="0"/>
                      </a:endParaRPr>
                    </a:p>
                  </a:txBody>
                  <a:tcPr marL="68289" marR="68289" marT="0" marB="0" anchor="ctr"/>
                </a:tc>
                <a:tc>
                  <a:txBody>
                    <a:bodyPr/>
                    <a:lstStyle/>
                    <a:p>
                      <a:pPr algn="ctr">
                        <a:lnSpc>
                          <a:spcPct val="115000"/>
                        </a:lnSpc>
                        <a:spcAft>
                          <a:spcPts val="1000"/>
                        </a:spcAft>
                      </a:pPr>
                      <a:r>
                        <a:rPr lang="ru-RU" sz="900" dirty="0">
                          <a:effectLst/>
                          <a:latin typeface="Times New Roman" panose="02020603050405020304" pitchFamily="18" charset="0"/>
                          <a:cs typeface="Times New Roman" panose="02020603050405020304" pitchFamily="18" charset="0"/>
                        </a:rPr>
                        <a:t>16, 7</a:t>
                      </a:r>
                      <a:endParaRPr lang="ru-RU" sz="900" dirty="0">
                        <a:effectLst/>
                        <a:latin typeface="Times New Roman" pitchFamily="18" charset="0"/>
                        <a:ea typeface="Times New Roman"/>
                        <a:cs typeface="Times New Roman" pitchFamily="18" charset="0"/>
                      </a:endParaRPr>
                    </a:p>
                  </a:txBody>
                  <a:tcPr marL="68289" marR="68289" marT="0" marB="0" anchor="ctr"/>
                </a:tc>
                <a:tc>
                  <a:txBody>
                    <a:bodyPr/>
                    <a:lstStyle/>
                    <a:p>
                      <a:pPr algn="ctr">
                        <a:lnSpc>
                          <a:spcPct val="115000"/>
                        </a:lnSpc>
                        <a:spcAft>
                          <a:spcPts val="1000"/>
                        </a:spcAft>
                      </a:pPr>
                      <a:r>
                        <a:rPr lang="ru-RU" sz="900">
                          <a:effectLst/>
                          <a:latin typeface="Times New Roman" panose="02020603050405020304" pitchFamily="18" charset="0"/>
                          <a:cs typeface="Times New Roman" panose="02020603050405020304" pitchFamily="18" charset="0"/>
                        </a:rPr>
                        <a:t>16, 7</a:t>
                      </a:r>
                      <a:endParaRPr lang="ru-RU" sz="900">
                        <a:effectLst/>
                        <a:latin typeface="Times New Roman" pitchFamily="18" charset="0"/>
                        <a:ea typeface="Times New Roman"/>
                        <a:cs typeface="Times New Roman" pitchFamily="18" charset="0"/>
                      </a:endParaRPr>
                    </a:p>
                  </a:txBody>
                  <a:tcPr marL="68289" marR="68289" marT="0" marB="0" anchor="ctr"/>
                </a:tc>
                <a:tc>
                  <a:txBody>
                    <a:bodyPr/>
                    <a:lstStyle/>
                    <a:p>
                      <a:pPr algn="ctr">
                        <a:lnSpc>
                          <a:spcPct val="115000"/>
                        </a:lnSpc>
                        <a:spcAft>
                          <a:spcPts val="1000"/>
                        </a:spcAft>
                      </a:pPr>
                      <a:r>
                        <a:rPr lang="ru-RU" sz="900" dirty="0">
                          <a:effectLst/>
                          <a:latin typeface="Times New Roman" panose="02020603050405020304" pitchFamily="18" charset="0"/>
                          <a:cs typeface="Times New Roman" panose="02020603050405020304" pitchFamily="18" charset="0"/>
                        </a:rPr>
                        <a:t>16, 7</a:t>
                      </a:r>
                      <a:endParaRPr lang="ru-RU" sz="900" dirty="0">
                        <a:effectLst/>
                        <a:latin typeface="Times New Roman" pitchFamily="18" charset="0"/>
                        <a:ea typeface="Times New Roman"/>
                        <a:cs typeface="Times New Roman" pitchFamily="18" charset="0"/>
                      </a:endParaRPr>
                    </a:p>
                  </a:txBody>
                  <a:tcPr marL="68289" marR="68289" marT="0" marB="0" anchor="ctr"/>
                </a:tc>
                <a:tc>
                  <a:txBody>
                    <a:bodyPr/>
                    <a:lstStyle/>
                    <a:p>
                      <a:pPr algn="ctr">
                        <a:lnSpc>
                          <a:spcPct val="115000"/>
                        </a:lnSpc>
                        <a:spcAft>
                          <a:spcPts val="1000"/>
                        </a:spcAft>
                      </a:pPr>
                      <a:r>
                        <a:rPr lang="ru-RU" sz="900" dirty="0">
                          <a:effectLst/>
                          <a:latin typeface="Times New Roman" panose="02020603050405020304" pitchFamily="18" charset="0"/>
                          <a:cs typeface="Times New Roman" panose="02020603050405020304" pitchFamily="18" charset="0"/>
                        </a:rPr>
                        <a:t>16, 7</a:t>
                      </a:r>
                      <a:endParaRPr lang="ru-RU" sz="900" dirty="0">
                        <a:effectLst/>
                        <a:latin typeface="Times New Roman" pitchFamily="18" charset="0"/>
                        <a:ea typeface="Times New Roman"/>
                        <a:cs typeface="Times New Roman" pitchFamily="18" charset="0"/>
                      </a:endParaRPr>
                    </a:p>
                  </a:txBody>
                  <a:tcPr marL="68289" marR="68289" marT="0" marB="0" anchor="ctr"/>
                </a:tc>
                <a:tc>
                  <a:txBody>
                    <a:bodyPr/>
                    <a:lstStyle/>
                    <a:p>
                      <a:pPr algn="ctr">
                        <a:lnSpc>
                          <a:spcPct val="115000"/>
                        </a:lnSpc>
                        <a:spcAft>
                          <a:spcPts val="1000"/>
                        </a:spcAft>
                      </a:pPr>
                      <a:r>
                        <a:rPr lang="ru-RU" sz="900" dirty="0">
                          <a:effectLst/>
                          <a:latin typeface="Times New Roman" panose="02020603050405020304" pitchFamily="18" charset="0"/>
                          <a:cs typeface="Times New Roman" panose="02020603050405020304" pitchFamily="18" charset="0"/>
                        </a:rPr>
                        <a:t>16, 7</a:t>
                      </a:r>
                      <a:endParaRPr lang="ru-RU" sz="900" dirty="0">
                        <a:effectLst/>
                        <a:latin typeface="Times New Roman" pitchFamily="18" charset="0"/>
                        <a:ea typeface="Times New Roman"/>
                        <a:cs typeface="Times New Roman" pitchFamily="18" charset="0"/>
                      </a:endParaRPr>
                    </a:p>
                  </a:txBody>
                  <a:tcPr marL="68289" marR="68289" marT="0" marB="0" anchor="ctr"/>
                </a:tc>
                <a:tc>
                  <a:txBody>
                    <a:bodyPr/>
                    <a:lstStyle/>
                    <a:p>
                      <a:pPr algn="ctr">
                        <a:lnSpc>
                          <a:spcPct val="115000"/>
                        </a:lnSpc>
                        <a:spcAft>
                          <a:spcPts val="1000"/>
                        </a:spcAft>
                      </a:pPr>
                      <a:r>
                        <a:rPr lang="ru-RU" sz="900" dirty="0">
                          <a:effectLst/>
                          <a:latin typeface="Times New Roman" panose="02020603050405020304" pitchFamily="18" charset="0"/>
                          <a:cs typeface="Times New Roman" panose="02020603050405020304" pitchFamily="18" charset="0"/>
                        </a:rPr>
                        <a:t>16, 7</a:t>
                      </a:r>
                      <a:endParaRPr lang="ru-RU" sz="900" dirty="0">
                        <a:effectLst/>
                        <a:latin typeface="Times New Roman" pitchFamily="18" charset="0"/>
                        <a:ea typeface="Times New Roman"/>
                        <a:cs typeface="Times New Roman" pitchFamily="18" charset="0"/>
                      </a:endParaRPr>
                    </a:p>
                  </a:txBody>
                  <a:tcPr marL="68289" marR="68289" marT="0" marB="0" anchor="ctr"/>
                </a:tc>
                <a:tc>
                  <a:txBody>
                    <a:bodyPr/>
                    <a:lstStyle/>
                    <a:p>
                      <a:pPr algn="ctr">
                        <a:lnSpc>
                          <a:spcPct val="115000"/>
                        </a:lnSpc>
                        <a:spcAft>
                          <a:spcPts val="1000"/>
                        </a:spcAft>
                      </a:pPr>
                      <a:r>
                        <a:rPr lang="ru-RU" sz="900" dirty="0">
                          <a:effectLst/>
                          <a:latin typeface="Times New Roman" panose="02020603050405020304" pitchFamily="18" charset="0"/>
                          <a:cs typeface="Times New Roman" panose="02020603050405020304" pitchFamily="18" charset="0"/>
                        </a:rPr>
                        <a:t>16,7</a:t>
                      </a:r>
                      <a:endParaRPr lang="ru-RU" sz="900" dirty="0">
                        <a:effectLst/>
                        <a:latin typeface="Times New Roman" pitchFamily="18" charset="0"/>
                        <a:ea typeface="Times New Roman"/>
                        <a:cs typeface="Times New Roman" pitchFamily="18" charset="0"/>
                      </a:endParaRPr>
                    </a:p>
                  </a:txBody>
                  <a:tcPr marL="68289" marR="68289" marT="0" marB="0" anchor="ctr"/>
                </a:tc>
                <a:tc>
                  <a:txBody>
                    <a:bodyPr/>
                    <a:lstStyle/>
                    <a:p>
                      <a:pPr algn="ctr">
                        <a:lnSpc>
                          <a:spcPct val="115000"/>
                        </a:lnSpc>
                        <a:spcAft>
                          <a:spcPts val="1000"/>
                        </a:spcAft>
                      </a:pPr>
                      <a:r>
                        <a:rPr lang="ru-RU" sz="900" dirty="0" smtClean="0">
                          <a:effectLst/>
                          <a:latin typeface="Times New Roman" pitchFamily="18" charset="0"/>
                          <a:ea typeface="Times New Roman"/>
                          <a:cs typeface="Times New Roman" pitchFamily="18" charset="0"/>
                        </a:rPr>
                        <a:t>16,7</a:t>
                      </a:r>
                      <a:endParaRPr lang="ru-RU" sz="900" dirty="0">
                        <a:effectLst/>
                        <a:latin typeface="Times New Roman" pitchFamily="18" charset="0"/>
                        <a:ea typeface="Times New Roman"/>
                        <a:cs typeface="Times New Roman" pitchFamily="18" charset="0"/>
                      </a:endParaRPr>
                    </a:p>
                  </a:txBody>
                  <a:tcPr marL="68289" marR="68289" marT="0" marB="0" anchor="ctr"/>
                </a:tc>
                <a:tc>
                  <a:txBody>
                    <a:bodyPr/>
                    <a:lstStyle/>
                    <a:p>
                      <a:pPr algn="ctr">
                        <a:lnSpc>
                          <a:spcPct val="115000"/>
                        </a:lnSpc>
                        <a:spcAft>
                          <a:spcPts val="1000"/>
                        </a:spcAft>
                      </a:pPr>
                      <a:r>
                        <a:rPr lang="ru-RU" sz="900" dirty="0">
                          <a:effectLst/>
                          <a:latin typeface="Times New Roman" panose="02020603050405020304" pitchFamily="18" charset="0"/>
                          <a:cs typeface="Times New Roman" panose="02020603050405020304" pitchFamily="18" charset="0"/>
                        </a:rPr>
                        <a:t>16,7</a:t>
                      </a:r>
                      <a:endParaRPr lang="ru-RU" sz="900" dirty="0">
                        <a:effectLst/>
                        <a:latin typeface="Times New Roman" pitchFamily="18" charset="0"/>
                        <a:ea typeface="Times New Roman"/>
                        <a:cs typeface="Times New Roman" pitchFamily="18" charset="0"/>
                      </a:endParaRPr>
                    </a:p>
                  </a:txBody>
                  <a:tcPr marL="68289" marR="68289" marT="0" marB="0" anchor="ctr"/>
                </a:tc>
                <a:extLst>
                  <a:ext uri="{0D108BD9-81ED-4DB2-BD59-A6C34878D82A}">
                    <a16:rowId xmlns:a16="http://schemas.microsoft.com/office/drawing/2014/main" xmlns="" val="10001"/>
                  </a:ext>
                </a:extLst>
              </a:tr>
              <a:tr h="627242">
                <a:tc>
                  <a:txBody>
                    <a:bodyPr/>
                    <a:lstStyle/>
                    <a:p>
                      <a:pPr algn="ctr">
                        <a:lnSpc>
                          <a:spcPct val="115000"/>
                        </a:lnSpc>
                        <a:spcAft>
                          <a:spcPts val="0"/>
                        </a:spcAft>
                      </a:pPr>
                      <a:r>
                        <a:rPr lang="ru-RU" sz="900" dirty="0">
                          <a:effectLst/>
                          <a:latin typeface="Times New Roman" pitchFamily="18" charset="0"/>
                          <a:cs typeface="Times New Roman" pitchFamily="18" charset="0"/>
                        </a:rPr>
                        <a:t> </a:t>
                      </a:r>
                    </a:p>
                    <a:p>
                      <a:pPr algn="ctr">
                        <a:lnSpc>
                          <a:spcPct val="115000"/>
                        </a:lnSpc>
                        <a:spcAft>
                          <a:spcPts val="0"/>
                        </a:spcAft>
                      </a:pPr>
                      <a:r>
                        <a:rPr lang="ru-RU" sz="900" dirty="0">
                          <a:effectLst/>
                          <a:latin typeface="Times New Roman" pitchFamily="18" charset="0"/>
                          <a:ea typeface="+mn-ea"/>
                          <a:cs typeface="Times New Roman" pitchFamily="18" charset="0"/>
                        </a:rPr>
                        <a:t>2</a:t>
                      </a:r>
                      <a:endParaRPr lang="ru-RU" sz="900" dirty="0">
                        <a:effectLst/>
                        <a:latin typeface="Times New Roman" pitchFamily="18" charset="0"/>
                        <a:ea typeface="Times New Roman"/>
                        <a:cs typeface="Times New Roman" pitchFamily="18" charset="0"/>
                      </a:endParaRPr>
                    </a:p>
                  </a:txBody>
                  <a:tcPr marL="30544" marR="30544" marT="0" marB="0"/>
                </a:tc>
                <a:tc>
                  <a:txBody>
                    <a:bodyPr/>
                    <a:lstStyle/>
                    <a:p>
                      <a:pPr indent="0" algn="l">
                        <a:spcAft>
                          <a:spcPts val="0"/>
                        </a:spcAft>
                      </a:pPr>
                      <a:r>
                        <a:rPr lang="ru-RU" sz="900" kern="50" dirty="0" smtClean="0">
                          <a:effectLst/>
                          <a:latin typeface="Times New Roman" panose="02020603050405020304" pitchFamily="18" charset="0"/>
                          <a:cs typeface="Times New Roman" panose="02020603050405020304" pitchFamily="18" charset="0"/>
                        </a:rPr>
                        <a:t>Количество </a:t>
                      </a:r>
                      <a:r>
                        <a:rPr lang="ru-RU" sz="900" kern="50" dirty="0">
                          <a:effectLst/>
                          <a:latin typeface="Times New Roman" panose="02020603050405020304" pitchFamily="18" charset="0"/>
                          <a:cs typeface="Times New Roman" panose="02020603050405020304" pitchFamily="18" charset="0"/>
                        </a:rPr>
                        <a:t>нарушений установленных сроков расчистки от снега дорог кладбищ в зимнее время</a:t>
                      </a:r>
                      <a:endParaRPr lang="ru-RU" sz="900" kern="50" dirty="0">
                        <a:effectLst/>
                        <a:latin typeface="Times New Roman" pitchFamily="18" charset="0"/>
                        <a:ea typeface="Times New Roman"/>
                        <a:cs typeface="Times New Roman" pitchFamily="18" charset="0"/>
                      </a:endParaRPr>
                    </a:p>
                  </a:txBody>
                  <a:tcPr marL="68289" marR="68289" marT="0" marB="0" anchor="ctr"/>
                </a:tc>
                <a:tc>
                  <a:txBody>
                    <a:bodyPr/>
                    <a:lstStyle/>
                    <a:p>
                      <a:pPr algn="ctr">
                        <a:lnSpc>
                          <a:spcPct val="115000"/>
                        </a:lnSpc>
                        <a:spcAft>
                          <a:spcPts val="0"/>
                        </a:spcAft>
                      </a:pPr>
                      <a:r>
                        <a:rPr lang="ru-RU" sz="900" dirty="0">
                          <a:effectLst/>
                          <a:latin typeface="Times New Roman" pitchFamily="18" charset="0"/>
                          <a:cs typeface="Times New Roman" pitchFamily="18" charset="0"/>
                        </a:rPr>
                        <a:t>Ед.</a:t>
                      </a:r>
                      <a:endParaRPr lang="ru-RU" sz="9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1000"/>
                        </a:spcAft>
                      </a:pPr>
                      <a:r>
                        <a:rPr lang="ru-RU" sz="900" dirty="0">
                          <a:effectLst/>
                          <a:latin typeface="Times New Roman" panose="02020603050405020304" pitchFamily="18" charset="0"/>
                          <a:cs typeface="Times New Roman" panose="02020603050405020304" pitchFamily="18" charset="0"/>
                        </a:rPr>
                        <a:t>0</a:t>
                      </a:r>
                      <a:endParaRPr lang="ru-RU" sz="900" dirty="0">
                        <a:effectLst/>
                        <a:latin typeface="Times New Roman" pitchFamily="18" charset="0"/>
                        <a:ea typeface="Times New Roman"/>
                        <a:cs typeface="Times New Roman" pitchFamily="18" charset="0"/>
                      </a:endParaRPr>
                    </a:p>
                  </a:txBody>
                  <a:tcPr marL="68289" marR="68289" marT="0" marB="0" anchor="ctr"/>
                </a:tc>
                <a:tc>
                  <a:txBody>
                    <a:bodyPr/>
                    <a:lstStyle/>
                    <a:p>
                      <a:pPr algn="ctr">
                        <a:lnSpc>
                          <a:spcPct val="115000"/>
                        </a:lnSpc>
                        <a:spcAft>
                          <a:spcPts val="1000"/>
                        </a:spcAft>
                      </a:pPr>
                      <a:r>
                        <a:rPr lang="ru-RU" sz="900" dirty="0">
                          <a:effectLst/>
                          <a:latin typeface="Times New Roman" panose="02020603050405020304" pitchFamily="18" charset="0"/>
                          <a:cs typeface="Times New Roman" panose="02020603050405020304" pitchFamily="18" charset="0"/>
                        </a:rPr>
                        <a:t>0</a:t>
                      </a:r>
                      <a:endParaRPr lang="ru-RU" sz="900" dirty="0">
                        <a:effectLst/>
                        <a:latin typeface="Times New Roman" pitchFamily="18" charset="0"/>
                        <a:ea typeface="Times New Roman"/>
                        <a:cs typeface="Times New Roman" pitchFamily="18" charset="0"/>
                      </a:endParaRPr>
                    </a:p>
                  </a:txBody>
                  <a:tcPr marL="68289" marR="68289" marT="0" marB="0" anchor="ctr"/>
                </a:tc>
                <a:tc>
                  <a:txBody>
                    <a:bodyPr/>
                    <a:lstStyle/>
                    <a:p>
                      <a:pPr algn="ctr">
                        <a:lnSpc>
                          <a:spcPct val="115000"/>
                        </a:lnSpc>
                        <a:spcAft>
                          <a:spcPts val="1000"/>
                        </a:spcAft>
                      </a:pPr>
                      <a:r>
                        <a:rPr lang="ru-RU" sz="900">
                          <a:effectLst/>
                          <a:latin typeface="Times New Roman" panose="02020603050405020304" pitchFamily="18" charset="0"/>
                          <a:cs typeface="Times New Roman" panose="02020603050405020304" pitchFamily="18" charset="0"/>
                        </a:rPr>
                        <a:t>0</a:t>
                      </a:r>
                      <a:endParaRPr lang="ru-RU" sz="900">
                        <a:effectLst/>
                        <a:latin typeface="Times New Roman" pitchFamily="18" charset="0"/>
                        <a:ea typeface="Times New Roman"/>
                        <a:cs typeface="Times New Roman" pitchFamily="18" charset="0"/>
                      </a:endParaRPr>
                    </a:p>
                  </a:txBody>
                  <a:tcPr marL="68289" marR="68289" marT="0" marB="0" anchor="ctr"/>
                </a:tc>
                <a:tc>
                  <a:txBody>
                    <a:bodyPr/>
                    <a:lstStyle/>
                    <a:p>
                      <a:pPr algn="ctr">
                        <a:lnSpc>
                          <a:spcPct val="115000"/>
                        </a:lnSpc>
                        <a:spcAft>
                          <a:spcPts val="1000"/>
                        </a:spcAft>
                      </a:pPr>
                      <a:r>
                        <a:rPr lang="ru-RU" sz="900">
                          <a:effectLst/>
                          <a:latin typeface="Times New Roman" panose="02020603050405020304" pitchFamily="18" charset="0"/>
                          <a:cs typeface="Times New Roman" panose="02020603050405020304" pitchFamily="18" charset="0"/>
                        </a:rPr>
                        <a:t>0</a:t>
                      </a:r>
                      <a:endParaRPr lang="ru-RU" sz="900">
                        <a:effectLst/>
                        <a:latin typeface="Times New Roman" pitchFamily="18" charset="0"/>
                        <a:ea typeface="Times New Roman"/>
                        <a:cs typeface="Times New Roman" pitchFamily="18" charset="0"/>
                      </a:endParaRPr>
                    </a:p>
                  </a:txBody>
                  <a:tcPr marL="68289" marR="68289" marT="0" marB="0" anchor="ctr"/>
                </a:tc>
                <a:tc>
                  <a:txBody>
                    <a:bodyPr/>
                    <a:lstStyle/>
                    <a:p>
                      <a:pPr algn="ctr">
                        <a:lnSpc>
                          <a:spcPct val="115000"/>
                        </a:lnSpc>
                        <a:spcAft>
                          <a:spcPts val="1000"/>
                        </a:spcAft>
                      </a:pPr>
                      <a:r>
                        <a:rPr lang="ru-RU" sz="900">
                          <a:effectLst/>
                          <a:latin typeface="Times New Roman" panose="02020603050405020304" pitchFamily="18" charset="0"/>
                          <a:cs typeface="Times New Roman" panose="02020603050405020304" pitchFamily="18" charset="0"/>
                        </a:rPr>
                        <a:t>0</a:t>
                      </a:r>
                      <a:endParaRPr lang="ru-RU" sz="900">
                        <a:effectLst/>
                        <a:latin typeface="Times New Roman" pitchFamily="18" charset="0"/>
                        <a:ea typeface="Times New Roman"/>
                        <a:cs typeface="Times New Roman" pitchFamily="18" charset="0"/>
                      </a:endParaRPr>
                    </a:p>
                  </a:txBody>
                  <a:tcPr marL="68289" marR="68289" marT="0" marB="0" anchor="ctr"/>
                </a:tc>
                <a:tc>
                  <a:txBody>
                    <a:bodyPr/>
                    <a:lstStyle/>
                    <a:p>
                      <a:pPr algn="ctr">
                        <a:lnSpc>
                          <a:spcPct val="115000"/>
                        </a:lnSpc>
                        <a:spcAft>
                          <a:spcPts val="1000"/>
                        </a:spcAft>
                      </a:pPr>
                      <a:r>
                        <a:rPr lang="ru-RU" sz="900" dirty="0">
                          <a:effectLst/>
                          <a:latin typeface="Times New Roman" panose="02020603050405020304" pitchFamily="18" charset="0"/>
                          <a:cs typeface="Times New Roman" panose="02020603050405020304" pitchFamily="18" charset="0"/>
                        </a:rPr>
                        <a:t>0</a:t>
                      </a:r>
                      <a:endParaRPr lang="ru-RU" sz="900" dirty="0">
                        <a:effectLst/>
                        <a:latin typeface="Times New Roman" pitchFamily="18" charset="0"/>
                        <a:ea typeface="Times New Roman"/>
                        <a:cs typeface="Times New Roman" pitchFamily="18" charset="0"/>
                      </a:endParaRPr>
                    </a:p>
                  </a:txBody>
                  <a:tcPr marL="68289" marR="68289" marT="0" marB="0" anchor="ctr"/>
                </a:tc>
                <a:tc>
                  <a:txBody>
                    <a:bodyPr/>
                    <a:lstStyle/>
                    <a:p>
                      <a:pPr algn="ctr">
                        <a:lnSpc>
                          <a:spcPct val="115000"/>
                        </a:lnSpc>
                        <a:spcAft>
                          <a:spcPts val="1000"/>
                        </a:spcAft>
                      </a:pPr>
                      <a:r>
                        <a:rPr lang="ru-RU" sz="900" dirty="0">
                          <a:effectLst/>
                          <a:latin typeface="Times New Roman" panose="02020603050405020304" pitchFamily="18" charset="0"/>
                          <a:cs typeface="Times New Roman" panose="02020603050405020304" pitchFamily="18" charset="0"/>
                        </a:rPr>
                        <a:t>0</a:t>
                      </a:r>
                      <a:endParaRPr lang="ru-RU" sz="900" dirty="0">
                        <a:effectLst/>
                        <a:latin typeface="Times New Roman" pitchFamily="18" charset="0"/>
                        <a:ea typeface="Times New Roman"/>
                        <a:cs typeface="Times New Roman" pitchFamily="18" charset="0"/>
                      </a:endParaRPr>
                    </a:p>
                  </a:txBody>
                  <a:tcPr marL="68289" marR="68289" marT="0" marB="0" anchor="ctr"/>
                </a:tc>
                <a:tc>
                  <a:txBody>
                    <a:bodyPr/>
                    <a:lstStyle/>
                    <a:p>
                      <a:pPr algn="ctr">
                        <a:lnSpc>
                          <a:spcPct val="115000"/>
                        </a:lnSpc>
                        <a:spcAft>
                          <a:spcPts val="1000"/>
                        </a:spcAft>
                      </a:pPr>
                      <a:r>
                        <a:rPr lang="ru-RU" sz="900" dirty="0">
                          <a:effectLst/>
                          <a:latin typeface="Times New Roman" panose="02020603050405020304" pitchFamily="18" charset="0"/>
                          <a:cs typeface="Times New Roman" panose="02020603050405020304" pitchFamily="18" charset="0"/>
                        </a:rPr>
                        <a:t>0</a:t>
                      </a:r>
                      <a:endParaRPr lang="ru-RU" sz="900" dirty="0">
                        <a:effectLst/>
                        <a:latin typeface="Times New Roman" pitchFamily="18" charset="0"/>
                        <a:ea typeface="Times New Roman"/>
                        <a:cs typeface="Times New Roman" pitchFamily="18" charset="0"/>
                      </a:endParaRPr>
                    </a:p>
                  </a:txBody>
                  <a:tcPr marL="68289" marR="68289" marT="0" marB="0" anchor="ctr"/>
                </a:tc>
                <a:tc>
                  <a:txBody>
                    <a:bodyPr/>
                    <a:lstStyle/>
                    <a:p>
                      <a:pPr algn="ctr">
                        <a:lnSpc>
                          <a:spcPct val="115000"/>
                        </a:lnSpc>
                        <a:spcAft>
                          <a:spcPts val="1000"/>
                        </a:spcAft>
                      </a:pPr>
                      <a:r>
                        <a:rPr lang="ru-RU" sz="900" dirty="0" smtClean="0">
                          <a:effectLst/>
                          <a:latin typeface="Times New Roman" pitchFamily="18" charset="0"/>
                          <a:ea typeface="Times New Roman"/>
                          <a:cs typeface="Times New Roman" pitchFamily="18" charset="0"/>
                        </a:rPr>
                        <a:t>0</a:t>
                      </a:r>
                      <a:endParaRPr lang="ru-RU" sz="900" dirty="0">
                        <a:effectLst/>
                        <a:latin typeface="Times New Roman" pitchFamily="18" charset="0"/>
                        <a:ea typeface="Times New Roman"/>
                        <a:cs typeface="Times New Roman" pitchFamily="18" charset="0"/>
                      </a:endParaRPr>
                    </a:p>
                  </a:txBody>
                  <a:tcPr marL="68289" marR="68289" marT="0" marB="0" anchor="ctr"/>
                </a:tc>
                <a:tc>
                  <a:txBody>
                    <a:bodyPr/>
                    <a:lstStyle/>
                    <a:p>
                      <a:pPr algn="ctr">
                        <a:lnSpc>
                          <a:spcPct val="115000"/>
                        </a:lnSpc>
                        <a:spcAft>
                          <a:spcPts val="1000"/>
                        </a:spcAft>
                      </a:pPr>
                      <a:r>
                        <a:rPr lang="ru-RU" sz="900" dirty="0">
                          <a:effectLst/>
                          <a:latin typeface="Times New Roman" panose="02020603050405020304" pitchFamily="18" charset="0"/>
                          <a:cs typeface="Times New Roman" panose="02020603050405020304" pitchFamily="18" charset="0"/>
                        </a:rPr>
                        <a:t>0</a:t>
                      </a:r>
                      <a:endParaRPr lang="ru-RU" sz="900" dirty="0">
                        <a:effectLst/>
                        <a:latin typeface="Times New Roman" pitchFamily="18" charset="0"/>
                        <a:ea typeface="Times New Roman"/>
                        <a:cs typeface="Times New Roman" pitchFamily="18" charset="0"/>
                      </a:endParaRPr>
                    </a:p>
                  </a:txBody>
                  <a:tcPr marL="68289" marR="68289" marT="0" marB="0" anchor="ctr"/>
                </a:tc>
                <a:extLst>
                  <a:ext uri="{0D108BD9-81ED-4DB2-BD59-A6C34878D82A}">
                    <a16:rowId xmlns:a16="http://schemas.microsoft.com/office/drawing/2014/main" xmlns="" val="10002"/>
                  </a:ext>
                </a:extLst>
              </a:tr>
              <a:tr h="648072">
                <a:tc>
                  <a:txBody>
                    <a:bodyPr/>
                    <a:lstStyle/>
                    <a:p>
                      <a:pPr algn="ctr">
                        <a:lnSpc>
                          <a:spcPct val="115000"/>
                        </a:lnSpc>
                        <a:spcAft>
                          <a:spcPts val="0"/>
                        </a:spcAft>
                      </a:pPr>
                      <a:r>
                        <a:rPr lang="ru-RU" sz="900" dirty="0">
                          <a:effectLst/>
                          <a:latin typeface="Times New Roman" pitchFamily="18" charset="0"/>
                          <a:ea typeface="+mn-ea"/>
                          <a:cs typeface="Times New Roman" pitchFamily="18" charset="0"/>
                        </a:rPr>
                        <a:t>3</a:t>
                      </a:r>
                      <a:endParaRPr lang="ru-RU" sz="900" dirty="0">
                        <a:effectLst/>
                        <a:latin typeface="Times New Roman" pitchFamily="18" charset="0"/>
                        <a:ea typeface="Times New Roman"/>
                        <a:cs typeface="Times New Roman" pitchFamily="18" charset="0"/>
                      </a:endParaRPr>
                    </a:p>
                  </a:txBody>
                  <a:tcPr marL="30544" marR="30544" marT="0" marB="0"/>
                </a:tc>
                <a:tc>
                  <a:txBody>
                    <a:bodyPr/>
                    <a:lstStyle/>
                    <a:p>
                      <a:pPr indent="0" algn="l">
                        <a:spcAft>
                          <a:spcPts val="0"/>
                        </a:spcAft>
                      </a:pPr>
                      <a:r>
                        <a:rPr lang="ru-RU" sz="900" kern="50" dirty="0">
                          <a:effectLst/>
                          <a:latin typeface="Times New Roman" panose="02020603050405020304" pitchFamily="18" charset="0"/>
                          <a:cs typeface="Times New Roman" panose="02020603050405020304" pitchFamily="18" charset="0"/>
                        </a:rPr>
                        <a:t>Количество письменных жалоб населения на качество предоставления услуг</a:t>
                      </a:r>
                      <a:endParaRPr lang="ru-RU" sz="900" kern="50" dirty="0">
                        <a:effectLst/>
                        <a:latin typeface="Times New Roman" pitchFamily="18" charset="0"/>
                        <a:ea typeface="Times New Roman"/>
                        <a:cs typeface="Times New Roman" pitchFamily="18" charset="0"/>
                      </a:endParaRPr>
                    </a:p>
                  </a:txBody>
                  <a:tcPr marL="68289" marR="68289" marT="0"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Ед.</a:t>
                      </a:r>
                      <a:endParaRPr kumimoji="0" lang="ru-RU" sz="900" b="0" i="0" u="none" strike="noStrike" kern="1200" cap="none" spc="0" normalizeH="0" baseline="0" noProof="0" dirty="0">
                        <a:ln>
                          <a:noFill/>
                        </a:ln>
                        <a:solidFill>
                          <a:srgbClr val="FFFFFF"/>
                        </a:solidFill>
                        <a:effectLst/>
                        <a:uLnTx/>
                        <a:uFillTx/>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1000"/>
                        </a:spcAft>
                      </a:pPr>
                      <a:r>
                        <a:rPr lang="ru-RU" sz="900" dirty="0">
                          <a:effectLst/>
                          <a:latin typeface="Times New Roman" panose="02020603050405020304" pitchFamily="18" charset="0"/>
                          <a:cs typeface="Times New Roman" panose="02020603050405020304" pitchFamily="18" charset="0"/>
                        </a:rPr>
                        <a:t>0</a:t>
                      </a:r>
                      <a:endParaRPr lang="ru-RU" sz="900" dirty="0">
                        <a:effectLst/>
                        <a:latin typeface="Times New Roman" pitchFamily="18" charset="0"/>
                        <a:ea typeface="Times New Roman"/>
                        <a:cs typeface="Times New Roman" pitchFamily="18" charset="0"/>
                      </a:endParaRPr>
                    </a:p>
                  </a:txBody>
                  <a:tcPr marL="68289" marR="68289" marT="0" marB="0" anchor="ctr"/>
                </a:tc>
                <a:tc>
                  <a:txBody>
                    <a:bodyPr/>
                    <a:lstStyle/>
                    <a:p>
                      <a:pPr algn="ctr">
                        <a:lnSpc>
                          <a:spcPct val="115000"/>
                        </a:lnSpc>
                        <a:spcAft>
                          <a:spcPts val="1000"/>
                        </a:spcAft>
                      </a:pPr>
                      <a:r>
                        <a:rPr lang="ru-RU" sz="900" dirty="0">
                          <a:effectLst/>
                          <a:latin typeface="Times New Roman" panose="02020603050405020304" pitchFamily="18" charset="0"/>
                          <a:cs typeface="Times New Roman" panose="02020603050405020304" pitchFamily="18" charset="0"/>
                        </a:rPr>
                        <a:t>0</a:t>
                      </a:r>
                      <a:endParaRPr lang="ru-RU" sz="900" dirty="0">
                        <a:effectLst/>
                        <a:latin typeface="Times New Roman" pitchFamily="18" charset="0"/>
                        <a:ea typeface="Times New Roman"/>
                        <a:cs typeface="Times New Roman" pitchFamily="18" charset="0"/>
                      </a:endParaRPr>
                    </a:p>
                  </a:txBody>
                  <a:tcPr marL="68289" marR="68289" marT="0" marB="0" anchor="ctr"/>
                </a:tc>
                <a:tc>
                  <a:txBody>
                    <a:bodyPr/>
                    <a:lstStyle/>
                    <a:p>
                      <a:pPr algn="ctr">
                        <a:lnSpc>
                          <a:spcPct val="115000"/>
                        </a:lnSpc>
                        <a:spcAft>
                          <a:spcPts val="1000"/>
                        </a:spcAft>
                      </a:pPr>
                      <a:r>
                        <a:rPr lang="ru-RU" sz="900" dirty="0">
                          <a:effectLst/>
                          <a:latin typeface="Times New Roman" panose="02020603050405020304" pitchFamily="18" charset="0"/>
                          <a:cs typeface="Times New Roman" panose="02020603050405020304" pitchFamily="18" charset="0"/>
                        </a:rPr>
                        <a:t>0</a:t>
                      </a:r>
                      <a:endParaRPr lang="ru-RU" sz="900" dirty="0">
                        <a:effectLst/>
                        <a:latin typeface="Times New Roman" pitchFamily="18" charset="0"/>
                        <a:ea typeface="Times New Roman"/>
                        <a:cs typeface="Times New Roman" pitchFamily="18" charset="0"/>
                      </a:endParaRPr>
                    </a:p>
                  </a:txBody>
                  <a:tcPr marL="68289" marR="68289" marT="0" marB="0" anchor="ctr"/>
                </a:tc>
                <a:tc>
                  <a:txBody>
                    <a:bodyPr/>
                    <a:lstStyle/>
                    <a:p>
                      <a:pPr algn="ctr">
                        <a:lnSpc>
                          <a:spcPct val="115000"/>
                        </a:lnSpc>
                        <a:spcAft>
                          <a:spcPts val="1000"/>
                        </a:spcAft>
                      </a:pPr>
                      <a:r>
                        <a:rPr lang="ru-RU" sz="900" dirty="0">
                          <a:effectLst/>
                          <a:latin typeface="Times New Roman" panose="02020603050405020304" pitchFamily="18" charset="0"/>
                          <a:cs typeface="Times New Roman" panose="02020603050405020304" pitchFamily="18" charset="0"/>
                        </a:rPr>
                        <a:t>0</a:t>
                      </a:r>
                      <a:endParaRPr lang="ru-RU" sz="900" dirty="0">
                        <a:effectLst/>
                        <a:latin typeface="Times New Roman" pitchFamily="18" charset="0"/>
                        <a:ea typeface="Times New Roman"/>
                        <a:cs typeface="Times New Roman" pitchFamily="18" charset="0"/>
                      </a:endParaRPr>
                    </a:p>
                  </a:txBody>
                  <a:tcPr marL="68289" marR="68289" marT="0" marB="0" anchor="ctr"/>
                </a:tc>
                <a:tc>
                  <a:txBody>
                    <a:bodyPr/>
                    <a:lstStyle/>
                    <a:p>
                      <a:pPr algn="ctr">
                        <a:lnSpc>
                          <a:spcPct val="115000"/>
                        </a:lnSpc>
                        <a:spcAft>
                          <a:spcPts val="1000"/>
                        </a:spcAft>
                      </a:pPr>
                      <a:r>
                        <a:rPr lang="ru-RU" sz="900" dirty="0">
                          <a:effectLst/>
                          <a:latin typeface="Times New Roman" panose="02020603050405020304" pitchFamily="18" charset="0"/>
                          <a:cs typeface="Times New Roman" panose="02020603050405020304" pitchFamily="18" charset="0"/>
                        </a:rPr>
                        <a:t>0</a:t>
                      </a:r>
                      <a:endParaRPr lang="ru-RU" sz="900" dirty="0">
                        <a:effectLst/>
                        <a:latin typeface="Times New Roman" pitchFamily="18" charset="0"/>
                        <a:ea typeface="Times New Roman"/>
                        <a:cs typeface="Times New Roman" pitchFamily="18" charset="0"/>
                      </a:endParaRPr>
                    </a:p>
                  </a:txBody>
                  <a:tcPr marL="68289" marR="68289" marT="0" marB="0" anchor="ctr"/>
                </a:tc>
                <a:tc>
                  <a:txBody>
                    <a:bodyPr/>
                    <a:lstStyle/>
                    <a:p>
                      <a:pPr algn="ctr">
                        <a:lnSpc>
                          <a:spcPct val="115000"/>
                        </a:lnSpc>
                        <a:spcAft>
                          <a:spcPts val="1000"/>
                        </a:spcAft>
                      </a:pPr>
                      <a:r>
                        <a:rPr lang="ru-RU" sz="900" dirty="0">
                          <a:effectLst/>
                          <a:latin typeface="Times New Roman" panose="02020603050405020304" pitchFamily="18" charset="0"/>
                          <a:cs typeface="Times New Roman" panose="02020603050405020304" pitchFamily="18" charset="0"/>
                        </a:rPr>
                        <a:t>0</a:t>
                      </a:r>
                      <a:endParaRPr lang="ru-RU" sz="900" dirty="0">
                        <a:effectLst/>
                        <a:latin typeface="Times New Roman" pitchFamily="18" charset="0"/>
                        <a:ea typeface="Times New Roman"/>
                        <a:cs typeface="Times New Roman" pitchFamily="18" charset="0"/>
                      </a:endParaRPr>
                    </a:p>
                  </a:txBody>
                  <a:tcPr marL="68289" marR="68289" marT="0" marB="0" anchor="ctr"/>
                </a:tc>
                <a:tc>
                  <a:txBody>
                    <a:bodyPr/>
                    <a:lstStyle/>
                    <a:p>
                      <a:pPr algn="ctr">
                        <a:lnSpc>
                          <a:spcPct val="115000"/>
                        </a:lnSpc>
                        <a:spcAft>
                          <a:spcPts val="1000"/>
                        </a:spcAft>
                      </a:pPr>
                      <a:r>
                        <a:rPr lang="ru-RU" sz="900" dirty="0">
                          <a:effectLst/>
                          <a:latin typeface="Times New Roman" panose="02020603050405020304" pitchFamily="18" charset="0"/>
                          <a:cs typeface="Times New Roman" panose="02020603050405020304" pitchFamily="18" charset="0"/>
                        </a:rPr>
                        <a:t>0</a:t>
                      </a:r>
                      <a:endParaRPr lang="ru-RU" sz="900" dirty="0">
                        <a:effectLst/>
                        <a:latin typeface="Times New Roman" pitchFamily="18" charset="0"/>
                        <a:ea typeface="Times New Roman"/>
                        <a:cs typeface="Times New Roman" pitchFamily="18" charset="0"/>
                      </a:endParaRPr>
                    </a:p>
                  </a:txBody>
                  <a:tcPr marL="68289" marR="68289" marT="0" marB="0" anchor="ctr"/>
                </a:tc>
                <a:tc>
                  <a:txBody>
                    <a:bodyPr/>
                    <a:lstStyle/>
                    <a:p>
                      <a:pPr algn="ctr">
                        <a:lnSpc>
                          <a:spcPct val="115000"/>
                        </a:lnSpc>
                        <a:spcAft>
                          <a:spcPts val="1000"/>
                        </a:spcAft>
                      </a:pPr>
                      <a:r>
                        <a:rPr lang="ru-RU" sz="900" dirty="0">
                          <a:effectLst/>
                          <a:latin typeface="Times New Roman" panose="02020603050405020304" pitchFamily="18" charset="0"/>
                          <a:cs typeface="Times New Roman" panose="02020603050405020304" pitchFamily="18" charset="0"/>
                        </a:rPr>
                        <a:t>0</a:t>
                      </a:r>
                      <a:endParaRPr lang="ru-RU" sz="900" dirty="0">
                        <a:effectLst/>
                        <a:latin typeface="Times New Roman" pitchFamily="18" charset="0"/>
                        <a:ea typeface="Times New Roman"/>
                        <a:cs typeface="Times New Roman" pitchFamily="18" charset="0"/>
                      </a:endParaRPr>
                    </a:p>
                  </a:txBody>
                  <a:tcPr marL="68289" marR="68289" marT="0" marB="0" anchor="ctr"/>
                </a:tc>
                <a:tc>
                  <a:txBody>
                    <a:bodyPr/>
                    <a:lstStyle/>
                    <a:p>
                      <a:pPr algn="ctr">
                        <a:lnSpc>
                          <a:spcPct val="115000"/>
                        </a:lnSpc>
                        <a:spcAft>
                          <a:spcPts val="1000"/>
                        </a:spcAft>
                      </a:pPr>
                      <a:r>
                        <a:rPr lang="ru-RU" sz="900" dirty="0" smtClean="0">
                          <a:effectLst/>
                          <a:latin typeface="Times New Roman" pitchFamily="18" charset="0"/>
                          <a:ea typeface="Times New Roman"/>
                          <a:cs typeface="Times New Roman" pitchFamily="18" charset="0"/>
                        </a:rPr>
                        <a:t>0</a:t>
                      </a:r>
                      <a:endParaRPr lang="ru-RU" sz="900" dirty="0">
                        <a:effectLst/>
                        <a:latin typeface="Times New Roman" pitchFamily="18" charset="0"/>
                        <a:ea typeface="Times New Roman"/>
                        <a:cs typeface="Times New Roman" pitchFamily="18" charset="0"/>
                      </a:endParaRPr>
                    </a:p>
                  </a:txBody>
                  <a:tcPr marL="68289" marR="68289" marT="0" marB="0" anchor="ctr"/>
                </a:tc>
                <a:tc>
                  <a:txBody>
                    <a:bodyPr/>
                    <a:lstStyle/>
                    <a:p>
                      <a:pPr algn="ctr">
                        <a:lnSpc>
                          <a:spcPct val="115000"/>
                        </a:lnSpc>
                        <a:spcAft>
                          <a:spcPts val="1000"/>
                        </a:spcAft>
                      </a:pPr>
                      <a:r>
                        <a:rPr lang="ru-RU" sz="900" dirty="0">
                          <a:effectLst/>
                          <a:latin typeface="Times New Roman" panose="02020603050405020304" pitchFamily="18" charset="0"/>
                          <a:cs typeface="Times New Roman" panose="02020603050405020304" pitchFamily="18" charset="0"/>
                        </a:rPr>
                        <a:t>0</a:t>
                      </a:r>
                      <a:endParaRPr lang="ru-RU" sz="900" dirty="0">
                        <a:effectLst/>
                        <a:latin typeface="Times New Roman" pitchFamily="18" charset="0"/>
                        <a:ea typeface="Times New Roman"/>
                        <a:cs typeface="Times New Roman" pitchFamily="18" charset="0"/>
                      </a:endParaRPr>
                    </a:p>
                  </a:txBody>
                  <a:tcPr marL="68289" marR="68289" marT="0" marB="0" anchor="ct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4821683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77032" y="1700808"/>
            <a:ext cx="8553305" cy="523220"/>
          </a:xfrm>
          <a:prstGeom prst="rect">
            <a:avLst/>
          </a:prstGeom>
          <a:noFill/>
        </p:spPr>
        <p:txBody>
          <a:bodyPr wrap="square">
            <a:spAutoFit/>
          </a:bodyPr>
          <a:lstStyle/>
          <a:p>
            <a:r>
              <a:rPr lang="ru-RU" sz="1600" b="1" u="sng" dirty="0">
                <a:solidFill>
                  <a:srgbClr val="FFC000"/>
                </a:solidFill>
                <a:effectLst>
                  <a:outerShdw blurRad="38100" dist="38100" dir="2700000" algn="tl">
                    <a:srgbClr val="000000">
                      <a:alpha val="43137"/>
                    </a:srgbClr>
                  </a:outerShdw>
                </a:effectLst>
              </a:rPr>
              <a:t>Цель программы: </a:t>
            </a:r>
            <a:r>
              <a:rPr lang="ru-RU" sz="1600" b="1" dirty="0">
                <a:solidFill>
                  <a:srgbClr val="FFC000"/>
                </a:solidFill>
                <a:effectLst>
                  <a:outerShdw blurRad="38100" dist="38100" dir="2700000" algn="tl">
                    <a:srgbClr val="000000">
                      <a:alpha val="43137"/>
                    </a:srgbClr>
                  </a:outerShdw>
                </a:effectLst>
              </a:rPr>
              <a:t>  </a:t>
            </a:r>
            <a:r>
              <a:rPr lang="ru-RU" sz="1200" dirty="0">
                <a:solidFill>
                  <a:srgbClr val="FFFF00"/>
                </a:solidFill>
                <a:effectLst>
                  <a:outerShdw blurRad="38100" dist="38100" dir="2700000" algn="tl">
                    <a:srgbClr val="000000">
                      <a:alpha val="43137"/>
                    </a:srgbClr>
                  </a:outerShdw>
                </a:effectLst>
              </a:rPr>
              <a:t>выполнение мероприятий по сбору, вывозу  твердых коммунальных отходов, ликвидация                                      несанкционированных свалок</a:t>
            </a:r>
          </a:p>
        </p:txBody>
      </p:sp>
      <p:sp>
        <p:nvSpPr>
          <p:cNvPr id="16" name="Прямоугольник 15"/>
          <p:cNvSpPr/>
          <p:nvPr/>
        </p:nvSpPr>
        <p:spPr>
          <a:xfrm>
            <a:off x="1618871" y="1053609"/>
            <a:ext cx="5832648" cy="461665"/>
          </a:xfrm>
          <a:prstGeom prst="rect">
            <a:avLst/>
          </a:prstGeom>
          <a:solidFill>
            <a:srgbClr val="FFC000"/>
          </a:solidFill>
          <a:scene3d>
            <a:camera prst="orthographicFront"/>
            <a:lightRig rig="threePt" dir="t"/>
          </a:scene3d>
          <a:sp3d>
            <a:bevelT w="152400" h="50800" prst="softRound"/>
          </a:sp3d>
        </p:spPr>
        <p:txBody>
          <a:bodyPr wrap="square">
            <a:spAutoFit/>
          </a:bodyPr>
          <a:lstStyle/>
          <a:p>
            <a:pPr algn="ctr"/>
            <a:r>
              <a:rPr lang="ru-RU" sz="1200" b="1" dirty="0">
                <a:solidFill>
                  <a:srgbClr val="660066"/>
                </a:solidFill>
              </a:rPr>
              <a:t>Администратор программы: </a:t>
            </a:r>
          </a:p>
          <a:p>
            <a:pPr algn="ctr"/>
            <a:r>
              <a:rPr lang="ru-RU" sz="1200" dirty="0">
                <a:solidFill>
                  <a:srgbClr val="660066"/>
                </a:solidFill>
              </a:rPr>
              <a:t>Администрация Гаврилово-Посадского муниципального района</a:t>
            </a:r>
          </a:p>
        </p:txBody>
      </p:sp>
      <p:sp>
        <p:nvSpPr>
          <p:cNvPr id="17" name="Прямоугольник 16"/>
          <p:cNvSpPr/>
          <p:nvPr/>
        </p:nvSpPr>
        <p:spPr>
          <a:xfrm>
            <a:off x="3078655" y="2401724"/>
            <a:ext cx="2913080" cy="338554"/>
          </a:xfrm>
          <a:prstGeom prst="rect">
            <a:avLst/>
          </a:prstGeom>
          <a:gradFill flip="none" rotWithShape="1">
            <a:gsLst>
              <a:gs pos="0">
                <a:srgbClr val="00FF00">
                  <a:shade val="30000"/>
                  <a:satMod val="115000"/>
                </a:srgbClr>
              </a:gs>
              <a:gs pos="50000">
                <a:srgbClr val="00FF00">
                  <a:shade val="67500"/>
                  <a:satMod val="115000"/>
                </a:srgbClr>
              </a:gs>
              <a:gs pos="100000">
                <a:srgbClr val="00FF00">
                  <a:shade val="100000"/>
                  <a:satMod val="115000"/>
                </a:srgbClr>
              </a:gs>
            </a:gsLst>
            <a:lin ang="162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nchor="ctr">
            <a:spAutoFit/>
          </a:bodyPr>
          <a:lstStyle/>
          <a:p>
            <a:pPr algn="ctr"/>
            <a:r>
              <a:rPr lang="ru-RU" sz="1600" b="1" u="sng" dirty="0">
                <a:solidFill>
                  <a:srgbClr val="C32D2E">
                    <a:lumMod val="50000"/>
                  </a:srgbClr>
                </a:solidFill>
              </a:rPr>
              <a:t>РЕЗУЛЬТАТЫ</a:t>
            </a:r>
            <a:endParaRPr lang="ru-RU" sz="1600" dirty="0">
              <a:solidFill>
                <a:srgbClr val="C32D2E">
                  <a:lumMod val="50000"/>
                </a:srgbClr>
              </a:solidFill>
            </a:endParaRPr>
          </a:p>
        </p:txBody>
      </p:sp>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7518"/>
            <a:ext cx="966092" cy="966092"/>
          </a:xfrm>
          <a:prstGeom prst="rect">
            <a:avLst/>
          </a:prstGeom>
        </p:spPr>
      </p:pic>
      <p:sp>
        <p:nvSpPr>
          <p:cNvPr id="35" name="Номер слайда 1"/>
          <p:cNvSpPr txBox="1">
            <a:spLocks/>
          </p:cNvSpPr>
          <p:nvPr/>
        </p:nvSpPr>
        <p:spPr>
          <a:xfrm>
            <a:off x="8443063" y="6309320"/>
            <a:ext cx="587274" cy="353391"/>
          </a:xfrm>
          <a:prstGeom prst="rect">
            <a:avLst/>
          </a:prstGeom>
        </p:spPr>
        <p:txBody>
          <a:bodyPr vert="horz" lIns="91440" tIns="45720" rIns="91440" bIns="45720" rtlCol="0" anchor="t"/>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64</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pic>
        <p:nvPicPr>
          <p:cNvPr id="25" name="Рисунок 2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16658" y="5085184"/>
            <a:ext cx="1846066" cy="1275978"/>
          </a:xfrm>
          <a:prstGeom prst="rect">
            <a:avLst/>
          </a:prstGeom>
        </p:spPr>
      </p:pic>
      <p:sp>
        <p:nvSpPr>
          <p:cNvPr id="26" name="Прямоугольник 25"/>
          <p:cNvSpPr/>
          <p:nvPr/>
        </p:nvSpPr>
        <p:spPr>
          <a:xfrm rot="20593258">
            <a:off x="7114394" y="5709929"/>
            <a:ext cx="385042" cy="230832"/>
          </a:xfrm>
          <a:prstGeom prst="rect">
            <a:avLst/>
          </a:prstGeom>
        </p:spPr>
        <p:txBody>
          <a:bodyPr wrap="none">
            <a:spAutoFit/>
          </a:bodyPr>
          <a:lstStyle/>
          <a:p>
            <a:r>
              <a:rPr lang="ru-RU" sz="900" b="1" dirty="0">
                <a:solidFill>
                  <a:srgbClr val="703203">
                    <a:lumMod val="50000"/>
                  </a:srgbClr>
                </a:solidFill>
              </a:rPr>
              <a:t>МП</a:t>
            </a:r>
            <a:endParaRPr lang="ru-RU" sz="1000" dirty="0">
              <a:solidFill>
                <a:srgbClr val="703203">
                  <a:lumMod val="50000"/>
                </a:srgbClr>
              </a:solidFill>
            </a:endParaRPr>
          </a:p>
        </p:txBody>
      </p:sp>
      <p:graphicFrame>
        <p:nvGraphicFramePr>
          <p:cNvPr id="24" name="Схема 23"/>
          <p:cNvGraphicFramePr/>
          <p:nvPr>
            <p:extLst>
              <p:ext uri="{D42A27DB-BD31-4B8C-83A1-F6EECF244321}">
                <p14:modId xmlns:p14="http://schemas.microsoft.com/office/powerpoint/2010/main" val="3286532029"/>
              </p:ext>
            </p:extLst>
          </p:nvPr>
        </p:nvGraphicFramePr>
        <p:xfrm>
          <a:off x="966092" y="2815019"/>
          <a:ext cx="5754373" cy="35183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9" name="Прямоугольник 28"/>
          <p:cNvSpPr/>
          <p:nvPr/>
        </p:nvSpPr>
        <p:spPr>
          <a:xfrm rot="20593258">
            <a:off x="411364" y="401287"/>
            <a:ext cx="400944" cy="338554"/>
          </a:xfrm>
          <a:prstGeom prst="rect">
            <a:avLst/>
          </a:prstGeom>
        </p:spPr>
        <p:txBody>
          <a:bodyPr wrap="none">
            <a:spAutoFit/>
          </a:bodyPr>
          <a:lstStyle/>
          <a:p>
            <a:r>
              <a:rPr lang="ru-RU" sz="1600" b="1" dirty="0">
                <a:solidFill>
                  <a:srgbClr val="FF0000"/>
                </a:solidFill>
                <a:effectLst>
                  <a:outerShdw blurRad="38100" dist="38100" dir="2700000" algn="tl">
                    <a:srgbClr val="000000">
                      <a:alpha val="43137"/>
                    </a:srgbClr>
                  </a:outerShdw>
                </a:effectLst>
              </a:rPr>
              <a:t>11</a:t>
            </a:r>
            <a:endParaRPr lang="ru-RU" dirty="0">
              <a:solidFill>
                <a:srgbClr val="FF0000"/>
              </a:solidFill>
              <a:effectLst>
                <a:outerShdw blurRad="38100" dist="38100" dir="2700000" algn="tl">
                  <a:srgbClr val="000000">
                    <a:alpha val="43137"/>
                  </a:srgbClr>
                </a:outerShdw>
              </a:effectLst>
            </a:endParaRPr>
          </a:p>
        </p:txBody>
      </p:sp>
      <p:sp>
        <p:nvSpPr>
          <p:cNvPr id="3" name="Прямоугольник 2"/>
          <p:cNvSpPr/>
          <p:nvPr/>
        </p:nvSpPr>
        <p:spPr>
          <a:xfrm>
            <a:off x="367859" y="73346"/>
            <a:ext cx="8334672" cy="738664"/>
          </a:xfrm>
          <a:prstGeom prst="rect">
            <a:avLst/>
          </a:prstGeom>
        </p:spPr>
        <p:txBody>
          <a:bodyPr wrap="square">
            <a:spAutoFit/>
          </a:bodyPr>
          <a:lstStyle/>
          <a:p>
            <a:pPr lvl="0" algn="ctr"/>
            <a:r>
              <a:rPr lang="ru-RU" sz="1400" b="1" i="1" dirty="0">
                <a:ln w="1905"/>
                <a:solidFill>
                  <a:srgbClr val="FFFF00"/>
                </a:solidFill>
                <a:effectLst>
                  <a:outerShdw blurRad="38100" dist="38100" dir="2700000" algn="tl">
                    <a:srgbClr val="000000">
                      <a:alpha val="43137"/>
                    </a:srgbClr>
                  </a:outerShdw>
                </a:effectLst>
              </a:rPr>
              <a:t>Муниципальная программа «</a:t>
            </a:r>
            <a:r>
              <a:rPr lang="ru-RU" sz="1400" b="1" i="1" dirty="0">
                <a:solidFill>
                  <a:srgbClr val="FFFF00"/>
                </a:solidFill>
                <a:effectLst>
                  <a:outerShdw blurRad="38100" dist="38100" dir="2700000" algn="tl">
                    <a:srgbClr val="000000">
                      <a:alpha val="43137"/>
                    </a:srgbClr>
                  </a:outerShdw>
                </a:effectLst>
              </a:rPr>
              <a:t>Участие в организации деятельности по сбору </a:t>
            </a:r>
          </a:p>
          <a:p>
            <a:pPr lvl="0" algn="ctr"/>
            <a:r>
              <a:rPr lang="ru-RU" sz="1400" b="1" i="1" dirty="0">
                <a:solidFill>
                  <a:srgbClr val="FFFF00"/>
                </a:solidFill>
                <a:effectLst>
                  <a:outerShdw blurRad="38100" dist="38100" dir="2700000" algn="tl">
                    <a:srgbClr val="000000">
                      <a:alpha val="43137"/>
                    </a:srgbClr>
                  </a:outerShdw>
                </a:effectLst>
              </a:rPr>
              <a:t>и транспортированию твердых коммунальных отходов в сельских поселениях </a:t>
            </a:r>
          </a:p>
          <a:p>
            <a:pPr lvl="0" algn="ctr"/>
            <a:r>
              <a:rPr lang="ru-RU" sz="1400" b="1" i="1" dirty="0">
                <a:solidFill>
                  <a:srgbClr val="FFFF00"/>
                </a:solidFill>
                <a:effectLst>
                  <a:outerShdw blurRad="38100" dist="38100" dir="2700000" algn="tl">
                    <a:srgbClr val="000000">
                      <a:alpha val="43137"/>
                    </a:srgbClr>
                  </a:outerShdw>
                </a:effectLst>
              </a:rPr>
              <a:t>Гаврилово-Посадского  муниципального района</a:t>
            </a:r>
            <a:r>
              <a:rPr lang="ru-RU" sz="1400" b="1" i="1" dirty="0">
                <a:ln w="1905"/>
                <a:solidFill>
                  <a:srgbClr val="FFFF00"/>
                </a:solidFill>
                <a:effectLst>
                  <a:outerShdw blurRad="38100" dist="38100" dir="2700000" algn="tl">
                    <a:srgbClr val="000000">
                      <a:alpha val="43137"/>
                    </a:srgbClr>
                  </a:outerShdw>
                </a:effectLst>
              </a:rPr>
              <a:t>»    </a:t>
            </a:r>
          </a:p>
        </p:txBody>
      </p:sp>
      <p:pic>
        <p:nvPicPr>
          <p:cNvPr id="1026" name="Picture 2" descr="C:\Users\Borisova\Desktop\imgonline-com-ua-resize-m71gbukfrortsle-1024x608.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5406" r="15875"/>
          <a:stretch/>
        </p:blipFill>
        <p:spPr bwMode="auto">
          <a:xfrm>
            <a:off x="6592683" y="2166242"/>
            <a:ext cx="2294016" cy="19820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689742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User\Pictures\Ромашки\kletka-3d-rel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35" name="Номер слайда 1"/>
          <p:cNvSpPr txBox="1">
            <a:spLocks/>
          </p:cNvSpPr>
          <p:nvPr/>
        </p:nvSpPr>
        <p:spPr>
          <a:xfrm>
            <a:off x="8443063" y="6309320"/>
            <a:ext cx="587274" cy="353391"/>
          </a:xfrm>
          <a:prstGeom prst="rect">
            <a:avLst/>
          </a:prstGeom>
        </p:spPr>
        <p:txBody>
          <a:bodyPr vert="horz" lIns="91440" tIns="45720" rIns="91440" bIns="45720" rtlCol="0" anchor="t"/>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65</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
        <p:nvSpPr>
          <p:cNvPr id="22" name="Прямоугольник 21"/>
          <p:cNvSpPr/>
          <p:nvPr/>
        </p:nvSpPr>
        <p:spPr>
          <a:xfrm>
            <a:off x="852208" y="1189935"/>
            <a:ext cx="7884492" cy="307777"/>
          </a:xfrm>
          <a:prstGeom prst="rect">
            <a:avLst/>
          </a:prstGeom>
          <a:gradFill flip="none" rotWithShape="1">
            <a:gsLst>
              <a:gs pos="0">
                <a:srgbClr val="00FF00">
                  <a:shade val="30000"/>
                  <a:satMod val="115000"/>
                </a:srgbClr>
              </a:gs>
              <a:gs pos="50000">
                <a:srgbClr val="00FF00">
                  <a:shade val="67500"/>
                  <a:satMod val="115000"/>
                </a:srgbClr>
              </a:gs>
              <a:gs pos="100000">
                <a:srgbClr val="00FF00">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ru-RU" sz="1400" b="1" dirty="0">
                <a:solidFill>
                  <a:schemeClr val="bg1">
                    <a:lumMod val="75000"/>
                  </a:schemeClr>
                </a:solidFill>
              </a:rPr>
              <a:t>Целевые показатели (индикаторы) реализации муниципальной программы</a:t>
            </a:r>
            <a:r>
              <a:rPr lang="ru-RU" sz="1400" dirty="0">
                <a:solidFill>
                  <a:srgbClr val="703203">
                    <a:lumMod val="60000"/>
                    <a:lumOff val="40000"/>
                  </a:srgbClr>
                </a:solidFill>
              </a:rPr>
              <a:t>	</a:t>
            </a:r>
          </a:p>
        </p:txBody>
      </p:sp>
      <p:grpSp>
        <p:nvGrpSpPr>
          <p:cNvPr id="10" name="Группа 9"/>
          <p:cNvGrpSpPr/>
          <p:nvPr/>
        </p:nvGrpSpPr>
        <p:grpSpPr>
          <a:xfrm>
            <a:off x="6588224" y="5317537"/>
            <a:ext cx="1679851" cy="1216767"/>
            <a:chOff x="6845846" y="5654990"/>
            <a:chExt cx="1542578" cy="1066211"/>
          </a:xfrm>
        </p:grpSpPr>
        <p:pic>
          <p:nvPicPr>
            <p:cNvPr id="11" name="Рисунок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45846" y="5654990"/>
              <a:ext cx="1542578" cy="1066211"/>
            </a:xfrm>
            <a:prstGeom prst="rect">
              <a:avLst/>
            </a:prstGeom>
          </p:spPr>
        </p:pic>
        <p:sp>
          <p:nvSpPr>
            <p:cNvPr id="12" name="Прямоугольник 11"/>
            <p:cNvSpPr/>
            <p:nvPr/>
          </p:nvSpPr>
          <p:spPr>
            <a:xfrm rot="20593258">
              <a:off x="7271031" y="6009987"/>
              <a:ext cx="324128" cy="200055"/>
            </a:xfrm>
            <a:prstGeom prst="rect">
              <a:avLst/>
            </a:prstGeom>
          </p:spPr>
          <p:txBody>
            <a:bodyPr wrap="none">
              <a:spAutoFit/>
            </a:bodyPr>
            <a:lstStyle/>
            <a:p>
              <a:r>
                <a:rPr lang="ru-RU" sz="700" b="1" dirty="0">
                  <a:solidFill>
                    <a:srgbClr val="703203">
                      <a:lumMod val="50000"/>
                    </a:srgbClr>
                  </a:solidFill>
                </a:rPr>
                <a:t>МП</a:t>
              </a:r>
              <a:endParaRPr lang="ru-RU" sz="800" dirty="0">
                <a:solidFill>
                  <a:srgbClr val="703203">
                    <a:lumMod val="50000"/>
                  </a:srgbClr>
                </a:solidFill>
              </a:endParaRPr>
            </a:p>
          </p:txBody>
        </p:sp>
      </p:grpSp>
      <p:sp>
        <p:nvSpPr>
          <p:cNvPr id="2" name="Прямоугольник 1"/>
          <p:cNvSpPr/>
          <p:nvPr/>
        </p:nvSpPr>
        <p:spPr>
          <a:xfrm>
            <a:off x="646204" y="201232"/>
            <a:ext cx="8622704" cy="738664"/>
          </a:xfrm>
          <a:prstGeom prst="rect">
            <a:avLst/>
          </a:prstGeom>
        </p:spPr>
        <p:txBody>
          <a:bodyPr wrap="square">
            <a:spAutoFit/>
          </a:bodyPr>
          <a:lstStyle/>
          <a:p>
            <a:pPr lvl="0" algn="ctr"/>
            <a:r>
              <a:rPr lang="ru-RU" sz="1400" b="1" i="1" dirty="0">
                <a:ln w="1905"/>
                <a:solidFill>
                  <a:srgbClr val="FFFF00"/>
                </a:solidFill>
                <a:effectLst>
                  <a:outerShdw blurRad="38100" dist="38100" dir="2700000" algn="tl">
                    <a:srgbClr val="000000">
                      <a:alpha val="43137"/>
                    </a:srgbClr>
                  </a:outerShdw>
                </a:effectLst>
              </a:rPr>
              <a:t>Муниципальная программа «</a:t>
            </a:r>
            <a:r>
              <a:rPr lang="ru-RU" sz="1400" b="1" i="1" dirty="0">
                <a:solidFill>
                  <a:srgbClr val="FFFF00"/>
                </a:solidFill>
                <a:effectLst>
                  <a:outerShdw blurRad="38100" dist="38100" dir="2700000" algn="tl">
                    <a:srgbClr val="000000">
                      <a:alpha val="43137"/>
                    </a:srgbClr>
                  </a:outerShdw>
                </a:effectLst>
              </a:rPr>
              <a:t>Участие в организации деятельности по сбору </a:t>
            </a:r>
          </a:p>
          <a:p>
            <a:pPr lvl="0" algn="ctr"/>
            <a:r>
              <a:rPr lang="ru-RU" sz="1400" b="1" i="1" dirty="0">
                <a:solidFill>
                  <a:srgbClr val="FFFF00"/>
                </a:solidFill>
                <a:effectLst>
                  <a:outerShdw blurRad="38100" dist="38100" dir="2700000" algn="tl">
                    <a:srgbClr val="000000">
                      <a:alpha val="43137"/>
                    </a:srgbClr>
                  </a:outerShdw>
                </a:effectLst>
              </a:rPr>
              <a:t>и транспортированию твердых коммунальных отходов в сельских поселениях </a:t>
            </a:r>
          </a:p>
          <a:p>
            <a:pPr lvl="0" algn="ctr"/>
            <a:r>
              <a:rPr lang="ru-RU" sz="1400" b="1" i="1" dirty="0">
                <a:solidFill>
                  <a:srgbClr val="FFFF00"/>
                </a:solidFill>
                <a:effectLst>
                  <a:outerShdw blurRad="38100" dist="38100" dir="2700000" algn="tl">
                    <a:srgbClr val="000000">
                      <a:alpha val="43137"/>
                    </a:srgbClr>
                  </a:outerShdw>
                </a:effectLst>
              </a:rPr>
              <a:t>Гаврилово-Посадского  муниципального района</a:t>
            </a:r>
            <a:r>
              <a:rPr lang="ru-RU" sz="1400" b="1" i="1" dirty="0">
                <a:ln w="1905"/>
                <a:solidFill>
                  <a:srgbClr val="FFFF00"/>
                </a:solidFill>
                <a:effectLst>
                  <a:outerShdw blurRad="38100" dist="38100" dir="2700000" algn="tl">
                    <a:srgbClr val="000000">
                      <a:alpha val="43137"/>
                    </a:srgbClr>
                  </a:outerShdw>
                </a:effectLst>
              </a:rPr>
              <a:t>»    </a:t>
            </a:r>
          </a:p>
        </p:txBody>
      </p:sp>
      <p:graphicFrame>
        <p:nvGraphicFramePr>
          <p:cNvPr id="13" name="Диаграмма 12"/>
          <p:cNvGraphicFramePr/>
          <p:nvPr>
            <p:extLst>
              <p:ext uri="{D42A27DB-BD31-4B8C-83A1-F6EECF244321}">
                <p14:modId xmlns:p14="http://schemas.microsoft.com/office/powerpoint/2010/main" val="4255150130"/>
              </p:ext>
            </p:extLst>
          </p:nvPr>
        </p:nvGraphicFramePr>
        <p:xfrm>
          <a:off x="646204" y="4627403"/>
          <a:ext cx="4603004" cy="185861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Таблица 3"/>
          <p:cNvGraphicFramePr>
            <a:graphicFrameLocks noGrp="1"/>
          </p:cNvGraphicFramePr>
          <p:nvPr>
            <p:extLst>
              <p:ext uri="{D42A27DB-BD31-4B8C-83A1-F6EECF244321}">
                <p14:modId xmlns:p14="http://schemas.microsoft.com/office/powerpoint/2010/main" val="2378799492"/>
              </p:ext>
            </p:extLst>
          </p:nvPr>
        </p:nvGraphicFramePr>
        <p:xfrm>
          <a:off x="107504" y="1916832"/>
          <a:ext cx="8922836" cy="2394499"/>
        </p:xfrm>
        <a:graphic>
          <a:graphicData uri="http://schemas.openxmlformats.org/drawingml/2006/table">
            <a:tbl>
              <a:tblPr firstRow="1" firstCol="1" lastRow="1" lastCol="1" bandRow="1" bandCol="1">
                <a:tableStyleId>{5940675A-B579-460E-94D1-54222C63F5DA}</a:tableStyleId>
              </a:tblPr>
              <a:tblGrid>
                <a:gridCol w="314240">
                  <a:extLst>
                    <a:ext uri="{9D8B030D-6E8A-4147-A177-3AD203B41FA5}">
                      <a16:colId xmlns:a16="http://schemas.microsoft.com/office/drawing/2014/main" xmlns="" val="20000"/>
                    </a:ext>
                  </a:extLst>
                </a:gridCol>
                <a:gridCol w="1422960">
                  <a:extLst>
                    <a:ext uri="{9D8B030D-6E8A-4147-A177-3AD203B41FA5}">
                      <a16:colId xmlns:a16="http://schemas.microsoft.com/office/drawing/2014/main" xmlns="" val="20001"/>
                    </a:ext>
                  </a:extLst>
                </a:gridCol>
                <a:gridCol w="606076">
                  <a:extLst>
                    <a:ext uri="{9D8B030D-6E8A-4147-A177-3AD203B41FA5}">
                      <a16:colId xmlns:a16="http://schemas.microsoft.com/office/drawing/2014/main" xmlns="" val="20002"/>
                    </a:ext>
                  </a:extLst>
                </a:gridCol>
                <a:gridCol w="657956">
                  <a:extLst>
                    <a:ext uri="{9D8B030D-6E8A-4147-A177-3AD203B41FA5}">
                      <a16:colId xmlns:a16="http://schemas.microsoft.com/office/drawing/2014/main" xmlns="" val="20003"/>
                    </a:ext>
                  </a:extLst>
                </a:gridCol>
                <a:gridCol w="657956">
                  <a:extLst>
                    <a:ext uri="{9D8B030D-6E8A-4147-A177-3AD203B41FA5}">
                      <a16:colId xmlns:a16="http://schemas.microsoft.com/office/drawing/2014/main" xmlns="" val="20004"/>
                    </a:ext>
                  </a:extLst>
                </a:gridCol>
                <a:gridCol w="657956">
                  <a:extLst>
                    <a:ext uri="{9D8B030D-6E8A-4147-A177-3AD203B41FA5}">
                      <a16:colId xmlns:a16="http://schemas.microsoft.com/office/drawing/2014/main" xmlns="" val="20005"/>
                    </a:ext>
                  </a:extLst>
                </a:gridCol>
                <a:gridCol w="657956">
                  <a:extLst>
                    <a:ext uri="{9D8B030D-6E8A-4147-A177-3AD203B41FA5}">
                      <a16:colId xmlns:a16="http://schemas.microsoft.com/office/drawing/2014/main" xmlns="" val="20006"/>
                    </a:ext>
                  </a:extLst>
                </a:gridCol>
                <a:gridCol w="657956">
                  <a:extLst>
                    <a:ext uri="{9D8B030D-6E8A-4147-A177-3AD203B41FA5}">
                      <a16:colId xmlns:a16="http://schemas.microsoft.com/office/drawing/2014/main" xmlns="" val="20007"/>
                    </a:ext>
                  </a:extLst>
                </a:gridCol>
                <a:gridCol w="657956">
                  <a:extLst>
                    <a:ext uri="{9D8B030D-6E8A-4147-A177-3AD203B41FA5}">
                      <a16:colId xmlns:a16="http://schemas.microsoft.com/office/drawing/2014/main" xmlns="" val="20008"/>
                    </a:ext>
                  </a:extLst>
                </a:gridCol>
                <a:gridCol w="657956">
                  <a:extLst>
                    <a:ext uri="{9D8B030D-6E8A-4147-A177-3AD203B41FA5}">
                      <a16:colId xmlns:a16="http://schemas.microsoft.com/office/drawing/2014/main" xmlns="" val="20009"/>
                    </a:ext>
                  </a:extLst>
                </a:gridCol>
                <a:gridCol w="657956">
                  <a:extLst>
                    <a:ext uri="{9D8B030D-6E8A-4147-A177-3AD203B41FA5}">
                      <a16:colId xmlns:a16="http://schemas.microsoft.com/office/drawing/2014/main" xmlns="" val="20010"/>
                    </a:ext>
                  </a:extLst>
                </a:gridCol>
                <a:gridCol w="657956"/>
                <a:gridCol w="657956">
                  <a:extLst>
                    <a:ext uri="{9D8B030D-6E8A-4147-A177-3AD203B41FA5}">
                      <a16:colId xmlns:a16="http://schemas.microsoft.com/office/drawing/2014/main" xmlns="" val="20011"/>
                    </a:ext>
                  </a:extLst>
                </a:gridCol>
              </a:tblGrid>
              <a:tr h="583995">
                <a:tc>
                  <a:txBody>
                    <a:bodyPr/>
                    <a:lstStyle/>
                    <a:p>
                      <a:pPr algn="ctr">
                        <a:lnSpc>
                          <a:spcPct val="115000"/>
                        </a:lnSpc>
                        <a:spcBef>
                          <a:spcPts val="200"/>
                        </a:spcBef>
                        <a:spcAft>
                          <a:spcPts val="200"/>
                        </a:spcAft>
                      </a:pPr>
                      <a:r>
                        <a:rPr lang="ru-RU" sz="900" b="1" dirty="0">
                          <a:effectLst/>
                          <a:latin typeface="Times New Roman" pitchFamily="18" charset="0"/>
                          <a:cs typeface="Times New Roman" pitchFamily="18" charset="0"/>
                        </a:rPr>
                        <a:t>№ п/п</a:t>
                      </a:r>
                      <a:endParaRPr lang="ru-RU" sz="900" b="1"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900" b="1" dirty="0">
                          <a:effectLst/>
                          <a:latin typeface="Times New Roman" pitchFamily="18" charset="0"/>
                          <a:cs typeface="Times New Roman" pitchFamily="18" charset="0"/>
                        </a:rPr>
                        <a:t>Наименование целевого индикатора (показателя)</a:t>
                      </a:r>
                      <a:endParaRPr lang="ru-RU" sz="900" b="1"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900" b="1" dirty="0">
                          <a:effectLst/>
                          <a:latin typeface="Times New Roman" pitchFamily="18" charset="0"/>
                          <a:cs typeface="Times New Roman" pitchFamily="18" charset="0"/>
                        </a:rPr>
                        <a:t>Ед.</a:t>
                      </a:r>
                    </a:p>
                    <a:p>
                      <a:pPr algn="ctr">
                        <a:lnSpc>
                          <a:spcPct val="115000"/>
                        </a:lnSpc>
                        <a:spcBef>
                          <a:spcPts val="200"/>
                        </a:spcBef>
                        <a:spcAft>
                          <a:spcPts val="200"/>
                        </a:spcAft>
                      </a:pPr>
                      <a:r>
                        <a:rPr lang="ru-RU" sz="900" b="1" dirty="0">
                          <a:effectLst/>
                          <a:latin typeface="Times New Roman" pitchFamily="18" charset="0"/>
                          <a:cs typeface="Times New Roman" pitchFamily="18" charset="0"/>
                        </a:rPr>
                        <a:t>изм.</a:t>
                      </a:r>
                      <a:endParaRPr lang="ru-RU" sz="900" b="1" dirty="0">
                        <a:effectLst/>
                        <a:latin typeface="Times New Roman" pitchFamily="18" charset="0"/>
                        <a:ea typeface="Times New Roman"/>
                        <a:cs typeface="Times New Roman" pitchFamily="18" charset="0"/>
                      </a:endParaRPr>
                    </a:p>
                  </a:txBody>
                  <a:tcPr marL="16121" marR="16121" marT="0" marB="0" anchor="ctr"/>
                </a:tc>
                <a:tc>
                  <a:txBody>
                    <a:bodyPr/>
                    <a:lstStyle/>
                    <a:p>
                      <a:pPr algn="ctr">
                        <a:lnSpc>
                          <a:spcPct val="115000"/>
                        </a:lnSpc>
                        <a:spcBef>
                          <a:spcPts val="200"/>
                        </a:spcBef>
                        <a:spcAft>
                          <a:spcPts val="200"/>
                        </a:spcAft>
                      </a:pPr>
                      <a:r>
                        <a:rPr lang="ru-RU" sz="900" b="1" dirty="0">
                          <a:effectLst/>
                          <a:latin typeface="Times New Roman" pitchFamily="18" charset="0"/>
                          <a:cs typeface="Times New Roman" pitchFamily="18" charset="0"/>
                        </a:rPr>
                        <a:t>2016 год</a:t>
                      </a:r>
                    </a:p>
                    <a:p>
                      <a:pPr algn="ctr">
                        <a:lnSpc>
                          <a:spcPct val="115000"/>
                        </a:lnSpc>
                        <a:spcBef>
                          <a:spcPts val="200"/>
                        </a:spcBef>
                        <a:spcAft>
                          <a:spcPts val="200"/>
                        </a:spcAft>
                      </a:pPr>
                      <a:r>
                        <a:rPr lang="ru-RU" sz="900" b="1" dirty="0">
                          <a:effectLst/>
                          <a:latin typeface="Times New Roman" pitchFamily="18" charset="0"/>
                          <a:cs typeface="Times New Roman" pitchFamily="18" charset="0"/>
                        </a:rPr>
                        <a:t> факт</a:t>
                      </a:r>
                      <a:endParaRPr lang="ru-RU" sz="900" b="1"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900" b="1" dirty="0">
                          <a:effectLst/>
                          <a:latin typeface="Times New Roman" pitchFamily="18" charset="0"/>
                          <a:cs typeface="Times New Roman" pitchFamily="18" charset="0"/>
                        </a:rPr>
                        <a:t>2017 год</a:t>
                      </a:r>
                      <a:endParaRPr lang="ru-RU" sz="900" b="1"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900" b="1" dirty="0">
                          <a:effectLst/>
                          <a:latin typeface="Times New Roman" pitchFamily="18" charset="0"/>
                          <a:cs typeface="Times New Roman" pitchFamily="18" charset="0"/>
                        </a:rPr>
                        <a:t>2018 год</a:t>
                      </a:r>
                      <a:endParaRPr lang="ru-RU" sz="900" b="1"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900" b="1" dirty="0">
                          <a:effectLst/>
                          <a:latin typeface="Times New Roman" pitchFamily="18" charset="0"/>
                          <a:cs typeface="Times New Roman" pitchFamily="18" charset="0"/>
                        </a:rPr>
                        <a:t>2019 год</a:t>
                      </a:r>
                      <a:endParaRPr lang="ru-RU" sz="900" b="1"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900" b="1" dirty="0">
                          <a:effectLst/>
                          <a:latin typeface="Times New Roman" pitchFamily="18" charset="0"/>
                          <a:cs typeface="Times New Roman" pitchFamily="18" charset="0"/>
                        </a:rPr>
                        <a:t>2020 год</a:t>
                      </a:r>
                      <a:endParaRPr lang="ru-RU" sz="900" b="1"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900" b="1" dirty="0">
                          <a:effectLst/>
                          <a:latin typeface="Times New Roman" pitchFamily="18" charset="0"/>
                          <a:cs typeface="Times New Roman" pitchFamily="18" charset="0"/>
                        </a:rPr>
                        <a:t>2021 год</a:t>
                      </a:r>
                      <a:endParaRPr lang="ru-RU" sz="900" b="1"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900" b="1" dirty="0">
                          <a:effectLst/>
                          <a:latin typeface="Times New Roman" pitchFamily="18" charset="0"/>
                          <a:cs typeface="Times New Roman" pitchFamily="18" charset="0"/>
                        </a:rPr>
                        <a:t>2022 год</a:t>
                      </a:r>
                      <a:endParaRPr lang="ru-RU" sz="900" b="1"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900" b="1" dirty="0">
                          <a:effectLst/>
                          <a:latin typeface="Times New Roman" pitchFamily="18" charset="0"/>
                          <a:cs typeface="Times New Roman" pitchFamily="18" charset="0"/>
                        </a:rPr>
                        <a:t>2023 год</a:t>
                      </a:r>
                      <a:endParaRPr lang="ru-RU" sz="900" b="1"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900" b="1" dirty="0" smtClean="0">
                          <a:effectLst/>
                          <a:latin typeface="Times New Roman" pitchFamily="18" charset="0"/>
                          <a:ea typeface="Times New Roman"/>
                          <a:cs typeface="Times New Roman" pitchFamily="18" charset="0"/>
                        </a:rPr>
                        <a:t>2024 год</a:t>
                      </a:r>
                      <a:endParaRPr lang="ru-RU" sz="900" b="1"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Bef>
                          <a:spcPts val="200"/>
                        </a:spcBef>
                        <a:spcAft>
                          <a:spcPts val="200"/>
                        </a:spcAft>
                      </a:pPr>
                      <a:r>
                        <a:rPr lang="ru-RU" sz="900" b="1" dirty="0" smtClean="0">
                          <a:effectLst/>
                          <a:latin typeface="Times New Roman" pitchFamily="18" charset="0"/>
                          <a:cs typeface="Times New Roman" pitchFamily="18" charset="0"/>
                        </a:rPr>
                        <a:t>2025 </a:t>
                      </a:r>
                      <a:r>
                        <a:rPr lang="ru-RU" sz="900" b="1" dirty="0">
                          <a:effectLst/>
                          <a:latin typeface="Times New Roman" pitchFamily="18" charset="0"/>
                          <a:cs typeface="Times New Roman" pitchFamily="18" charset="0"/>
                        </a:rPr>
                        <a:t>год</a:t>
                      </a:r>
                      <a:endParaRPr lang="ru-RU" sz="900" b="1" dirty="0">
                        <a:effectLst/>
                        <a:latin typeface="Times New Roman" pitchFamily="18" charset="0"/>
                        <a:ea typeface="Times New Roman"/>
                        <a:cs typeface="Times New Roman" pitchFamily="18" charset="0"/>
                      </a:endParaRPr>
                    </a:p>
                  </a:txBody>
                  <a:tcPr marL="30544" marR="30544" marT="0" marB="0" anchor="ctr"/>
                </a:tc>
                <a:extLst>
                  <a:ext uri="{0D108BD9-81ED-4DB2-BD59-A6C34878D82A}">
                    <a16:rowId xmlns:a16="http://schemas.microsoft.com/office/drawing/2014/main" xmlns="" val="10000"/>
                  </a:ext>
                </a:extLst>
              </a:tr>
              <a:tr h="640141">
                <a:tc>
                  <a:txBody>
                    <a:bodyPr/>
                    <a:lstStyle/>
                    <a:p>
                      <a:pPr algn="ctr">
                        <a:lnSpc>
                          <a:spcPct val="115000"/>
                        </a:lnSpc>
                        <a:spcAft>
                          <a:spcPts val="0"/>
                        </a:spcAft>
                      </a:pPr>
                      <a:r>
                        <a:rPr lang="ru-RU" sz="900" dirty="0">
                          <a:effectLst/>
                          <a:latin typeface="Times New Roman" pitchFamily="18" charset="0"/>
                          <a:cs typeface="Times New Roman" pitchFamily="18" charset="0"/>
                        </a:rPr>
                        <a:t> </a:t>
                      </a:r>
                    </a:p>
                    <a:p>
                      <a:pPr algn="ctr">
                        <a:lnSpc>
                          <a:spcPct val="115000"/>
                        </a:lnSpc>
                        <a:spcAft>
                          <a:spcPts val="0"/>
                        </a:spcAft>
                      </a:pPr>
                      <a:r>
                        <a:rPr lang="ru-RU" sz="900" dirty="0">
                          <a:effectLst/>
                          <a:latin typeface="Times New Roman" pitchFamily="18" charset="0"/>
                          <a:cs typeface="Times New Roman" pitchFamily="18" charset="0"/>
                        </a:rPr>
                        <a:t>1</a:t>
                      </a:r>
                      <a:endParaRPr lang="ru-RU" sz="900" dirty="0">
                        <a:effectLst/>
                        <a:latin typeface="Times New Roman" pitchFamily="18" charset="0"/>
                        <a:ea typeface="Times New Roman"/>
                        <a:cs typeface="Times New Roman" pitchFamily="18" charset="0"/>
                      </a:endParaRPr>
                    </a:p>
                  </a:txBody>
                  <a:tcPr marL="30544" marR="30544" marT="0" marB="0"/>
                </a:tc>
                <a:tc>
                  <a:txBody>
                    <a:bodyPr/>
                    <a:lstStyle/>
                    <a:p>
                      <a:pPr indent="0" algn="l">
                        <a:spcAft>
                          <a:spcPts val="0"/>
                        </a:spcAft>
                      </a:pPr>
                      <a:r>
                        <a:rPr lang="ru-RU" sz="900" kern="50" dirty="0">
                          <a:effectLst/>
                          <a:latin typeface="Times New Roman" pitchFamily="18" charset="0"/>
                          <a:cs typeface="Times New Roman" pitchFamily="18" charset="0"/>
                        </a:rPr>
                        <a:t>Количество выявленных органом муниципального контроля несанкционированных свалок</a:t>
                      </a:r>
                      <a:endParaRPr lang="ru-RU" sz="900" kern="50" dirty="0">
                        <a:effectLst/>
                        <a:latin typeface="Times New Roman" pitchFamily="18" charset="0"/>
                        <a:ea typeface="Times New Roman"/>
                        <a:cs typeface="Times New Roman" pitchFamily="18" charset="0"/>
                      </a:endParaRPr>
                    </a:p>
                  </a:txBody>
                  <a:tcPr marL="46928" marR="46928" marT="0" marB="0"/>
                </a:tc>
                <a:tc>
                  <a:txBody>
                    <a:bodyPr/>
                    <a:lstStyle/>
                    <a:p>
                      <a:pPr algn="ctr">
                        <a:lnSpc>
                          <a:spcPct val="115000"/>
                        </a:lnSpc>
                        <a:spcAft>
                          <a:spcPts val="0"/>
                        </a:spcAft>
                      </a:pPr>
                      <a:r>
                        <a:rPr lang="ru-RU" sz="900" dirty="0">
                          <a:effectLst/>
                          <a:latin typeface="Times New Roman" pitchFamily="18" charset="0"/>
                          <a:cs typeface="Times New Roman" pitchFamily="18" charset="0"/>
                        </a:rPr>
                        <a:t>ед.</a:t>
                      </a:r>
                      <a:endParaRPr lang="ru-RU" sz="900" dirty="0">
                        <a:effectLst/>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1000"/>
                        </a:spcAft>
                      </a:pPr>
                      <a:r>
                        <a:rPr lang="ru-RU" sz="900" dirty="0">
                          <a:effectLst/>
                          <a:latin typeface="Times New Roman" pitchFamily="18" charset="0"/>
                          <a:cs typeface="Times New Roman" pitchFamily="18" charset="0"/>
                        </a:rPr>
                        <a:t>2</a:t>
                      </a:r>
                      <a:endParaRPr lang="ru-RU" sz="900" dirty="0">
                        <a:effectLst/>
                        <a:latin typeface="Times New Roman" pitchFamily="18" charset="0"/>
                        <a:ea typeface="Times New Roman"/>
                        <a:cs typeface="Times New Roman" pitchFamily="18" charset="0"/>
                      </a:endParaRPr>
                    </a:p>
                  </a:txBody>
                  <a:tcPr marL="46928" marR="46928" marT="0" marB="0" anchor="ctr"/>
                </a:tc>
                <a:tc>
                  <a:txBody>
                    <a:bodyPr/>
                    <a:lstStyle/>
                    <a:p>
                      <a:pPr algn="ctr">
                        <a:lnSpc>
                          <a:spcPct val="115000"/>
                        </a:lnSpc>
                        <a:spcAft>
                          <a:spcPts val="1000"/>
                        </a:spcAft>
                      </a:pPr>
                      <a:r>
                        <a:rPr lang="ru-RU" sz="900" dirty="0">
                          <a:effectLst/>
                          <a:latin typeface="Times New Roman" pitchFamily="18" charset="0"/>
                          <a:cs typeface="Times New Roman" pitchFamily="18" charset="0"/>
                        </a:rPr>
                        <a:t>0</a:t>
                      </a:r>
                      <a:endParaRPr lang="ru-RU" sz="900" dirty="0">
                        <a:effectLst/>
                        <a:latin typeface="Times New Roman" pitchFamily="18" charset="0"/>
                        <a:ea typeface="Times New Roman"/>
                        <a:cs typeface="Times New Roman" pitchFamily="18" charset="0"/>
                      </a:endParaRPr>
                    </a:p>
                  </a:txBody>
                  <a:tcPr marL="46928" marR="46928" marT="0" marB="0" anchor="ctr"/>
                </a:tc>
                <a:tc>
                  <a:txBody>
                    <a:bodyPr/>
                    <a:lstStyle/>
                    <a:p>
                      <a:pPr algn="ctr">
                        <a:lnSpc>
                          <a:spcPct val="115000"/>
                        </a:lnSpc>
                        <a:spcAft>
                          <a:spcPts val="1000"/>
                        </a:spcAft>
                      </a:pPr>
                      <a:r>
                        <a:rPr lang="ru-RU" sz="900" dirty="0">
                          <a:effectLst/>
                          <a:latin typeface="Times New Roman" pitchFamily="18" charset="0"/>
                          <a:cs typeface="Times New Roman" pitchFamily="18" charset="0"/>
                        </a:rPr>
                        <a:t>0</a:t>
                      </a:r>
                      <a:endParaRPr lang="ru-RU" sz="900" dirty="0">
                        <a:effectLst/>
                        <a:latin typeface="Times New Roman" pitchFamily="18" charset="0"/>
                        <a:ea typeface="Times New Roman"/>
                        <a:cs typeface="Times New Roman" pitchFamily="18" charset="0"/>
                      </a:endParaRPr>
                    </a:p>
                  </a:txBody>
                  <a:tcPr marL="46928" marR="46928" marT="0" marB="0" anchor="ctr"/>
                </a:tc>
                <a:tc>
                  <a:txBody>
                    <a:bodyPr/>
                    <a:lstStyle/>
                    <a:p>
                      <a:pPr algn="ctr">
                        <a:lnSpc>
                          <a:spcPct val="115000"/>
                        </a:lnSpc>
                        <a:spcAft>
                          <a:spcPts val="1000"/>
                        </a:spcAft>
                      </a:pPr>
                      <a:r>
                        <a:rPr lang="ru-RU" sz="900" dirty="0">
                          <a:effectLst/>
                          <a:latin typeface="Times New Roman" pitchFamily="18" charset="0"/>
                          <a:cs typeface="Times New Roman" pitchFamily="18" charset="0"/>
                        </a:rPr>
                        <a:t>0</a:t>
                      </a:r>
                      <a:endParaRPr lang="ru-RU" sz="900" dirty="0">
                        <a:effectLst/>
                        <a:latin typeface="Times New Roman" pitchFamily="18" charset="0"/>
                        <a:ea typeface="Times New Roman"/>
                        <a:cs typeface="Times New Roman" pitchFamily="18" charset="0"/>
                      </a:endParaRPr>
                    </a:p>
                  </a:txBody>
                  <a:tcPr marL="46928" marR="46928" marT="0" marB="0" anchor="ctr"/>
                </a:tc>
                <a:tc>
                  <a:txBody>
                    <a:bodyPr/>
                    <a:lstStyle/>
                    <a:p>
                      <a:pPr algn="ctr">
                        <a:lnSpc>
                          <a:spcPct val="115000"/>
                        </a:lnSpc>
                        <a:spcAft>
                          <a:spcPts val="1000"/>
                        </a:spcAft>
                      </a:pPr>
                      <a:r>
                        <a:rPr lang="ru-RU" sz="900" dirty="0">
                          <a:effectLst/>
                          <a:latin typeface="Times New Roman" pitchFamily="18" charset="0"/>
                          <a:cs typeface="Times New Roman" pitchFamily="18" charset="0"/>
                        </a:rPr>
                        <a:t>0</a:t>
                      </a:r>
                      <a:endParaRPr lang="ru-RU" sz="900" dirty="0">
                        <a:effectLst/>
                        <a:latin typeface="Times New Roman" pitchFamily="18" charset="0"/>
                        <a:ea typeface="Times New Roman"/>
                        <a:cs typeface="Times New Roman" pitchFamily="18" charset="0"/>
                      </a:endParaRPr>
                    </a:p>
                  </a:txBody>
                  <a:tcPr marL="46928" marR="46928" marT="0" marB="0" anchor="ctr"/>
                </a:tc>
                <a:tc>
                  <a:txBody>
                    <a:bodyPr/>
                    <a:lstStyle/>
                    <a:p>
                      <a:pPr algn="ctr">
                        <a:lnSpc>
                          <a:spcPct val="115000"/>
                        </a:lnSpc>
                        <a:spcAft>
                          <a:spcPts val="1000"/>
                        </a:spcAft>
                      </a:pPr>
                      <a:r>
                        <a:rPr lang="ru-RU" sz="900" dirty="0">
                          <a:effectLst/>
                          <a:latin typeface="Times New Roman" pitchFamily="18" charset="0"/>
                          <a:cs typeface="Times New Roman" pitchFamily="18" charset="0"/>
                        </a:rPr>
                        <a:t>0</a:t>
                      </a:r>
                      <a:endParaRPr lang="ru-RU" sz="900" dirty="0">
                        <a:effectLst/>
                        <a:latin typeface="Times New Roman" pitchFamily="18" charset="0"/>
                        <a:ea typeface="Times New Roman"/>
                        <a:cs typeface="Times New Roman" pitchFamily="18" charset="0"/>
                      </a:endParaRPr>
                    </a:p>
                  </a:txBody>
                  <a:tcPr marL="46928" marR="46928" marT="0" marB="0" anchor="ctr"/>
                </a:tc>
                <a:tc>
                  <a:txBody>
                    <a:bodyPr/>
                    <a:lstStyle/>
                    <a:p>
                      <a:pPr algn="ctr">
                        <a:lnSpc>
                          <a:spcPct val="115000"/>
                        </a:lnSpc>
                        <a:spcAft>
                          <a:spcPts val="1000"/>
                        </a:spcAft>
                      </a:pPr>
                      <a:r>
                        <a:rPr lang="ru-RU" sz="900" dirty="0">
                          <a:effectLst/>
                          <a:latin typeface="Times New Roman" pitchFamily="18" charset="0"/>
                          <a:cs typeface="Times New Roman" pitchFamily="18" charset="0"/>
                        </a:rPr>
                        <a:t>0</a:t>
                      </a:r>
                      <a:endParaRPr lang="ru-RU" sz="900" dirty="0">
                        <a:effectLst/>
                        <a:latin typeface="Times New Roman" pitchFamily="18" charset="0"/>
                        <a:ea typeface="Times New Roman"/>
                        <a:cs typeface="Times New Roman" pitchFamily="18" charset="0"/>
                      </a:endParaRPr>
                    </a:p>
                  </a:txBody>
                  <a:tcPr marL="46928" marR="46928" marT="0" marB="0" anchor="ctr"/>
                </a:tc>
                <a:tc>
                  <a:txBody>
                    <a:bodyPr/>
                    <a:lstStyle/>
                    <a:p>
                      <a:pPr algn="ctr">
                        <a:lnSpc>
                          <a:spcPct val="115000"/>
                        </a:lnSpc>
                        <a:spcAft>
                          <a:spcPts val="1000"/>
                        </a:spcAft>
                      </a:pPr>
                      <a:r>
                        <a:rPr lang="ru-RU" sz="900" dirty="0">
                          <a:effectLst/>
                          <a:latin typeface="Times New Roman" pitchFamily="18" charset="0"/>
                          <a:cs typeface="Times New Roman" pitchFamily="18" charset="0"/>
                        </a:rPr>
                        <a:t>0</a:t>
                      </a:r>
                      <a:endParaRPr lang="ru-RU" sz="900" dirty="0">
                        <a:effectLst/>
                        <a:latin typeface="Times New Roman" pitchFamily="18" charset="0"/>
                        <a:ea typeface="Times New Roman"/>
                        <a:cs typeface="Times New Roman" pitchFamily="18" charset="0"/>
                      </a:endParaRPr>
                    </a:p>
                  </a:txBody>
                  <a:tcPr marL="46928" marR="46928" marT="0" marB="0" anchor="ctr"/>
                </a:tc>
                <a:tc>
                  <a:txBody>
                    <a:bodyPr/>
                    <a:lstStyle/>
                    <a:p>
                      <a:pPr algn="ctr">
                        <a:lnSpc>
                          <a:spcPct val="115000"/>
                        </a:lnSpc>
                        <a:spcAft>
                          <a:spcPts val="1000"/>
                        </a:spcAft>
                      </a:pPr>
                      <a:r>
                        <a:rPr lang="ru-RU" sz="900" dirty="0" smtClean="0">
                          <a:effectLst/>
                          <a:latin typeface="Times New Roman" pitchFamily="18" charset="0"/>
                          <a:ea typeface="Times New Roman"/>
                          <a:cs typeface="Times New Roman" pitchFamily="18" charset="0"/>
                        </a:rPr>
                        <a:t>0</a:t>
                      </a:r>
                      <a:endParaRPr lang="ru-RU" sz="900" dirty="0">
                        <a:effectLst/>
                        <a:latin typeface="Times New Roman" pitchFamily="18" charset="0"/>
                        <a:ea typeface="Times New Roman"/>
                        <a:cs typeface="Times New Roman" pitchFamily="18" charset="0"/>
                      </a:endParaRPr>
                    </a:p>
                  </a:txBody>
                  <a:tcPr marL="46928" marR="46928" marT="0" marB="0" anchor="ctr"/>
                </a:tc>
                <a:tc>
                  <a:txBody>
                    <a:bodyPr/>
                    <a:lstStyle/>
                    <a:p>
                      <a:pPr algn="ctr">
                        <a:lnSpc>
                          <a:spcPct val="115000"/>
                        </a:lnSpc>
                        <a:spcAft>
                          <a:spcPts val="1000"/>
                        </a:spcAft>
                      </a:pPr>
                      <a:r>
                        <a:rPr lang="ru-RU" sz="900" dirty="0">
                          <a:effectLst/>
                          <a:latin typeface="Times New Roman" pitchFamily="18" charset="0"/>
                          <a:cs typeface="Times New Roman" pitchFamily="18" charset="0"/>
                        </a:rPr>
                        <a:t>0</a:t>
                      </a:r>
                      <a:endParaRPr lang="ru-RU" sz="900" dirty="0">
                        <a:effectLst/>
                        <a:latin typeface="Times New Roman" pitchFamily="18" charset="0"/>
                        <a:ea typeface="Times New Roman"/>
                        <a:cs typeface="Times New Roman" pitchFamily="18" charset="0"/>
                      </a:endParaRPr>
                    </a:p>
                  </a:txBody>
                  <a:tcPr marL="46928" marR="46928" marT="0" marB="0" anchor="ctr"/>
                </a:tc>
                <a:extLst>
                  <a:ext uri="{0D108BD9-81ED-4DB2-BD59-A6C34878D82A}">
                    <a16:rowId xmlns:a16="http://schemas.microsoft.com/office/drawing/2014/main" xmlns="" val="10001"/>
                  </a:ext>
                </a:extLst>
              </a:tr>
              <a:tr h="576064">
                <a:tc>
                  <a:txBody>
                    <a:bodyPr/>
                    <a:lstStyle/>
                    <a:p>
                      <a:pPr algn="ctr">
                        <a:lnSpc>
                          <a:spcPct val="115000"/>
                        </a:lnSpc>
                        <a:spcAft>
                          <a:spcPts val="0"/>
                        </a:spcAft>
                      </a:pPr>
                      <a:r>
                        <a:rPr lang="ru-RU" sz="900" dirty="0">
                          <a:effectLst/>
                          <a:latin typeface="Times New Roman" pitchFamily="18" charset="0"/>
                          <a:cs typeface="Times New Roman" pitchFamily="18" charset="0"/>
                        </a:rPr>
                        <a:t> </a:t>
                      </a:r>
                    </a:p>
                    <a:p>
                      <a:pPr algn="ctr">
                        <a:lnSpc>
                          <a:spcPct val="115000"/>
                        </a:lnSpc>
                        <a:spcAft>
                          <a:spcPts val="0"/>
                        </a:spcAft>
                      </a:pPr>
                      <a:r>
                        <a:rPr lang="ru-RU" sz="900" dirty="0">
                          <a:effectLst/>
                          <a:latin typeface="Times New Roman" pitchFamily="18" charset="0"/>
                          <a:ea typeface="+mn-ea"/>
                          <a:cs typeface="Times New Roman" pitchFamily="18" charset="0"/>
                        </a:rPr>
                        <a:t>2</a:t>
                      </a:r>
                      <a:endParaRPr lang="ru-RU" sz="900" dirty="0">
                        <a:effectLst/>
                        <a:latin typeface="Times New Roman" pitchFamily="18" charset="0"/>
                        <a:ea typeface="Times New Roman"/>
                        <a:cs typeface="Times New Roman" pitchFamily="18" charset="0"/>
                      </a:endParaRPr>
                    </a:p>
                  </a:txBody>
                  <a:tcPr marL="30544" marR="30544" marT="0" marB="0"/>
                </a:tc>
                <a:tc>
                  <a:txBody>
                    <a:bodyPr/>
                    <a:lstStyle/>
                    <a:p>
                      <a:pPr indent="0" algn="just">
                        <a:spcAft>
                          <a:spcPts val="0"/>
                        </a:spcAft>
                      </a:pPr>
                      <a:r>
                        <a:rPr lang="ru-RU" sz="900" kern="50" dirty="0" smtClean="0">
                          <a:effectLst/>
                          <a:latin typeface="Times New Roman" pitchFamily="18" charset="0"/>
                          <a:cs typeface="Times New Roman" pitchFamily="18" charset="0"/>
                        </a:rPr>
                        <a:t>Количество </a:t>
                      </a:r>
                      <a:r>
                        <a:rPr lang="ru-RU" sz="900" kern="50" dirty="0">
                          <a:effectLst/>
                          <a:latin typeface="Times New Roman" pitchFamily="18" charset="0"/>
                          <a:cs typeface="Times New Roman" pitchFamily="18" charset="0"/>
                        </a:rPr>
                        <a:t>выявленных органами  госконтроля несанкционированных свалок</a:t>
                      </a:r>
                      <a:endParaRPr lang="ru-RU" sz="900" kern="50" dirty="0">
                        <a:effectLst/>
                        <a:latin typeface="Times New Roman" pitchFamily="18" charset="0"/>
                        <a:ea typeface="Times New Roman"/>
                        <a:cs typeface="Times New Roman" pitchFamily="18" charset="0"/>
                      </a:endParaRPr>
                    </a:p>
                  </a:txBody>
                  <a:tcPr marL="46928" marR="46928" marT="0" marB="0"/>
                </a:tc>
                <a:tc>
                  <a:txBody>
                    <a:bodyPr/>
                    <a:lstStyle/>
                    <a:p>
                      <a:pPr algn="ctr">
                        <a:lnSpc>
                          <a:spcPct val="115000"/>
                        </a:lnSpc>
                        <a:spcAft>
                          <a:spcPts val="0"/>
                        </a:spcAft>
                      </a:pPr>
                      <a:r>
                        <a:rPr lang="ru-RU" sz="900" dirty="0">
                          <a:effectLst/>
                          <a:latin typeface="Times New Roman" pitchFamily="18" charset="0"/>
                          <a:cs typeface="Times New Roman" pitchFamily="18" charset="0"/>
                        </a:rPr>
                        <a:t>ед.</a:t>
                      </a:r>
                      <a:endParaRPr lang="ru-RU" sz="900" dirty="0">
                        <a:effectLst/>
                        <a:latin typeface="Times New Roman" pitchFamily="18" charset="0"/>
                        <a:ea typeface="Times New Roman"/>
                        <a:cs typeface="Times New Roman" pitchFamily="18" charset="0"/>
                      </a:endParaRPr>
                    </a:p>
                  </a:txBody>
                  <a:tcPr marL="30544" marR="30544" marT="0" marB="0" anchor="ctr"/>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ru-RU" sz="9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2</a:t>
                      </a:r>
                      <a:endParaRPr kumimoji="0" lang="ru-RU" sz="900" b="0" i="0" u="none" strike="noStrike" kern="1200" cap="none" spc="0" normalizeH="0" baseline="0" noProof="0" dirty="0">
                        <a:ln>
                          <a:noFill/>
                        </a:ln>
                        <a:solidFill>
                          <a:srgbClr val="FFFFFF"/>
                        </a:solidFill>
                        <a:effectLst/>
                        <a:uLnTx/>
                        <a:uFillTx/>
                        <a:latin typeface="Times New Roman" pitchFamily="18" charset="0"/>
                        <a:ea typeface="Times New Roman"/>
                        <a:cs typeface="Times New Roman" pitchFamily="18" charset="0"/>
                      </a:endParaRPr>
                    </a:p>
                  </a:txBody>
                  <a:tcPr marL="46928" marR="46928" marT="0" marB="0" anchor="ctr"/>
                </a:tc>
                <a:tc>
                  <a:txBody>
                    <a:bodyPr/>
                    <a:lstStyle/>
                    <a:p>
                      <a:pPr algn="ctr">
                        <a:lnSpc>
                          <a:spcPct val="115000"/>
                        </a:lnSpc>
                        <a:spcAft>
                          <a:spcPts val="1000"/>
                        </a:spcAft>
                      </a:pPr>
                      <a:r>
                        <a:rPr lang="ru-RU" sz="900" dirty="0">
                          <a:effectLst/>
                          <a:latin typeface="Times New Roman" pitchFamily="18" charset="0"/>
                          <a:cs typeface="Times New Roman" pitchFamily="18" charset="0"/>
                        </a:rPr>
                        <a:t>0</a:t>
                      </a:r>
                      <a:endParaRPr lang="ru-RU" sz="900" dirty="0">
                        <a:effectLst/>
                        <a:latin typeface="Times New Roman" pitchFamily="18" charset="0"/>
                        <a:ea typeface="Times New Roman"/>
                        <a:cs typeface="Times New Roman" pitchFamily="18" charset="0"/>
                      </a:endParaRPr>
                    </a:p>
                  </a:txBody>
                  <a:tcPr marL="46928" marR="46928" marT="0" marB="0" anchor="ctr"/>
                </a:tc>
                <a:tc>
                  <a:txBody>
                    <a:bodyPr/>
                    <a:lstStyle/>
                    <a:p>
                      <a:pPr algn="ctr">
                        <a:lnSpc>
                          <a:spcPct val="115000"/>
                        </a:lnSpc>
                        <a:spcAft>
                          <a:spcPts val="1000"/>
                        </a:spcAft>
                      </a:pPr>
                      <a:r>
                        <a:rPr lang="ru-RU" sz="900">
                          <a:effectLst/>
                          <a:latin typeface="Times New Roman" pitchFamily="18" charset="0"/>
                          <a:cs typeface="Times New Roman" pitchFamily="18" charset="0"/>
                        </a:rPr>
                        <a:t>0</a:t>
                      </a:r>
                      <a:endParaRPr lang="ru-RU" sz="900">
                        <a:effectLst/>
                        <a:latin typeface="Times New Roman" pitchFamily="18" charset="0"/>
                        <a:ea typeface="Times New Roman"/>
                        <a:cs typeface="Times New Roman" pitchFamily="18" charset="0"/>
                      </a:endParaRPr>
                    </a:p>
                  </a:txBody>
                  <a:tcPr marL="46928" marR="46928" marT="0" marB="0" anchor="ctr"/>
                </a:tc>
                <a:tc>
                  <a:txBody>
                    <a:bodyPr/>
                    <a:lstStyle/>
                    <a:p>
                      <a:pPr algn="ctr">
                        <a:lnSpc>
                          <a:spcPct val="115000"/>
                        </a:lnSpc>
                        <a:spcAft>
                          <a:spcPts val="1000"/>
                        </a:spcAft>
                      </a:pPr>
                      <a:r>
                        <a:rPr lang="ru-RU" sz="900">
                          <a:effectLst/>
                          <a:latin typeface="Times New Roman" pitchFamily="18" charset="0"/>
                          <a:cs typeface="Times New Roman" pitchFamily="18" charset="0"/>
                        </a:rPr>
                        <a:t>0</a:t>
                      </a:r>
                      <a:endParaRPr lang="ru-RU" sz="900">
                        <a:effectLst/>
                        <a:latin typeface="Times New Roman" pitchFamily="18" charset="0"/>
                        <a:ea typeface="Times New Roman"/>
                        <a:cs typeface="Times New Roman" pitchFamily="18" charset="0"/>
                      </a:endParaRPr>
                    </a:p>
                  </a:txBody>
                  <a:tcPr marL="46928" marR="46928" marT="0" marB="0" anchor="ctr"/>
                </a:tc>
                <a:tc>
                  <a:txBody>
                    <a:bodyPr/>
                    <a:lstStyle/>
                    <a:p>
                      <a:pPr algn="ctr">
                        <a:lnSpc>
                          <a:spcPct val="115000"/>
                        </a:lnSpc>
                        <a:spcAft>
                          <a:spcPts val="1000"/>
                        </a:spcAft>
                      </a:pPr>
                      <a:r>
                        <a:rPr lang="ru-RU" sz="900">
                          <a:effectLst/>
                          <a:latin typeface="Times New Roman" pitchFamily="18" charset="0"/>
                          <a:cs typeface="Times New Roman" pitchFamily="18" charset="0"/>
                        </a:rPr>
                        <a:t>0</a:t>
                      </a:r>
                      <a:endParaRPr lang="ru-RU" sz="900">
                        <a:effectLst/>
                        <a:latin typeface="Times New Roman" pitchFamily="18" charset="0"/>
                        <a:ea typeface="Times New Roman"/>
                        <a:cs typeface="Times New Roman" pitchFamily="18" charset="0"/>
                      </a:endParaRPr>
                    </a:p>
                  </a:txBody>
                  <a:tcPr marL="46928" marR="46928" marT="0" marB="0" anchor="ctr"/>
                </a:tc>
                <a:tc>
                  <a:txBody>
                    <a:bodyPr/>
                    <a:lstStyle/>
                    <a:p>
                      <a:pPr algn="ctr">
                        <a:lnSpc>
                          <a:spcPct val="115000"/>
                        </a:lnSpc>
                        <a:spcAft>
                          <a:spcPts val="1000"/>
                        </a:spcAft>
                      </a:pPr>
                      <a:r>
                        <a:rPr lang="ru-RU" sz="900" dirty="0">
                          <a:effectLst/>
                          <a:latin typeface="Times New Roman" pitchFamily="18" charset="0"/>
                          <a:cs typeface="Times New Roman" pitchFamily="18" charset="0"/>
                        </a:rPr>
                        <a:t>0</a:t>
                      </a:r>
                      <a:endParaRPr lang="ru-RU" sz="900" dirty="0">
                        <a:effectLst/>
                        <a:latin typeface="Times New Roman" pitchFamily="18" charset="0"/>
                        <a:ea typeface="Times New Roman"/>
                        <a:cs typeface="Times New Roman" pitchFamily="18" charset="0"/>
                      </a:endParaRPr>
                    </a:p>
                  </a:txBody>
                  <a:tcPr marL="46928" marR="46928" marT="0" marB="0" anchor="ctr"/>
                </a:tc>
                <a:tc>
                  <a:txBody>
                    <a:bodyPr/>
                    <a:lstStyle/>
                    <a:p>
                      <a:pPr algn="ctr">
                        <a:lnSpc>
                          <a:spcPct val="115000"/>
                        </a:lnSpc>
                        <a:spcAft>
                          <a:spcPts val="1000"/>
                        </a:spcAft>
                      </a:pPr>
                      <a:r>
                        <a:rPr lang="ru-RU" sz="900" dirty="0">
                          <a:effectLst/>
                          <a:latin typeface="Times New Roman" pitchFamily="18" charset="0"/>
                          <a:cs typeface="Times New Roman" pitchFamily="18" charset="0"/>
                        </a:rPr>
                        <a:t>0</a:t>
                      </a:r>
                      <a:endParaRPr lang="ru-RU" sz="900" dirty="0">
                        <a:effectLst/>
                        <a:latin typeface="Times New Roman" pitchFamily="18" charset="0"/>
                        <a:ea typeface="Times New Roman"/>
                        <a:cs typeface="Times New Roman" pitchFamily="18" charset="0"/>
                      </a:endParaRPr>
                    </a:p>
                  </a:txBody>
                  <a:tcPr marL="46928" marR="46928" marT="0" marB="0" anchor="ctr"/>
                </a:tc>
                <a:tc>
                  <a:txBody>
                    <a:bodyPr/>
                    <a:lstStyle/>
                    <a:p>
                      <a:pPr algn="ctr">
                        <a:lnSpc>
                          <a:spcPct val="115000"/>
                        </a:lnSpc>
                        <a:spcAft>
                          <a:spcPts val="1000"/>
                        </a:spcAft>
                      </a:pPr>
                      <a:r>
                        <a:rPr lang="ru-RU" sz="900" dirty="0">
                          <a:effectLst/>
                          <a:latin typeface="Times New Roman" pitchFamily="18" charset="0"/>
                          <a:cs typeface="Times New Roman" pitchFamily="18" charset="0"/>
                        </a:rPr>
                        <a:t>0</a:t>
                      </a:r>
                      <a:endParaRPr lang="ru-RU" sz="900" dirty="0">
                        <a:effectLst/>
                        <a:latin typeface="Times New Roman" pitchFamily="18" charset="0"/>
                        <a:ea typeface="Times New Roman"/>
                        <a:cs typeface="Times New Roman" pitchFamily="18" charset="0"/>
                      </a:endParaRPr>
                    </a:p>
                  </a:txBody>
                  <a:tcPr marL="46928" marR="46928" marT="0" marB="0" anchor="ctr"/>
                </a:tc>
                <a:tc>
                  <a:txBody>
                    <a:bodyPr/>
                    <a:lstStyle/>
                    <a:p>
                      <a:pPr algn="ctr">
                        <a:lnSpc>
                          <a:spcPct val="115000"/>
                        </a:lnSpc>
                        <a:spcAft>
                          <a:spcPts val="1000"/>
                        </a:spcAft>
                      </a:pPr>
                      <a:r>
                        <a:rPr lang="ru-RU" sz="900" dirty="0" smtClean="0">
                          <a:effectLst/>
                          <a:latin typeface="Times New Roman" pitchFamily="18" charset="0"/>
                          <a:ea typeface="Times New Roman"/>
                          <a:cs typeface="Times New Roman" pitchFamily="18" charset="0"/>
                        </a:rPr>
                        <a:t>0</a:t>
                      </a:r>
                      <a:endParaRPr lang="ru-RU" sz="900" dirty="0">
                        <a:effectLst/>
                        <a:latin typeface="Times New Roman" pitchFamily="18" charset="0"/>
                        <a:ea typeface="Times New Roman"/>
                        <a:cs typeface="Times New Roman" pitchFamily="18" charset="0"/>
                      </a:endParaRPr>
                    </a:p>
                  </a:txBody>
                  <a:tcPr marL="46928" marR="46928" marT="0" marB="0" anchor="ctr"/>
                </a:tc>
                <a:tc>
                  <a:txBody>
                    <a:bodyPr/>
                    <a:lstStyle/>
                    <a:p>
                      <a:pPr algn="ctr">
                        <a:lnSpc>
                          <a:spcPct val="115000"/>
                        </a:lnSpc>
                        <a:spcAft>
                          <a:spcPts val="1000"/>
                        </a:spcAft>
                      </a:pPr>
                      <a:r>
                        <a:rPr lang="ru-RU" sz="900" dirty="0">
                          <a:effectLst/>
                          <a:latin typeface="Times New Roman" pitchFamily="18" charset="0"/>
                          <a:cs typeface="Times New Roman" pitchFamily="18" charset="0"/>
                        </a:rPr>
                        <a:t>0</a:t>
                      </a:r>
                      <a:endParaRPr lang="ru-RU" sz="900" dirty="0">
                        <a:effectLst/>
                        <a:latin typeface="Times New Roman" pitchFamily="18" charset="0"/>
                        <a:ea typeface="Times New Roman"/>
                        <a:cs typeface="Times New Roman" pitchFamily="18" charset="0"/>
                      </a:endParaRPr>
                    </a:p>
                  </a:txBody>
                  <a:tcPr marL="46928" marR="46928" marT="0" marB="0" anchor="ctr"/>
                </a:tc>
                <a:extLst>
                  <a:ext uri="{0D108BD9-81ED-4DB2-BD59-A6C34878D82A}">
                    <a16:rowId xmlns:a16="http://schemas.microsoft.com/office/drawing/2014/main" xmlns="" val="10002"/>
                  </a:ext>
                </a:extLst>
              </a:tr>
              <a:tr h="432048">
                <a:tc>
                  <a:txBody>
                    <a:bodyPr/>
                    <a:lstStyle/>
                    <a:p>
                      <a:pPr algn="ctr">
                        <a:lnSpc>
                          <a:spcPct val="115000"/>
                        </a:lnSpc>
                        <a:spcAft>
                          <a:spcPts val="0"/>
                        </a:spcAft>
                      </a:pPr>
                      <a:r>
                        <a:rPr lang="ru-RU" sz="900" dirty="0">
                          <a:effectLst/>
                          <a:latin typeface="Times New Roman" pitchFamily="18" charset="0"/>
                          <a:ea typeface="+mn-ea"/>
                          <a:cs typeface="Times New Roman" pitchFamily="18" charset="0"/>
                        </a:rPr>
                        <a:t>3</a:t>
                      </a:r>
                      <a:endParaRPr lang="ru-RU" sz="900" dirty="0">
                        <a:effectLst/>
                        <a:latin typeface="Times New Roman" pitchFamily="18" charset="0"/>
                        <a:ea typeface="Times New Roman"/>
                        <a:cs typeface="Times New Roman" pitchFamily="18" charset="0"/>
                      </a:endParaRPr>
                    </a:p>
                  </a:txBody>
                  <a:tcPr marL="30544" marR="30544" marT="0" marB="0"/>
                </a:tc>
                <a:tc>
                  <a:txBody>
                    <a:bodyPr/>
                    <a:lstStyle/>
                    <a:p>
                      <a:pPr indent="0" algn="just">
                        <a:spcAft>
                          <a:spcPts val="0"/>
                        </a:spcAft>
                      </a:pPr>
                      <a:r>
                        <a:rPr lang="ru-RU" sz="900" kern="50" dirty="0">
                          <a:effectLst/>
                          <a:latin typeface="Times New Roman" pitchFamily="18" charset="0"/>
                          <a:cs typeface="Times New Roman" pitchFamily="18" charset="0"/>
                        </a:rPr>
                        <a:t>Количество письменных жалоб населения на организацию сбора и вывоза ТКО</a:t>
                      </a:r>
                      <a:endParaRPr lang="ru-RU" sz="900" kern="50" dirty="0">
                        <a:effectLst/>
                        <a:latin typeface="Times New Roman" pitchFamily="18" charset="0"/>
                        <a:ea typeface="Times New Roman"/>
                        <a:cs typeface="Times New Roman" pitchFamily="18" charset="0"/>
                      </a:endParaRPr>
                    </a:p>
                  </a:txBody>
                  <a:tcPr marL="46928" marR="46928" marT="0" marB="0"/>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ед.</a:t>
                      </a:r>
                      <a:endParaRPr kumimoji="0" lang="ru-RU" sz="900" b="0" i="0" u="none" strike="noStrike" kern="1200" cap="none" spc="0" normalizeH="0" baseline="0" noProof="0" dirty="0">
                        <a:ln>
                          <a:noFill/>
                        </a:ln>
                        <a:solidFill>
                          <a:srgbClr val="FFFFFF"/>
                        </a:solidFill>
                        <a:effectLst/>
                        <a:uLnTx/>
                        <a:uFillTx/>
                        <a:latin typeface="Times New Roman" pitchFamily="18" charset="0"/>
                        <a:ea typeface="Times New Roman"/>
                        <a:cs typeface="Times New Roman" pitchFamily="18" charset="0"/>
                      </a:endParaRPr>
                    </a:p>
                  </a:txBody>
                  <a:tcPr marL="30544" marR="30544" marT="0" marB="0" anchor="ctr"/>
                </a:tc>
                <a:tc>
                  <a:txBody>
                    <a:bodyPr/>
                    <a:lstStyle/>
                    <a:p>
                      <a:pPr algn="ctr">
                        <a:lnSpc>
                          <a:spcPct val="115000"/>
                        </a:lnSpc>
                        <a:spcAft>
                          <a:spcPts val="1000"/>
                        </a:spcAft>
                      </a:pPr>
                      <a:r>
                        <a:rPr lang="ru-RU" sz="900" dirty="0">
                          <a:effectLst/>
                          <a:latin typeface="Times New Roman" pitchFamily="18" charset="0"/>
                          <a:ea typeface="+mn-ea"/>
                          <a:cs typeface="Times New Roman" pitchFamily="18" charset="0"/>
                        </a:rPr>
                        <a:t>6</a:t>
                      </a:r>
                      <a:endParaRPr lang="ru-RU" sz="900" dirty="0">
                        <a:effectLst/>
                        <a:latin typeface="Times New Roman" pitchFamily="18" charset="0"/>
                        <a:ea typeface="Times New Roman"/>
                        <a:cs typeface="Times New Roman" pitchFamily="18" charset="0"/>
                      </a:endParaRPr>
                    </a:p>
                  </a:txBody>
                  <a:tcPr marL="46928" marR="46928" marT="0" marB="0" anchor="ctr"/>
                </a:tc>
                <a:tc>
                  <a:txBody>
                    <a:bodyPr/>
                    <a:lstStyle/>
                    <a:p>
                      <a:pPr algn="ctr">
                        <a:lnSpc>
                          <a:spcPct val="115000"/>
                        </a:lnSpc>
                        <a:spcAft>
                          <a:spcPts val="1000"/>
                        </a:spcAft>
                      </a:pPr>
                      <a:r>
                        <a:rPr lang="ru-RU" sz="900" dirty="0">
                          <a:effectLst/>
                          <a:latin typeface="Times New Roman" pitchFamily="18" charset="0"/>
                          <a:cs typeface="Times New Roman" pitchFamily="18" charset="0"/>
                        </a:rPr>
                        <a:t>0</a:t>
                      </a:r>
                      <a:endParaRPr lang="ru-RU" sz="900" dirty="0">
                        <a:effectLst/>
                        <a:latin typeface="Times New Roman" pitchFamily="18" charset="0"/>
                        <a:ea typeface="Times New Roman"/>
                        <a:cs typeface="Times New Roman" pitchFamily="18" charset="0"/>
                      </a:endParaRPr>
                    </a:p>
                  </a:txBody>
                  <a:tcPr marL="46928" marR="46928" marT="0" marB="0" anchor="ctr"/>
                </a:tc>
                <a:tc>
                  <a:txBody>
                    <a:bodyPr/>
                    <a:lstStyle/>
                    <a:p>
                      <a:pPr algn="ctr">
                        <a:lnSpc>
                          <a:spcPct val="115000"/>
                        </a:lnSpc>
                        <a:spcAft>
                          <a:spcPts val="1000"/>
                        </a:spcAft>
                      </a:pPr>
                      <a:r>
                        <a:rPr lang="ru-RU" sz="900">
                          <a:effectLst/>
                          <a:latin typeface="Times New Roman" pitchFamily="18" charset="0"/>
                          <a:cs typeface="Times New Roman" pitchFamily="18" charset="0"/>
                        </a:rPr>
                        <a:t>0</a:t>
                      </a:r>
                      <a:endParaRPr lang="ru-RU" sz="900">
                        <a:effectLst/>
                        <a:latin typeface="Times New Roman" pitchFamily="18" charset="0"/>
                        <a:ea typeface="Times New Roman"/>
                        <a:cs typeface="Times New Roman" pitchFamily="18" charset="0"/>
                      </a:endParaRPr>
                    </a:p>
                  </a:txBody>
                  <a:tcPr marL="46928" marR="46928" marT="0" marB="0" anchor="ctr"/>
                </a:tc>
                <a:tc>
                  <a:txBody>
                    <a:bodyPr/>
                    <a:lstStyle/>
                    <a:p>
                      <a:pPr algn="ctr">
                        <a:lnSpc>
                          <a:spcPct val="115000"/>
                        </a:lnSpc>
                        <a:spcAft>
                          <a:spcPts val="1000"/>
                        </a:spcAft>
                      </a:pPr>
                      <a:r>
                        <a:rPr lang="ru-RU" sz="900">
                          <a:effectLst/>
                          <a:latin typeface="Times New Roman" pitchFamily="18" charset="0"/>
                          <a:cs typeface="Times New Roman" pitchFamily="18" charset="0"/>
                        </a:rPr>
                        <a:t>0</a:t>
                      </a:r>
                      <a:endParaRPr lang="ru-RU" sz="900">
                        <a:effectLst/>
                        <a:latin typeface="Times New Roman" pitchFamily="18" charset="0"/>
                        <a:ea typeface="Times New Roman"/>
                        <a:cs typeface="Times New Roman" pitchFamily="18" charset="0"/>
                      </a:endParaRPr>
                    </a:p>
                  </a:txBody>
                  <a:tcPr marL="46928" marR="46928" marT="0" marB="0" anchor="ctr"/>
                </a:tc>
                <a:tc>
                  <a:txBody>
                    <a:bodyPr/>
                    <a:lstStyle/>
                    <a:p>
                      <a:pPr algn="ctr">
                        <a:lnSpc>
                          <a:spcPct val="115000"/>
                        </a:lnSpc>
                        <a:spcAft>
                          <a:spcPts val="1000"/>
                        </a:spcAft>
                      </a:pPr>
                      <a:r>
                        <a:rPr lang="ru-RU" sz="900">
                          <a:effectLst/>
                          <a:latin typeface="Times New Roman" pitchFamily="18" charset="0"/>
                          <a:cs typeface="Times New Roman" pitchFamily="18" charset="0"/>
                        </a:rPr>
                        <a:t>0</a:t>
                      </a:r>
                      <a:endParaRPr lang="ru-RU" sz="900">
                        <a:effectLst/>
                        <a:latin typeface="Times New Roman" pitchFamily="18" charset="0"/>
                        <a:ea typeface="Times New Roman"/>
                        <a:cs typeface="Times New Roman" pitchFamily="18" charset="0"/>
                      </a:endParaRPr>
                    </a:p>
                  </a:txBody>
                  <a:tcPr marL="46928" marR="46928" marT="0" marB="0" anchor="ctr"/>
                </a:tc>
                <a:tc>
                  <a:txBody>
                    <a:bodyPr/>
                    <a:lstStyle/>
                    <a:p>
                      <a:pPr algn="ctr">
                        <a:lnSpc>
                          <a:spcPct val="115000"/>
                        </a:lnSpc>
                        <a:spcAft>
                          <a:spcPts val="1000"/>
                        </a:spcAft>
                      </a:pPr>
                      <a:r>
                        <a:rPr lang="ru-RU" sz="900">
                          <a:effectLst/>
                          <a:latin typeface="Times New Roman" pitchFamily="18" charset="0"/>
                          <a:cs typeface="Times New Roman" pitchFamily="18" charset="0"/>
                        </a:rPr>
                        <a:t>0</a:t>
                      </a:r>
                      <a:endParaRPr lang="ru-RU" sz="900">
                        <a:effectLst/>
                        <a:latin typeface="Times New Roman" pitchFamily="18" charset="0"/>
                        <a:ea typeface="Times New Roman"/>
                        <a:cs typeface="Times New Roman" pitchFamily="18" charset="0"/>
                      </a:endParaRPr>
                    </a:p>
                  </a:txBody>
                  <a:tcPr marL="46928" marR="46928" marT="0" marB="0" anchor="ctr"/>
                </a:tc>
                <a:tc>
                  <a:txBody>
                    <a:bodyPr/>
                    <a:lstStyle/>
                    <a:p>
                      <a:pPr algn="ctr">
                        <a:lnSpc>
                          <a:spcPct val="115000"/>
                        </a:lnSpc>
                        <a:spcAft>
                          <a:spcPts val="1000"/>
                        </a:spcAft>
                      </a:pPr>
                      <a:r>
                        <a:rPr lang="ru-RU" sz="900" dirty="0">
                          <a:effectLst/>
                          <a:latin typeface="Times New Roman" pitchFamily="18" charset="0"/>
                          <a:cs typeface="Times New Roman" pitchFamily="18" charset="0"/>
                        </a:rPr>
                        <a:t>0</a:t>
                      </a:r>
                      <a:endParaRPr lang="ru-RU" sz="900" dirty="0">
                        <a:effectLst/>
                        <a:latin typeface="Times New Roman" pitchFamily="18" charset="0"/>
                        <a:ea typeface="Times New Roman"/>
                        <a:cs typeface="Times New Roman" pitchFamily="18" charset="0"/>
                      </a:endParaRPr>
                    </a:p>
                  </a:txBody>
                  <a:tcPr marL="46928" marR="46928" marT="0" marB="0" anchor="ctr"/>
                </a:tc>
                <a:tc>
                  <a:txBody>
                    <a:bodyPr/>
                    <a:lstStyle/>
                    <a:p>
                      <a:pPr algn="ctr">
                        <a:lnSpc>
                          <a:spcPct val="115000"/>
                        </a:lnSpc>
                        <a:spcAft>
                          <a:spcPts val="1000"/>
                        </a:spcAft>
                      </a:pPr>
                      <a:r>
                        <a:rPr lang="ru-RU" sz="900" dirty="0">
                          <a:effectLst/>
                          <a:latin typeface="Times New Roman" pitchFamily="18" charset="0"/>
                          <a:cs typeface="Times New Roman" pitchFamily="18" charset="0"/>
                        </a:rPr>
                        <a:t>0</a:t>
                      </a:r>
                      <a:endParaRPr lang="ru-RU" sz="900" dirty="0">
                        <a:effectLst/>
                        <a:latin typeface="Times New Roman" pitchFamily="18" charset="0"/>
                        <a:ea typeface="Times New Roman"/>
                        <a:cs typeface="Times New Roman" pitchFamily="18" charset="0"/>
                      </a:endParaRPr>
                    </a:p>
                  </a:txBody>
                  <a:tcPr marL="46928" marR="46928" marT="0" marB="0" anchor="ctr"/>
                </a:tc>
                <a:tc>
                  <a:txBody>
                    <a:bodyPr/>
                    <a:lstStyle/>
                    <a:p>
                      <a:pPr algn="ctr">
                        <a:lnSpc>
                          <a:spcPct val="115000"/>
                        </a:lnSpc>
                        <a:spcAft>
                          <a:spcPts val="1000"/>
                        </a:spcAft>
                      </a:pPr>
                      <a:r>
                        <a:rPr lang="ru-RU" sz="900" dirty="0" smtClean="0">
                          <a:effectLst/>
                          <a:latin typeface="Times New Roman" pitchFamily="18" charset="0"/>
                          <a:ea typeface="Times New Roman"/>
                          <a:cs typeface="Times New Roman" pitchFamily="18" charset="0"/>
                        </a:rPr>
                        <a:t>0</a:t>
                      </a:r>
                      <a:endParaRPr lang="ru-RU" sz="900" dirty="0">
                        <a:effectLst/>
                        <a:latin typeface="Times New Roman" pitchFamily="18" charset="0"/>
                        <a:ea typeface="Times New Roman"/>
                        <a:cs typeface="Times New Roman" pitchFamily="18" charset="0"/>
                      </a:endParaRPr>
                    </a:p>
                  </a:txBody>
                  <a:tcPr marL="46928" marR="46928" marT="0" marB="0" anchor="ctr"/>
                </a:tc>
                <a:tc>
                  <a:txBody>
                    <a:bodyPr/>
                    <a:lstStyle/>
                    <a:p>
                      <a:pPr algn="ctr">
                        <a:lnSpc>
                          <a:spcPct val="115000"/>
                        </a:lnSpc>
                        <a:spcAft>
                          <a:spcPts val="1000"/>
                        </a:spcAft>
                      </a:pPr>
                      <a:r>
                        <a:rPr lang="ru-RU" sz="900" dirty="0">
                          <a:effectLst/>
                          <a:latin typeface="Times New Roman" pitchFamily="18" charset="0"/>
                          <a:cs typeface="Times New Roman" pitchFamily="18" charset="0"/>
                        </a:rPr>
                        <a:t>0</a:t>
                      </a:r>
                      <a:endParaRPr lang="ru-RU" sz="900" dirty="0">
                        <a:effectLst/>
                        <a:latin typeface="Times New Roman" pitchFamily="18" charset="0"/>
                        <a:ea typeface="Times New Roman"/>
                        <a:cs typeface="Times New Roman" pitchFamily="18" charset="0"/>
                      </a:endParaRPr>
                    </a:p>
                  </a:txBody>
                  <a:tcPr marL="46928" marR="46928" marT="0" marB="0" anchor="ct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40374301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5496" y="1458641"/>
            <a:ext cx="9108504" cy="1323439"/>
          </a:xfrm>
          <a:prstGeom prst="rect">
            <a:avLst/>
          </a:prstGeom>
          <a:noFill/>
        </p:spPr>
        <p:txBody>
          <a:bodyPr wrap="square">
            <a:spAutoFit/>
          </a:bodyPr>
          <a:lstStyle/>
          <a:p>
            <a:r>
              <a:rPr lang="ru-RU" sz="1000" b="1" u="sng" dirty="0">
                <a:solidFill>
                  <a:srgbClr val="FFC000"/>
                </a:solidFill>
                <a:effectLst>
                  <a:outerShdw blurRad="38100" dist="38100" dir="2700000" algn="tl">
                    <a:srgbClr val="000000">
                      <a:alpha val="43137"/>
                    </a:srgbClr>
                  </a:outerShdw>
                </a:effectLst>
              </a:rPr>
              <a:t>Цель программы: </a:t>
            </a:r>
            <a:r>
              <a:rPr lang="ru-RU" sz="1000" b="1" dirty="0">
                <a:solidFill>
                  <a:srgbClr val="FFC000"/>
                </a:solidFill>
                <a:effectLst>
                  <a:outerShdw blurRad="38100" dist="38100" dir="2700000" algn="tl">
                    <a:srgbClr val="000000">
                      <a:alpha val="43137"/>
                    </a:srgbClr>
                  </a:outerShdw>
                </a:effectLst>
              </a:rPr>
              <a:t>  </a:t>
            </a:r>
          </a:p>
          <a:p>
            <a:pPr marL="171450" indent="-171450" algn="just">
              <a:buFontTx/>
              <a:buChar char="-"/>
            </a:pPr>
            <a:r>
              <a:rPr lang="ru-RU" sz="1000" dirty="0">
                <a:solidFill>
                  <a:srgbClr val="FFFF00"/>
                </a:solidFill>
                <a:effectLst>
                  <a:outerShdw blurRad="38100" dist="38100" dir="2700000" algn="tl">
                    <a:srgbClr val="000000">
                      <a:alpha val="43137"/>
                    </a:srgbClr>
                  </a:outerShdw>
                </a:effectLst>
              </a:rPr>
              <a:t>повышение уровня содержания и ремонта сети автомобильных дорог общего пользования для обеспечения круглогодичного, бесперебойного и безопасного движения автомобильного транспорта, повышение качества пассажирских перевозок;</a:t>
            </a:r>
          </a:p>
          <a:p>
            <a:pPr marL="171450" indent="-171450" algn="just">
              <a:buFontTx/>
              <a:buChar char="-"/>
            </a:pPr>
            <a:r>
              <a:rPr lang="ru-RU" sz="1000" dirty="0">
                <a:solidFill>
                  <a:srgbClr val="FFFF00"/>
                </a:solidFill>
                <a:effectLst>
                  <a:outerShdw blurRad="38100" dist="38100" dir="2700000" algn="tl">
                    <a:srgbClr val="000000">
                      <a:alpha val="43137"/>
                    </a:srgbClr>
                  </a:outerShdw>
                </a:effectLst>
              </a:rPr>
              <a:t>сохранение, совершенствование и развитие сети муниципальных автомобильных дорог общего пользования;</a:t>
            </a:r>
          </a:p>
          <a:p>
            <a:pPr marL="171450" indent="-171450" algn="just">
              <a:buFontTx/>
              <a:buChar char="-"/>
            </a:pPr>
            <a:r>
              <a:rPr lang="ru-RU" sz="1000" dirty="0">
                <a:solidFill>
                  <a:srgbClr val="FFFF00"/>
                </a:solidFill>
                <a:effectLst>
                  <a:outerShdw blurRad="38100" dist="38100" dir="2700000" algn="tl">
                    <a:srgbClr val="000000">
                      <a:alpha val="43137"/>
                    </a:srgbClr>
                  </a:outerShdw>
                </a:effectLst>
              </a:rPr>
              <a:t>создание условий для скорейшего развития экономики района, и повышение деловой активности населения путем удовлетворения спроса и доступности в автомобильных перевозках;</a:t>
            </a:r>
          </a:p>
          <a:p>
            <a:pPr marL="171450" indent="-171450" algn="just">
              <a:buFontTx/>
              <a:buChar char="-"/>
            </a:pPr>
            <a:r>
              <a:rPr lang="ru-RU" sz="1000" dirty="0">
                <a:solidFill>
                  <a:srgbClr val="FFFF00"/>
                </a:solidFill>
                <a:effectLst>
                  <a:outerShdw blurRad="38100" dist="38100" dir="2700000" algn="tl">
                    <a:srgbClr val="000000">
                      <a:alpha val="43137"/>
                    </a:srgbClr>
                  </a:outerShdw>
                </a:effectLst>
              </a:rPr>
              <a:t>повышение уровня безопасности дорожного движения и улучшение экологической обстановки путем увеличения пропускной способности автодорог</a:t>
            </a:r>
          </a:p>
        </p:txBody>
      </p:sp>
      <p:sp>
        <p:nvSpPr>
          <p:cNvPr id="16" name="Прямоугольник 15"/>
          <p:cNvSpPr/>
          <p:nvPr/>
        </p:nvSpPr>
        <p:spPr>
          <a:xfrm>
            <a:off x="954347" y="792145"/>
            <a:ext cx="8048799" cy="677108"/>
          </a:xfrm>
          <a:prstGeom prst="rect">
            <a:avLst/>
          </a:prstGeom>
          <a:solidFill>
            <a:srgbClr val="FFC000"/>
          </a:solidFill>
          <a:scene3d>
            <a:camera prst="orthographicFront"/>
            <a:lightRig rig="threePt" dir="t"/>
          </a:scene3d>
          <a:sp3d>
            <a:bevelT w="152400" h="50800" prst="softRound"/>
          </a:sp3d>
        </p:spPr>
        <p:txBody>
          <a:bodyPr wrap="square">
            <a:spAutoFit/>
          </a:bodyPr>
          <a:lstStyle/>
          <a:p>
            <a:pPr algn="ctr"/>
            <a:r>
              <a:rPr lang="ru-RU" sz="1400" b="1" dirty="0">
                <a:solidFill>
                  <a:srgbClr val="660066"/>
                </a:solidFill>
              </a:rPr>
              <a:t>Администратор программы: </a:t>
            </a:r>
          </a:p>
          <a:p>
            <a:pPr algn="ctr"/>
            <a:r>
              <a:rPr lang="ru-RU" sz="1200" dirty="0">
                <a:solidFill>
                  <a:srgbClr val="660066"/>
                </a:solidFill>
              </a:rPr>
              <a:t>Управление градостроительства и архитектуры администрации Гаврилово-Посадского муниципального района</a:t>
            </a:r>
            <a:endParaRPr lang="ru-RU" sz="1400" dirty="0">
              <a:solidFill>
                <a:srgbClr val="660066"/>
              </a:solidFill>
            </a:endParaRPr>
          </a:p>
        </p:txBody>
      </p:sp>
      <p:sp>
        <p:nvSpPr>
          <p:cNvPr id="17" name="Прямоугольник 16"/>
          <p:cNvSpPr/>
          <p:nvPr/>
        </p:nvSpPr>
        <p:spPr>
          <a:xfrm>
            <a:off x="611836" y="2924944"/>
            <a:ext cx="3660075" cy="338554"/>
          </a:xfrm>
          <a:prstGeom prst="rect">
            <a:avLst/>
          </a:prstGeom>
          <a:solidFill>
            <a:srgbClr val="CC99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ru-RU" sz="1600" b="1" u="sng" dirty="0">
                <a:solidFill>
                  <a:srgbClr val="C32D2E">
                    <a:lumMod val="50000"/>
                  </a:srgbClr>
                </a:solidFill>
              </a:rPr>
              <a:t>РЕЗУЛЬТАТЫ</a:t>
            </a:r>
            <a:endParaRPr lang="ru-RU" sz="1600" dirty="0">
              <a:solidFill>
                <a:srgbClr val="C32D2E">
                  <a:lumMod val="50000"/>
                </a:srgbClr>
              </a:solidFill>
            </a:endParaRPr>
          </a:p>
        </p:txBody>
      </p:sp>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7518"/>
            <a:ext cx="966092" cy="966092"/>
          </a:xfrm>
          <a:prstGeom prst="rect">
            <a:avLst/>
          </a:prstGeom>
        </p:spPr>
      </p:pic>
      <p:sp>
        <p:nvSpPr>
          <p:cNvPr id="35" name="Номер слайда 1"/>
          <p:cNvSpPr txBox="1">
            <a:spLocks/>
          </p:cNvSpPr>
          <p:nvPr/>
        </p:nvSpPr>
        <p:spPr>
          <a:xfrm>
            <a:off x="8545238" y="6381328"/>
            <a:ext cx="587274" cy="353391"/>
          </a:xfrm>
          <a:prstGeom prst="rect">
            <a:avLst/>
          </a:prstGeom>
        </p:spPr>
        <p:txBody>
          <a:bodyPr vert="horz" lIns="91440" tIns="45720" rIns="91440" bIns="45720" rtlCol="0" anchor="t"/>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66</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2876" y="2780928"/>
            <a:ext cx="3033743" cy="22753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1240B29-F687-4F45-9708-019B960494DF}">
              <a14:hiddenLine xmlns:a14="http://schemas.microsoft.com/office/drawing/2010/main" w="9525">
                <a:solidFill>
                  <a:schemeClr val="tx1"/>
                </a:solidFill>
                <a:miter lim="800000"/>
                <a:headEnd/>
                <a:tailEnd/>
              </a14:hiddenLine>
            </a:ext>
          </a:extLst>
        </p:spPr>
      </p:pic>
      <p:graphicFrame>
        <p:nvGraphicFramePr>
          <p:cNvPr id="15" name="Схема 14"/>
          <p:cNvGraphicFramePr/>
          <p:nvPr>
            <p:extLst>
              <p:ext uri="{D42A27DB-BD31-4B8C-83A1-F6EECF244321}">
                <p14:modId xmlns:p14="http://schemas.microsoft.com/office/powerpoint/2010/main" val="3684049264"/>
              </p:ext>
            </p:extLst>
          </p:nvPr>
        </p:nvGraphicFramePr>
        <p:xfrm>
          <a:off x="609580" y="3413166"/>
          <a:ext cx="4824536" cy="32124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2" name="Рисунок 21"/>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32240" y="5519244"/>
            <a:ext cx="1652694" cy="1142322"/>
          </a:xfrm>
          <a:prstGeom prst="rect">
            <a:avLst/>
          </a:prstGeom>
        </p:spPr>
      </p:pic>
      <p:sp>
        <p:nvSpPr>
          <p:cNvPr id="23" name="Прямоугольник 22"/>
          <p:cNvSpPr/>
          <p:nvPr/>
        </p:nvSpPr>
        <p:spPr>
          <a:xfrm rot="20593258">
            <a:off x="7192494" y="5927936"/>
            <a:ext cx="385042" cy="230832"/>
          </a:xfrm>
          <a:prstGeom prst="rect">
            <a:avLst/>
          </a:prstGeom>
        </p:spPr>
        <p:txBody>
          <a:bodyPr wrap="none">
            <a:spAutoFit/>
          </a:bodyPr>
          <a:lstStyle/>
          <a:p>
            <a:r>
              <a:rPr lang="ru-RU" sz="900" b="1" dirty="0">
                <a:solidFill>
                  <a:srgbClr val="703203">
                    <a:lumMod val="50000"/>
                  </a:srgbClr>
                </a:solidFill>
              </a:rPr>
              <a:t>МП</a:t>
            </a:r>
            <a:endParaRPr lang="ru-RU" sz="1000" dirty="0">
              <a:solidFill>
                <a:srgbClr val="703203">
                  <a:lumMod val="50000"/>
                </a:srgbClr>
              </a:solidFill>
            </a:endParaRPr>
          </a:p>
        </p:txBody>
      </p:sp>
      <p:sp>
        <p:nvSpPr>
          <p:cNvPr id="24" name="Прямоугольник 23"/>
          <p:cNvSpPr/>
          <p:nvPr/>
        </p:nvSpPr>
        <p:spPr>
          <a:xfrm rot="20593258">
            <a:off x="405690" y="401287"/>
            <a:ext cx="412292" cy="338554"/>
          </a:xfrm>
          <a:prstGeom prst="rect">
            <a:avLst/>
          </a:prstGeom>
        </p:spPr>
        <p:txBody>
          <a:bodyPr wrap="none">
            <a:spAutoFit/>
          </a:bodyPr>
          <a:lstStyle/>
          <a:p>
            <a:r>
              <a:rPr lang="ru-RU" sz="1600" b="1" dirty="0">
                <a:solidFill>
                  <a:srgbClr val="FF0000"/>
                </a:solidFill>
                <a:effectLst>
                  <a:outerShdw blurRad="38100" dist="38100" dir="2700000" algn="tl">
                    <a:srgbClr val="000000">
                      <a:alpha val="43137"/>
                    </a:srgbClr>
                  </a:outerShdw>
                </a:effectLst>
              </a:rPr>
              <a:t>12</a:t>
            </a:r>
            <a:endParaRPr lang="ru-RU" dirty="0">
              <a:solidFill>
                <a:srgbClr val="FF0000"/>
              </a:solidFill>
              <a:effectLst>
                <a:outerShdw blurRad="38100" dist="38100" dir="2700000" algn="tl">
                  <a:srgbClr val="000000">
                    <a:alpha val="43137"/>
                  </a:srgbClr>
                </a:outerShdw>
              </a:effectLst>
            </a:endParaRPr>
          </a:p>
        </p:txBody>
      </p:sp>
      <p:sp>
        <p:nvSpPr>
          <p:cNvPr id="3" name="Прямоугольник 2"/>
          <p:cNvSpPr/>
          <p:nvPr/>
        </p:nvSpPr>
        <p:spPr>
          <a:xfrm>
            <a:off x="737320" y="41206"/>
            <a:ext cx="8406680" cy="615553"/>
          </a:xfrm>
          <a:prstGeom prst="rect">
            <a:avLst/>
          </a:prstGeom>
        </p:spPr>
        <p:txBody>
          <a:bodyPr wrap="square">
            <a:spAutoFit/>
          </a:bodyPr>
          <a:lstStyle/>
          <a:p>
            <a:pPr lvl="0" algn="ctr"/>
            <a:r>
              <a:rPr lang="ru-RU" sz="1700" b="1" i="1" dirty="0">
                <a:solidFill>
                  <a:srgbClr val="FFFF00"/>
                </a:solidFill>
              </a:rPr>
              <a:t>Муниципальная программа «Развитие транспортной системы Гаврилово-Посадского муниципального района»</a:t>
            </a:r>
            <a:endParaRPr lang="ru-RU" sz="1700" b="1" i="1" dirty="0">
              <a:ln w="1905"/>
              <a:solidFill>
                <a:srgbClr val="FFFF00"/>
              </a:solidFill>
            </a:endParaRPr>
          </a:p>
        </p:txBody>
      </p:sp>
    </p:spTree>
    <p:extLst>
      <p:ext uri="{BB962C8B-B14F-4D97-AF65-F5344CB8AC3E}">
        <p14:creationId xmlns:p14="http://schemas.microsoft.com/office/powerpoint/2010/main" val="16003134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858073" y="1127358"/>
            <a:ext cx="8064245" cy="307777"/>
          </a:xfrm>
          <a:prstGeom prst="rect">
            <a:avLst/>
          </a:prstGeom>
          <a:gradFill flip="none" rotWithShape="1">
            <a:gsLst>
              <a:gs pos="0">
                <a:srgbClr val="00FF00">
                  <a:shade val="30000"/>
                  <a:satMod val="115000"/>
                </a:srgbClr>
              </a:gs>
              <a:gs pos="50000">
                <a:srgbClr val="00FF00">
                  <a:shade val="67500"/>
                  <a:satMod val="115000"/>
                </a:srgbClr>
              </a:gs>
              <a:gs pos="100000">
                <a:srgbClr val="00FF00">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ru-RU" sz="1400" b="1" dirty="0">
                <a:solidFill>
                  <a:schemeClr val="bg1">
                    <a:lumMod val="75000"/>
                  </a:schemeClr>
                </a:solidFill>
              </a:rPr>
              <a:t>Целевые показатели (индикаторы) реализации муниципальной программы</a:t>
            </a:r>
            <a:r>
              <a:rPr lang="ru-RU" sz="1400" dirty="0">
                <a:solidFill>
                  <a:srgbClr val="703203">
                    <a:lumMod val="60000"/>
                    <a:lumOff val="40000"/>
                  </a:srgbClr>
                </a:solidFill>
              </a:rPr>
              <a:t>	</a:t>
            </a:r>
          </a:p>
        </p:txBody>
      </p:sp>
      <p:sp>
        <p:nvSpPr>
          <p:cNvPr id="18" name="Номер слайда 1"/>
          <p:cNvSpPr txBox="1">
            <a:spLocks/>
          </p:cNvSpPr>
          <p:nvPr/>
        </p:nvSpPr>
        <p:spPr>
          <a:xfrm>
            <a:off x="8670851" y="6367811"/>
            <a:ext cx="587274" cy="353391"/>
          </a:xfrm>
          <a:prstGeom prst="rect">
            <a:avLst/>
          </a:prstGeom>
        </p:spPr>
        <p:txBody>
          <a:bodyPr vert="horz" lIns="91440" tIns="45720" rIns="91440" bIns="45720" rtlCol="0" anchor="t"/>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67</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graphicFrame>
        <p:nvGraphicFramePr>
          <p:cNvPr id="10" name="Диаграмма 9"/>
          <p:cNvGraphicFramePr/>
          <p:nvPr>
            <p:extLst>
              <p:ext uri="{D42A27DB-BD31-4B8C-83A1-F6EECF244321}">
                <p14:modId xmlns:p14="http://schemas.microsoft.com/office/powerpoint/2010/main" val="2240204624"/>
              </p:ext>
            </p:extLst>
          </p:nvPr>
        </p:nvGraphicFramePr>
        <p:xfrm>
          <a:off x="611836" y="4197795"/>
          <a:ext cx="4896544" cy="2513087"/>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Группа 10"/>
          <p:cNvGrpSpPr/>
          <p:nvPr/>
        </p:nvGrpSpPr>
        <p:grpSpPr>
          <a:xfrm>
            <a:off x="6588224" y="5317537"/>
            <a:ext cx="1679851" cy="1216767"/>
            <a:chOff x="6845846" y="5654990"/>
            <a:chExt cx="1542578" cy="1066211"/>
          </a:xfrm>
        </p:grpSpPr>
        <p:pic>
          <p:nvPicPr>
            <p:cNvPr id="12" name="Рисунок 1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45846" y="5654990"/>
              <a:ext cx="1542578" cy="1066211"/>
            </a:xfrm>
            <a:prstGeom prst="rect">
              <a:avLst/>
            </a:prstGeom>
          </p:spPr>
        </p:pic>
        <p:sp>
          <p:nvSpPr>
            <p:cNvPr id="14" name="Прямоугольник 13"/>
            <p:cNvSpPr/>
            <p:nvPr/>
          </p:nvSpPr>
          <p:spPr>
            <a:xfrm rot="20593258">
              <a:off x="7271031" y="6009987"/>
              <a:ext cx="324128" cy="200055"/>
            </a:xfrm>
            <a:prstGeom prst="rect">
              <a:avLst/>
            </a:prstGeom>
          </p:spPr>
          <p:txBody>
            <a:bodyPr wrap="none">
              <a:spAutoFit/>
            </a:bodyPr>
            <a:lstStyle/>
            <a:p>
              <a:r>
                <a:rPr lang="ru-RU" sz="700" b="1" dirty="0">
                  <a:solidFill>
                    <a:srgbClr val="703203">
                      <a:lumMod val="50000"/>
                    </a:srgbClr>
                  </a:solidFill>
                </a:rPr>
                <a:t>МП</a:t>
              </a:r>
              <a:endParaRPr lang="ru-RU" sz="800" dirty="0">
                <a:solidFill>
                  <a:srgbClr val="703203">
                    <a:lumMod val="50000"/>
                  </a:srgbClr>
                </a:solidFill>
              </a:endParaRPr>
            </a:p>
          </p:txBody>
        </p:sp>
      </p:grpSp>
      <p:sp>
        <p:nvSpPr>
          <p:cNvPr id="3" name="Прямоугольник 2"/>
          <p:cNvSpPr/>
          <p:nvPr/>
        </p:nvSpPr>
        <p:spPr>
          <a:xfrm>
            <a:off x="611836" y="176592"/>
            <a:ext cx="8694712" cy="615553"/>
          </a:xfrm>
          <a:prstGeom prst="rect">
            <a:avLst/>
          </a:prstGeom>
        </p:spPr>
        <p:txBody>
          <a:bodyPr wrap="square">
            <a:spAutoFit/>
          </a:bodyPr>
          <a:lstStyle/>
          <a:p>
            <a:pPr lvl="0" algn="ctr"/>
            <a:r>
              <a:rPr lang="ru-RU" sz="1700" b="1" i="1" dirty="0">
                <a:solidFill>
                  <a:srgbClr val="FFFF00"/>
                </a:solidFill>
                <a:effectLst>
                  <a:outerShdw blurRad="38100" dist="38100" dir="2700000" algn="tl">
                    <a:srgbClr val="000000">
                      <a:alpha val="43137"/>
                    </a:srgbClr>
                  </a:outerShdw>
                </a:effectLst>
              </a:rPr>
              <a:t>Муниципальная программа «Развитие транспортной системы </a:t>
            </a:r>
          </a:p>
          <a:p>
            <a:pPr lvl="0" algn="ctr"/>
            <a:r>
              <a:rPr lang="ru-RU" sz="1700" b="1" i="1" dirty="0">
                <a:solidFill>
                  <a:srgbClr val="FFFF00"/>
                </a:solidFill>
                <a:effectLst>
                  <a:outerShdw blurRad="38100" dist="38100" dir="2700000" algn="tl">
                    <a:srgbClr val="000000">
                      <a:alpha val="43137"/>
                    </a:srgbClr>
                  </a:outerShdw>
                </a:effectLst>
              </a:rPr>
              <a:t>Гаврилово-Посадского муниципального района»</a:t>
            </a:r>
            <a:endParaRPr lang="ru-RU" sz="1700" b="1" i="1" dirty="0">
              <a:ln w="1905"/>
              <a:solidFill>
                <a:srgbClr val="FFFF00"/>
              </a:solidFill>
              <a:effectLst>
                <a:outerShdw blurRad="38100" dist="38100" dir="2700000" algn="tl">
                  <a:srgbClr val="000000">
                    <a:alpha val="43137"/>
                  </a:srgbClr>
                </a:outerShdw>
              </a:effectLst>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385569110"/>
              </p:ext>
            </p:extLst>
          </p:nvPr>
        </p:nvGraphicFramePr>
        <p:xfrm>
          <a:off x="159319" y="1869998"/>
          <a:ext cx="8805170" cy="2207074"/>
        </p:xfrm>
        <a:graphic>
          <a:graphicData uri="http://schemas.openxmlformats.org/drawingml/2006/table">
            <a:tbl>
              <a:tblPr firstRow="1" firstCol="1" bandRow="1">
                <a:tableStyleId>{5940675A-B579-460E-94D1-54222C63F5DA}</a:tableStyleId>
              </a:tblPr>
              <a:tblGrid>
                <a:gridCol w="679391">
                  <a:extLst>
                    <a:ext uri="{9D8B030D-6E8A-4147-A177-3AD203B41FA5}">
                      <a16:colId xmlns:a16="http://schemas.microsoft.com/office/drawing/2014/main" xmlns="" val="20000"/>
                    </a:ext>
                  </a:extLst>
                </a:gridCol>
                <a:gridCol w="1586580">
                  <a:extLst>
                    <a:ext uri="{9D8B030D-6E8A-4147-A177-3AD203B41FA5}">
                      <a16:colId xmlns:a16="http://schemas.microsoft.com/office/drawing/2014/main" xmlns="" val="20001"/>
                    </a:ext>
                  </a:extLst>
                </a:gridCol>
                <a:gridCol w="566694">
                  <a:extLst>
                    <a:ext uri="{9D8B030D-6E8A-4147-A177-3AD203B41FA5}">
                      <a16:colId xmlns:a16="http://schemas.microsoft.com/office/drawing/2014/main" xmlns="" val="20002"/>
                    </a:ext>
                  </a:extLst>
                </a:gridCol>
                <a:gridCol w="680192">
                  <a:extLst>
                    <a:ext uri="{9D8B030D-6E8A-4147-A177-3AD203B41FA5}">
                      <a16:colId xmlns:a16="http://schemas.microsoft.com/office/drawing/2014/main" xmlns="" val="20003"/>
                    </a:ext>
                  </a:extLst>
                </a:gridCol>
                <a:gridCol w="680192">
                  <a:extLst>
                    <a:ext uri="{9D8B030D-6E8A-4147-A177-3AD203B41FA5}">
                      <a16:colId xmlns:a16="http://schemas.microsoft.com/office/drawing/2014/main" xmlns="" val="20004"/>
                    </a:ext>
                  </a:extLst>
                </a:gridCol>
                <a:gridCol w="680192">
                  <a:extLst>
                    <a:ext uri="{9D8B030D-6E8A-4147-A177-3AD203B41FA5}">
                      <a16:colId xmlns:a16="http://schemas.microsoft.com/office/drawing/2014/main" xmlns="" val="20005"/>
                    </a:ext>
                  </a:extLst>
                </a:gridCol>
                <a:gridCol w="680192">
                  <a:extLst>
                    <a:ext uri="{9D8B030D-6E8A-4147-A177-3AD203B41FA5}">
                      <a16:colId xmlns:a16="http://schemas.microsoft.com/office/drawing/2014/main" xmlns="" val="20006"/>
                    </a:ext>
                  </a:extLst>
                </a:gridCol>
                <a:gridCol w="680192">
                  <a:extLst>
                    <a:ext uri="{9D8B030D-6E8A-4147-A177-3AD203B41FA5}">
                      <a16:colId xmlns:a16="http://schemas.microsoft.com/office/drawing/2014/main" xmlns="" val="20007"/>
                    </a:ext>
                  </a:extLst>
                </a:gridCol>
                <a:gridCol w="680192">
                  <a:extLst>
                    <a:ext uri="{9D8B030D-6E8A-4147-A177-3AD203B41FA5}">
                      <a16:colId xmlns:a16="http://schemas.microsoft.com/office/drawing/2014/main" xmlns="" val="20008"/>
                    </a:ext>
                  </a:extLst>
                </a:gridCol>
                <a:gridCol w="680192">
                  <a:extLst>
                    <a:ext uri="{9D8B030D-6E8A-4147-A177-3AD203B41FA5}">
                      <a16:colId xmlns:a16="http://schemas.microsoft.com/office/drawing/2014/main" xmlns="" val="20009"/>
                    </a:ext>
                  </a:extLst>
                </a:gridCol>
                <a:gridCol w="680192">
                  <a:extLst>
                    <a:ext uri="{9D8B030D-6E8A-4147-A177-3AD203B41FA5}">
                      <a16:colId xmlns:a16="http://schemas.microsoft.com/office/drawing/2014/main" xmlns="" val="20010"/>
                    </a:ext>
                  </a:extLst>
                </a:gridCol>
                <a:gridCol w="530969">
                  <a:extLst>
                    <a:ext uri="{9D8B030D-6E8A-4147-A177-3AD203B41FA5}">
                      <a16:colId xmlns:a16="http://schemas.microsoft.com/office/drawing/2014/main" xmlns="" val="20011"/>
                    </a:ext>
                  </a:extLst>
                </a:gridCol>
              </a:tblGrid>
              <a:tr h="245671">
                <a:tc rowSpan="2">
                  <a:txBody>
                    <a:bodyPr/>
                    <a:lstStyle/>
                    <a:p>
                      <a:pPr algn="ctr">
                        <a:spcAft>
                          <a:spcPts val="0"/>
                        </a:spcAft>
                      </a:pPr>
                      <a:r>
                        <a:rPr lang="ru-RU" sz="900" dirty="0">
                          <a:effectLst/>
                          <a:latin typeface="Times New Roman" pitchFamily="18" charset="0"/>
                          <a:cs typeface="Times New Roman" pitchFamily="18" charset="0"/>
                        </a:rPr>
                        <a:t>№ п/п</a:t>
                      </a:r>
                      <a:endParaRPr lang="ru-RU" sz="900" dirty="0">
                        <a:effectLst/>
                        <a:latin typeface="Times New Roman" pitchFamily="18" charset="0"/>
                        <a:ea typeface="Times New Roman"/>
                        <a:cs typeface="Times New Roman" pitchFamily="18" charset="0"/>
                      </a:endParaRPr>
                    </a:p>
                  </a:txBody>
                  <a:tcPr marL="64243" marR="64243" marT="0" marB="0"/>
                </a:tc>
                <a:tc rowSpan="2">
                  <a:txBody>
                    <a:bodyPr/>
                    <a:lstStyle/>
                    <a:p>
                      <a:pPr algn="ctr">
                        <a:spcAft>
                          <a:spcPts val="0"/>
                        </a:spcAft>
                      </a:pPr>
                      <a:r>
                        <a:rPr lang="ru-RU" sz="900" dirty="0">
                          <a:effectLst/>
                          <a:latin typeface="Times New Roman" pitchFamily="18" charset="0"/>
                          <a:cs typeface="Times New Roman" pitchFamily="18" charset="0"/>
                        </a:rPr>
                        <a:t>Наименование целевого индикатора (показателя)</a:t>
                      </a:r>
                      <a:endParaRPr lang="ru-RU" sz="900" dirty="0">
                        <a:effectLst/>
                        <a:latin typeface="Times New Roman" pitchFamily="18" charset="0"/>
                        <a:ea typeface="Times New Roman"/>
                        <a:cs typeface="Times New Roman" pitchFamily="18" charset="0"/>
                      </a:endParaRPr>
                    </a:p>
                  </a:txBody>
                  <a:tcPr marL="64243" marR="64243" marT="0" marB="0"/>
                </a:tc>
                <a:tc rowSpan="2">
                  <a:txBody>
                    <a:bodyPr/>
                    <a:lstStyle/>
                    <a:p>
                      <a:pPr algn="ctr">
                        <a:spcAft>
                          <a:spcPts val="0"/>
                        </a:spcAft>
                      </a:pPr>
                      <a:r>
                        <a:rPr lang="ru-RU" sz="900" dirty="0">
                          <a:effectLst/>
                          <a:latin typeface="Times New Roman" pitchFamily="18" charset="0"/>
                          <a:cs typeface="Times New Roman" pitchFamily="18" charset="0"/>
                        </a:rPr>
                        <a:t>Ед. изм.</a:t>
                      </a:r>
                      <a:endParaRPr lang="ru-RU" sz="900" dirty="0">
                        <a:effectLst/>
                        <a:latin typeface="Times New Roman" pitchFamily="18" charset="0"/>
                        <a:ea typeface="Times New Roman"/>
                        <a:cs typeface="Times New Roman" pitchFamily="18" charset="0"/>
                      </a:endParaRPr>
                    </a:p>
                  </a:txBody>
                  <a:tcPr marL="64243" marR="64243" marT="0" marB="0"/>
                </a:tc>
                <a:tc gridSpan="9">
                  <a:txBody>
                    <a:bodyPr/>
                    <a:lstStyle/>
                    <a:p>
                      <a:pPr algn="ctr">
                        <a:spcAft>
                          <a:spcPts val="0"/>
                        </a:spcAft>
                      </a:pPr>
                      <a:r>
                        <a:rPr lang="ru-RU" sz="1300" dirty="0">
                          <a:effectLst/>
                          <a:latin typeface="Times New Roman" pitchFamily="18" charset="0"/>
                          <a:cs typeface="Times New Roman" pitchFamily="18" charset="0"/>
                        </a:rPr>
                        <a:t>Значение целевых индикаторов (показателей)</a:t>
                      </a:r>
                      <a:endParaRPr lang="ru-RU" sz="1100" dirty="0">
                        <a:effectLst/>
                        <a:latin typeface="Times New Roman" pitchFamily="18" charset="0"/>
                        <a:ea typeface="Times New Roman"/>
                        <a:cs typeface="Times New Roman" pitchFamily="18" charset="0"/>
                      </a:endParaRPr>
                    </a:p>
                  </a:txBody>
                  <a:tcPr marL="64243" marR="64243"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553801">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spcAft>
                          <a:spcPts val="0"/>
                        </a:spcAft>
                      </a:pPr>
                      <a:r>
                        <a:rPr lang="ru-RU" sz="900" dirty="0">
                          <a:effectLst/>
                          <a:latin typeface="Times New Roman" pitchFamily="18" charset="0"/>
                          <a:cs typeface="Times New Roman" pitchFamily="18" charset="0"/>
                        </a:rPr>
                        <a:t>2015</a:t>
                      </a:r>
                      <a:endParaRPr lang="ru-RU" sz="900" dirty="0">
                        <a:effectLst/>
                        <a:latin typeface="Times New Roman" pitchFamily="18" charset="0"/>
                        <a:ea typeface="Times New Roman"/>
                        <a:cs typeface="Times New Roman" pitchFamily="18" charset="0"/>
                      </a:endParaRPr>
                    </a:p>
                  </a:txBody>
                  <a:tcPr marL="64243" marR="64243" marT="0" marB="0" anchor="ctr"/>
                </a:tc>
                <a:tc>
                  <a:txBody>
                    <a:bodyPr/>
                    <a:lstStyle/>
                    <a:p>
                      <a:pPr algn="ctr">
                        <a:spcAft>
                          <a:spcPts val="0"/>
                        </a:spcAft>
                      </a:pPr>
                      <a:r>
                        <a:rPr lang="ru-RU" sz="900" dirty="0">
                          <a:effectLst/>
                          <a:latin typeface="Times New Roman" pitchFamily="18" charset="0"/>
                          <a:cs typeface="Times New Roman" pitchFamily="18" charset="0"/>
                        </a:rPr>
                        <a:t>2016</a:t>
                      </a:r>
                      <a:endParaRPr lang="ru-RU" sz="900" dirty="0">
                        <a:effectLst/>
                        <a:latin typeface="Times New Roman" pitchFamily="18" charset="0"/>
                        <a:ea typeface="Times New Roman"/>
                        <a:cs typeface="Times New Roman" pitchFamily="18" charset="0"/>
                      </a:endParaRPr>
                    </a:p>
                  </a:txBody>
                  <a:tcPr marL="64243" marR="64243" marT="0" marB="0" anchor="ctr"/>
                </a:tc>
                <a:tc>
                  <a:txBody>
                    <a:bodyPr/>
                    <a:lstStyle/>
                    <a:p>
                      <a:pPr algn="ctr">
                        <a:spcAft>
                          <a:spcPts val="0"/>
                        </a:spcAft>
                      </a:pPr>
                      <a:r>
                        <a:rPr lang="ru-RU" sz="900" dirty="0">
                          <a:effectLst/>
                          <a:latin typeface="Times New Roman" pitchFamily="18" charset="0"/>
                          <a:cs typeface="Times New Roman" pitchFamily="18" charset="0"/>
                        </a:rPr>
                        <a:t>2017</a:t>
                      </a:r>
                      <a:endParaRPr lang="ru-RU" sz="900" dirty="0">
                        <a:effectLst/>
                        <a:latin typeface="Times New Roman" pitchFamily="18" charset="0"/>
                        <a:ea typeface="Times New Roman"/>
                        <a:cs typeface="Times New Roman" pitchFamily="18" charset="0"/>
                      </a:endParaRPr>
                    </a:p>
                  </a:txBody>
                  <a:tcPr marL="64243" marR="64243" marT="0" marB="0" anchor="ctr"/>
                </a:tc>
                <a:tc>
                  <a:txBody>
                    <a:bodyPr/>
                    <a:lstStyle/>
                    <a:p>
                      <a:pPr algn="ctr">
                        <a:spcAft>
                          <a:spcPts val="0"/>
                        </a:spcAft>
                      </a:pPr>
                      <a:r>
                        <a:rPr lang="ru-RU" sz="900" dirty="0">
                          <a:effectLst/>
                          <a:latin typeface="Times New Roman" pitchFamily="18" charset="0"/>
                          <a:cs typeface="Times New Roman" pitchFamily="18" charset="0"/>
                        </a:rPr>
                        <a:t>2018</a:t>
                      </a:r>
                      <a:endParaRPr lang="ru-RU" sz="900" dirty="0">
                        <a:effectLst/>
                        <a:latin typeface="Times New Roman" pitchFamily="18" charset="0"/>
                        <a:ea typeface="Times New Roman"/>
                        <a:cs typeface="Times New Roman" pitchFamily="18" charset="0"/>
                      </a:endParaRPr>
                    </a:p>
                  </a:txBody>
                  <a:tcPr marL="64243" marR="64243" marT="0" marB="0" anchor="ctr"/>
                </a:tc>
                <a:tc>
                  <a:txBody>
                    <a:bodyPr/>
                    <a:lstStyle/>
                    <a:p>
                      <a:pPr algn="ctr">
                        <a:spcAft>
                          <a:spcPts val="0"/>
                        </a:spcAft>
                      </a:pPr>
                      <a:r>
                        <a:rPr lang="ru-RU" sz="900" dirty="0">
                          <a:effectLst/>
                          <a:latin typeface="Times New Roman" pitchFamily="18" charset="0"/>
                          <a:cs typeface="Times New Roman" pitchFamily="18" charset="0"/>
                        </a:rPr>
                        <a:t>2019</a:t>
                      </a:r>
                      <a:endParaRPr lang="ru-RU" sz="900" dirty="0">
                        <a:effectLst/>
                        <a:latin typeface="Times New Roman" pitchFamily="18" charset="0"/>
                        <a:ea typeface="Times New Roman"/>
                        <a:cs typeface="Times New Roman" pitchFamily="18" charset="0"/>
                      </a:endParaRPr>
                    </a:p>
                  </a:txBody>
                  <a:tcPr marL="64243" marR="64243" marT="0" marB="0" anchor="ctr"/>
                </a:tc>
                <a:tc>
                  <a:txBody>
                    <a:bodyPr/>
                    <a:lstStyle/>
                    <a:p>
                      <a:pPr algn="ctr">
                        <a:spcAft>
                          <a:spcPts val="0"/>
                        </a:spcAft>
                      </a:pPr>
                      <a:r>
                        <a:rPr lang="ru-RU" sz="900" dirty="0">
                          <a:effectLst/>
                          <a:latin typeface="Times New Roman" pitchFamily="18" charset="0"/>
                          <a:cs typeface="Times New Roman" pitchFamily="18" charset="0"/>
                        </a:rPr>
                        <a:t>2020</a:t>
                      </a:r>
                      <a:endParaRPr lang="ru-RU" sz="900" dirty="0">
                        <a:effectLst/>
                        <a:latin typeface="Times New Roman" pitchFamily="18" charset="0"/>
                        <a:ea typeface="Times New Roman"/>
                        <a:cs typeface="Times New Roman" pitchFamily="18" charset="0"/>
                      </a:endParaRPr>
                    </a:p>
                  </a:txBody>
                  <a:tcPr marL="64243" marR="64243" marT="0" marB="0" anchor="ctr"/>
                </a:tc>
                <a:tc>
                  <a:txBody>
                    <a:bodyPr/>
                    <a:lstStyle/>
                    <a:p>
                      <a:pPr algn="ctr">
                        <a:spcAft>
                          <a:spcPts val="0"/>
                        </a:spcAft>
                      </a:pPr>
                      <a:r>
                        <a:rPr lang="ru-RU" sz="900" dirty="0">
                          <a:effectLst/>
                          <a:latin typeface="Times New Roman" pitchFamily="18" charset="0"/>
                          <a:cs typeface="Times New Roman" pitchFamily="18" charset="0"/>
                        </a:rPr>
                        <a:t>2021</a:t>
                      </a:r>
                      <a:endParaRPr lang="ru-RU" sz="900" dirty="0">
                        <a:effectLst/>
                        <a:latin typeface="Times New Roman" pitchFamily="18" charset="0"/>
                        <a:ea typeface="Times New Roman"/>
                        <a:cs typeface="Times New Roman" pitchFamily="18" charset="0"/>
                      </a:endParaRPr>
                    </a:p>
                  </a:txBody>
                  <a:tcPr marL="64243" marR="64243" marT="0" marB="0" anchor="ctr"/>
                </a:tc>
                <a:tc>
                  <a:txBody>
                    <a:bodyPr/>
                    <a:lstStyle/>
                    <a:p>
                      <a:pPr algn="ctr">
                        <a:spcAft>
                          <a:spcPts val="0"/>
                        </a:spcAft>
                      </a:pPr>
                      <a:r>
                        <a:rPr lang="ru-RU" sz="900" dirty="0">
                          <a:effectLst/>
                          <a:latin typeface="Times New Roman" pitchFamily="18" charset="0"/>
                          <a:cs typeface="Times New Roman" pitchFamily="18" charset="0"/>
                        </a:rPr>
                        <a:t>2022</a:t>
                      </a:r>
                      <a:endParaRPr lang="ru-RU" sz="900" dirty="0">
                        <a:effectLst/>
                        <a:latin typeface="Times New Roman" pitchFamily="18" charset="0"/>
                        <a:ea typeface="Times New Roman"/>
                        <a:cs typeface="Times New Roman" pitchFamily="18" charset="0"/>
                      </a:endParaRPr>
                    </a:p>
                  </a:txBody>
                  <a:tcPr marL="64243" marR="64243" marT="0" marB="0" anchor="ctr"/>
                </a:tc>
                <a:tc>
                  <a:txBody>
                    <a:bodyPr/>
                    <a:lstStyle/>
                    <a:p>
                      <a:pPr algn="ctr">
                        <a:spcAft>
                          <a:spcPts val="0"/>
                        </a:spcAft>
                      </a:pPr>
                      <a:r>
                        <a:rPr lang="ru-RU" sz="900" dirty="0">
                          <a:effectLst/>
                          <a:latin typeface="Times New Roman" pitchFamily="18" charset="0"/>
                          <a:cs typeface="Times New Roman" pitchFamily="18" charset="0"/>
                        </a:rPr>
                        <a:t>2023</a:t>
                      </a:r>
                      <a:endParaRPr lang="ru-RU" sz="900" dirty="0">
                        <a:effectLst/>
                        <a:latin typeface="Times New Roman" pitchFamily="18" charset="0"/>
                        <a:ea typeface="Times New Roman"/>
                        <a:cs typeface="Times New Roman" pitchFamily="18" charset="0"/>
                      </a:endParaRPr>
                    </a:p>
                  </a:txBody>
                  <a:tcPr marL="64243" marR="64243" marT="0" marB="0" anchor="ctr"/>
                </a:tc>
                <a:extLst>
                  <a:ext uri="{0D108BD9-81ED-4DB2-BD59-A6C34878D82A}">
                    <a16:rowId xmlns:a16="http://schemas.microsoft.com/office/drawing/2014/main" xmlns="" val="10001"/>
                  </a:ext>
                </a:extLst>
              </a:tr>
              <a:tr h="496672">
                <a:tc>
                  <a:txBody>
                    <a:bodyPr/>
                    <a:lstStyle/>
                    <a:p>
                      <a:pPr algn="ctr">
                        <a:spcAft>
                          <a:spcPts val="0"/>
                        </a:spcAft>
                      </a:pPr>
                      <a:r>
                        <a:rPr lang="ru-RU" sz="900" dirty="0">
                          <a:effectLst/>
                          <a:latin typeface="Times New Roman" panose="02020603050405020304" pitchFamily="18" charset="0"/>
                          <a:cs typeface="Times New Roman" panose="02020603050405020304" pitchFamily="18" charset="0"/>
                        </a:rPr>
                        <a:t>1</a:t>
                      </a:r>
                      <a:endParaRPr lang="ru-RU" sz="900" dirty="0">
                        <a:effectLst/>
                        <a:latin typeface="Times New Roman" panose="02020603050405020304" pitchFamily="18" charset="0"/>
                        <a:ea typeface="Times New Roman"/>
                        <a:cs typeface="Times New Roman" panose="02020603050405020304" pitchFamily="18" charset="0"/>
                      </a:endParaRPr>
                    </a:p>
                  </a:txBody>
                  <a:tcPr marL="64243" marR="64243" marT="0" marB="0"/>
                </a:tc>
                <a:tc>
                  <a:txBody>
                    <a:bodyPr/>
                    <a:lstStyle/>
                    <a:p>
                      <a:pPr algn="just">
                        <a:spcAft>
                          <a:spcPts val="0"/>
                        </a:spcAft>
                      </a:pPr>
                      <a:r>
                        <a:rPr lang="ru-RU" sz="900" dirty="0">
                          <a:effectLst/>
                          <a:latin typeface="Times New Roman" panose="02020603050405020304" pitchFamily="18" charset="0"/>
                          <a:cs typeface="Times New Roman" panose="02020603050405020304" pitchFamily="18" charset="0"/>
                        </a:rPr>
                        <a:t>Протяженность дорог с асфальтобетонным покрытием</a:t>
                      </a:r>
                      <a:endParaRPr lang="ru-RU" sz="900" dirty="0">
                        <a:effectLst/>
                        <a:latin typeface="Times New Roman" panose="02020603050405020304" pitchFamily="18" charset="0"/>
                        <a:ea typeface="Times New Roman"/>
                        <a:cs typeface="Times New Roman" panose="02020603050405020304" pitchFamily="18" charset="0"/>
                      </a:endParaRPr>
                    </a:p>
                  </a:txBody>
                  <a:tcPr marL="64243" marR="64243" marT="0" marB="0"/>
                </a:tc>
                <a:tc>
                  <a:txBody>
                    <a:bodyPr/>
                    <a:lstStyle/>
                    <a:p>
                      <a:pPr algn="ctr">
                        <a:spcAft>
                          <a:spcPts val="0"/>
                        </a:spcAft>
                      </a:pPr>
                      <a:r>
                        <a:rPr lang="ru-RU" sz="900" dirty="0">
                          <a:effectLst/>
                          <a:latin typeface="Times New Roman" panose="02020603050405020304" pitchFamily="18" charset="0"/>
                          <a:cs typeface="Times New Roman" panose="02020603050405020304" pitchFamily="18" charset="0"/>
                        </a:rPr>
                        <a:t>км.</a:t>
                      </a:r>
                      <a:endParaRPr lang="ru-RU" sz="900" dirty="0">
                        <a:effectLst/>
                        <a:latin typeface="Times New Roman" panose="02020603050405020304" pitchFamily="18" charset="0"/>
                        <a:ea typeface="Times New Roman"/>
                        <a:cs typeface="Times New Roman" panose="02020603050405020304" pitchFamily="18" charset="0"/>
                      </a:endParaRPr>
                    </a:p>
                  </a:txBody>
                  <a:tcPr marL="64243" marR="64243" marT="0" marB="0" anchor="ctr"/>
                </a:tc>
                <a:tc>
                  <a:txBody>
                    <a:bodyPr/>
                    <a:lstStyle/>
                    <a:p>
                      <a:pPr algn="ctr">
                        <a:spcAft>
                          <a:spcPts val="0"/>
                        </a:spcAft>
                      </a:pPr>
                      <a:r>
                        <a:rPr lang="ru-RU" sz="900" dirty="0">
                          <a:effectLst/>
                          <a:latin typeface="Times New Roman" panose="02020603050405020304" pitchFamily="18" charset="0"/>
                          <a:cs typeface="Times New Roman" panose="02020603050405020304" pitchFamily="18" charset="0"/>
                        </a:rPr>
                        <a:t>47,1</a:t>
                      </a:r>
                      <a:endParaRPr lang="ru-RU" sz="900" dirty="0">
                        <a:effectLst/>
                        <a:latin typeface="Times New Roman" panose="02020603050405020304" pitchFamily="18" charset="0"/>
                        <a:ea typeface="Times New Roman"/>
                        <a:cs typeface="Times New Roman" panose="02020603050405020304" pitchFamily="18" charset="0"/>
                      </a:endParaRPr>
                    </a:p>
                  </a:txBody>
                  <a:tcPr marL="64243" marR="64243" marT="0" marB="0" anchor="ctr"/>
                </a:tc>
                <a:tc>
                  <a:txBody>
                    <a:bodyPr/>
                    <a:lstStyle/>
                    <a:p>
                      <a:pPr algn="ctr">
                        <a:spcAft>
                          <a:spcPts val="0"/>
                        </a:spcAft>
                      </a:pPr>
                      <a:r>
                        <a:rPr lang="ru-RU" sz="900" dirty="0">
                          <a:effectLst/>
                          <a:latin typeface="Times New Roman" panose="02020603050405020304" pitchFamily="18" charset="0"/>
                          <a:cs typeface="Times New Roman" panose="02020603050405020304" pitchFamily="18" charset="0"/>
                        </a:rPr>
                        <a:t>47,1</a:t>
                      </a:r>
                      <a:endParaRPr lang="ru-RU" sz="900" dirty="0">
                        <a:effectLst/>
                        <a:latin typeface="Times New Roman" panose="02020603050405020304" pitchFamily="18" charset="0"/>
                        <a:ea typeface="Times New Roman"/>
                        <a:cs typeface="Times New Roman" panose="02020603050405020304" pitchFamily="18" charset="0"/>
                      </a:endParaRPr>
                    </a:p>
                  </a:txBody>
                  <a:tcPr marL="64243" marR="64243" marT="0" marB="0" anchor="ctr"/>
                </a:tc>
                <a:tc>
                  <a:txBody>
                    <a:bodyPr/>
                    <a:lstStyle/>
                    <a:p>
                      <a:pPr algn="ctr">
                        <a:spcAft>
                          <a:spcPts val="0"/>
                        </a:spcAft>
                      </a:pPr>
                      <a:r>
                        <a:rPr lang="ru-RU" sz="900" dirty="0">
                          <a:effectLst/>
                          <a:latin typeface="Times New Roman" panose="02020603050405020304" pitchFamily="18" charset="0"/>
                          <a:cs typeface="Times New Roman" panose="02020603050405020304" pitchFamily="18" charset="0"/>
                        </a:rPr>
                        <a:t>48,1</a:t>
                      </a:r>
                      <a:endParaRPr lang="ru-RU" sz="900" dirty="0">
                        <a:effectLst/>
                        <a:latin typeface="Times New Roman" panose="02020603050405020304" pitchFamily="18" charset="0"/>
                        <a:ea typeface="Times New Roman"/>
                        <a:cs typeface="Times New Roman" panose="02020603050405020304" pitchFamily="18" charset="0"/>
                      </a:endParaRPr>
                    </a:p>
                  </a:txBody>
                  <a:tcPr marL="64243" marR="64243" marT="0" marB="0" anchor="ctr"/>
                </a:tc>
                <a:tc>
                  <a:txBody>
                    <a:bodyPr/>
                    <a:lstStyle/>
                    <a:p>
                      <a:pPr algn="ctr">
                        <a:spcAft>
                          <a:spcPts val="0"/>
                        </a:spcAft>
                      </a:pPr>
                      <a:r>
                        <a:rPr lang="ru-RU" sz="900" dirty="0">
                          <a:effectLst/>
                          <a:latin typeface="Times New Roman" panose="02020603050405020304" pitchFamily="18" charset="0"/>
                          <a:cs typeface="Times New Roman" panose="02020603050405020304" pitchFamily="18" charset="0"/>
                        </a:rPr>
                        <a:t>49,1</a:t>
                      </a:r>
                      <a:endParaRPr lang="ru-RU" sz="900" dirty="0">
                        <a:effectLst/>
                        <a:latin typeface="Times New Roman" panose="02020603050405020304" pitchFamily="18" charset="0"/>
                        <a:ea typeface="Times New Roman"/>
                        <a:cs typeface="Times New Roman" panose="02020603050405020304" pitchFamily="18" charset="0"/>
                      </a:endParaRPr>
                    </a:p>
                  </a:txBody>
                  <a:tcPr marL="64243" marR="64243" marT="0" marB="0" anchor="ctr"/>
                </a:tc>
                <a:tc>
                  <a:txBody>
                    <a:bodyPr/>
                    <a:lstStyle/>
                    <a:p>
                      <a:pPr algn="ctr">
                        <a:spcAft>
                          <a:spcPts val="0"/>
                        </a:spcAft>
                      </a:pPr>
                      <a:r>
                        <a:rPr lang="ru-RU" sz="900" dirty="0">
                          <a:effectLst/>
                          <a:latin typeface="Times New Roman" panose="02020603050405020304" pitchFamily="18" charset="0"/>
                          <a:cs typeface="Times New Roman" panose="02020603050405020304" pitchFamily="18" charset="0"/>
                        </a:rPr>
                        <a:t>50,0</a:t>
                      </a:r>
                      <a:endParaRPr lang="ru-RU" sz="900" dirty="0">
                        <a:effectLst/>
                        <a:latin typeface="Times New Roman" panose="02020603050405020304" pitchFamily="18" charset="0"/>
                        <a:ea typeface="Times New Roman"/>
                        <a:cs typeface="Times New Roman" panose="02020603050405020304" pitchFamily="18" charset="0"/>
                      </a:endParaRPr>
                    </a:p>
                  </a:txBody>
                  <a:tcPr marL="64243" marR="64243" marT="0" marB="0" anchor="ctr"/>
                </a:tc>
                <a:tc>
                  <a:txBody>
                    <a:bodyPr/>
                    <a:lstStyle/>
                    <a:p>
                      <a:pPr algn="ctr">
                        <a:spcAft>
                          <a:spcPts val="0"/>
                        </a:spcAft>
                      </a:pPr>
                      <a:r>
                        <a:rPr lang="ru-RU" sz="900" dirty="0">
                          <a:effectLst/>
                          <a:latin typeface="Times New Roman" panose="02020603050405020304" pitchFamily="18" charset="0"/>
                          <a:cs typeface="Times New Roman" panose="02020603050405020304" pitchFamily="18" charset="0"/>
                        </a:rPr>
                        <a:t>51,1</a:t>
                      </a:r>
                      <a:endParaRPr lang="ru-RU" sz="900" dirty="0">
                        <a:effectLst/>
                        <a:latin typeface="Times New Roman" panose="02020603050405020304" pitchFamily="18" charset="0"/>
                        <a:ea typeface="Times New Roman"/>
                        <a:cs typeface="Times New Roman" panose="02020603050405020304" pitchFamily="18" charset="0"/>
                      </a:endParaRPr>
                    </a:p>
                  </a:txBody>
                  <a:tcPr marL="64243" marR="64243" marT="0" marB="0" anchor="ctr"/>
                </a:tc>
                <a:tc>
                  <a:txBody>
                    <a:bodyPr/>
                    <a:lstStyle/>
                    <a:p>
                      <a:pPr algn="ctr">
                        <a:spcAft>
                          <a:spcPts val="0"/>
                        </a:spcAft>
                      </a:pPr>
                      <a:r>
                        <a:rPr lang="ru-RU" sz="900" dirty="0">
                          <a:effectLst/>
                          <a:latin typeface="Times New Roman" panose="02020603050405020304" pitchFamily="18" charset="0"/>
                          <a:cs typeface="Times New Roman" panose="02020603050405020304" pitchFamily="18" charset="0"/>
                        </a:rPr>
                        <a:t>52,1</a:t>
                      </a:r>
                      <a:endParaRPr lang="ru-RU" sz="900" dirty="0">
                        <a:effectLst/>
                        <a:latin typeface="Times New Roman" panose="02020603050405020304" pitchFamily="18" charset="0"/>
                        <a:ea typeface="Times New Roman"/>
                        <a:cs typeface="Times New Roman" panose="02020603050405020304" pitchFamily="18" charset="0"/>
                      </a:endParaRPr>
                    </a:p>
                  </a:txBody>
                  <a:tcPr marL="64243" marR="64243" marT="0" marB="0" anchor="ctr"/>
                </a:tc>
                <a:tc>
                  <a:txBody>
                    <a:bodyPr/>
                    <a:lstStyle/>
                    <a:p>
                      <a:pPr algn="ctr">
                        <a:spcAft>
                          <a:spcPts val="0"/>
                        </a:spcAft>
                      </a:pPr>
                      <a:r>
                        <a:rPr lang="ru-RU" sz="900" dirty="0">
                          <a:effectLst/>
                          <a:latin typeface="Times New Roman" panose="02020603050405020304" pitchFamily="18" charset="0"/>
                          <a:cs typeface="Times New Roman" panose="02020603050405020304" pitchFamily="18" charset="0"/>
                        </a:rPr>
                        <a:t>53,1</a:t>
                      </a:r>
                      <a:endParaRPr lang="ru-RU" sz="900" dirty="0">
                        <a:effectLst/>
                        <a:latin typeface="Times New Roman" panose="02020603050405020304" pitchFamily="18" charset="0"/>
                        <a:ea typeface="Times New Roman"/>
                        <a:cs typeface="Times New Roman" panose="02020603050405020304" pitchFamily="18" charset="0"/>
                      </a:endParaRPr>
                    </a:p>
                  </a:txBody>
                  <a:tcPr marL="64243" marR="64243" marT="0" marB="0" anchor="ctr"/>
                </a:tc>
                <a:tc>
                  <a:txBody>
                    <a:bodyPr/>
                    <a:lstStyle/>
                    <a:p>
                      <a:pPr algn="ctr">
                        <a:spcAft>
                          <a:spcPts val="0"/>
                        </a:spcAft>
                      </a:pPr>
                      <a:r>
                        <a:rPr lang="ru-RU" sz="900">
                          <a:effectLst/>
                          <a:latin typeface="Times New Roman" panose="02020603050405020304" pitchFamily="18" charset="0"/>
                          <a:cs typeface="Times New Roman" panose="02020603050405020304" pitchFamily="18" charset="0"/>
                        </a:rPr>
                        <a:t>54,1</a:t>
                      </a:r>
                      <a:endParaRPr lang="ru-RU" sz="900">
                        <a:effectLst/>
                        <a:latin typeface="Times New Roman" panose="02020603050405020304" pitchFamily="18" charset="0"/>
                        <a:ea typeface="Times New Roman"/>
                        <a:cs typeface="Times New Roman" panose="02020603050405020304" pitchFamily="18" charset="0"/>
                      </a:endParaRPr>
                    </a:p>
                  </a:txBody>
                  <a:tcPr marL="64243" marR="64243" marT="0" marB="0" anchor="ctr"/>
                </a:tc>
                <a:extLst>
                  <a:ext uri="{0D108BD9-81ED-4DB2-BD59-A6C34878D82A}">
                    <a16:rowId xmlns:a16="http://schemas.microsoft.com/office/drawing/2014/main" xmlns="" val="10002"/>
                  </a:ext>
                </a:extLst>
              </a:tr>
              <a:tr h="432048">
                <a:tc>
                  <a:txBody>
                    <a:bodyPr/>
                    <a:lstStyle/>
                    <a:p>
                      <a:pPr algn="ctr">
                        <a:spcAft>
                          <a:spcPts val="0"/>
                        </a:spcAft>
                      </a:pPr>
                      <a:r>
                        <a:rPr lang="ru-RU" sz="900" dirty="0">
                          <a:effectLst/>
                          <a:latin typeface="Times New Roman" panose="02020603050405020304" pitchFamily="18" charset="0"/>
                          <a:cs typeface="Times New Roman" panose="02020603050405020304" pitchFamily="18" charset="0"/>
                        </a:rPr>
                        <a:t>2</a:t>
                      </a:r>
                      <a:endParaRPr lang="ru-RU" sz="900" dirty="0">
                        <a:effectLst/>
                        <a:latin typeface="Times New Roman" panose="02020603050405020304" pitchFamily="18" charset="0"/>
                        <a:ea typeface="Times New Roman"/>
                        <a:cs typeface="Times New Roman" panose="02020603050405020304" pitchFamily="18" charset="0"/>
                      </a:endParaRPr>
                    </a:p>
                  </a:txBody>
                  <a:tcPr marL="64243" marR="64243" marT="0" marB="0"/>
                </a:tc>
                <a:tc>
                  <a:txBody>
                    <a:bodyPr/>
                    <a:lstStyle/>
                    <a:p>
                      <a:pPr algn="just">
                        <a:spcAft>
                          <a:spcPts val="0"/>
                        </a:spcAft>
                      </a:pPr>
                      <a:r>
                        <a:rPr lang="ru-RU" sz="900">
                          <a:effectLst/>
                          <a:latin typeface="Times New Roman" panose="02020603050405020304" pitchFamily="18" charset="0"/>
                          <a:cs typeface="Times New Roman" panose="02020603050405020304" pitchFamily="18" charset="0"/>
                        </a:rPr>
                        <a:t>Средняя скорость передвижения</a:t>
                      </a:r>
                      <a:endParaRPr lang="ru-RU" sz="900">
                        <a:effectLst/>
                        <a:latin typeface="Times New Roman" panose="02020603050405020304" pitchFamily="18" charset="0"/>
                        <a:ea typeface="Times New Roman"/>
                        <a:cs typeface="Times New Roman" panose="02020603050405020304" pitchFamily="18" charset="0"/>
                      </a:endParaRPr>
                    </a:p>
                  </a:txBody>
                  <a:tcPr marL="64243" marR="64243" marT="0" marB="0"/>
                </a:tc>
                <a:tc>
                  <a:txBody>
                    <a:bodyPr/>
                    <a:lstStyle/>
                    <a:p>
                      <a:pPr algn="ctr">
                        <a:spcAft>
                          <a:spcPts val="0"/>
                        </a:spcAft>
                      </a:pPr>
                      <a:r>
                        <a:rPr lang="ru-RU" sz="900">
                          <a:effectLst/>
                          <a:latin typeface="Times New Roman" panose="02020603050405020304" pitchFamily="18" charset="0"/>
                          <a:cs typeface="Times New Roman" panose="02020603050405020304" pitchFamily="18" charset="0"/>
                        </a:rPr>
                        <a:t>км/ час</a:t>
                      </a:r>
                      <a:endParaRPr lang="ru-RU" sz="900">
                        <a:effectLst/>
                        <a:latin typeface="Times New Roman" panose="02020603050405020304" pitchFamily="18" charset="0"/>
                        <a:ea typeface="Times New Roman"/>
                        <a:cs typeface="Times New Roman" panose="02020603050405020304" pitchFamily="18" charset="0"/>
                      </a:endParaRPr>
                    </a:p>
                  </a:txBody>
                  <a:tcPr marL="64243" marR="64243" marT="0" marB="0" anchor="ctr"/>
                </a:tc>
                <a:tc>
                  <a:txBody>
                    <a:bodyPr/>
                    <a:lstStyle/>
                    <a:p>
                      <a:pPr algn="ctr">
                        <a:spcAft>
                          <a:spcPts val="0"/>
                        </a:spcAft>
                      </a:pPr>
                      <a:r>
                        <a:rPr lang="ru-RU" sz="900">
                          <a:effectLst/>
                          <a:latin typeface="Times New Roman" panose="02020603050405020304" pitchFamily="18" charset="0"/>
                          <a:cs typeface="Times New Roman" panose="02020603050405020304" pitchFamily="18" charset="0"/>
                        </a:rPr>
                        <a:t>40</a:t>
                      </a:r>
                      <a:endParaRPr lang="ru-RU" sz="900">
                        <a:effectLst/>
                        <a:latin typeface="Times New Roman" panose="02020603050405020304" pitchFamily="18" charset="0"/>
                        <a:ea typeface="Times New Roman"/>
                        <a:cs typeface="Times New Roman" panose="02020603050405020304" pitchFamily="18" charset="0"/>
                      </a:endParaRPr>
                    </a:p>
                  </a:txBody>
                  <a:tcPr marL="64243" marR="64243" marT="0" marB="0" anchor="ctr"/>
                </a:tc>
                <a:tc>
                  <a:txBody>
                    <a:bodyPr/>
                    <a:lstStyle/>
                    <a:p>
                      <a:pPr algn="ctr">
                        <a:spcAft>
                          <a:spcPts val="0"/>
                        </a:spcAft>
                      </a:pPr>
                      <a:r>
                        <a:rPr lang="ru-RU" sz="900">
                          <a:effectLst/>
                          <a:latin typeface="Times New Roman" panose="02020603050405020304" pitchFamily="18" charset="0"/>
                          <a:cs typeface="Times New Roman" panose="02020603050405020304" pitchFamily="18" charset="0"/>
                        </a:rPr>
                        <a:t>40</a:t>
                      </a:r>
                      <a:endParaRPr lang="ru-RU" sz="900">
                        <a:effectLst/>
                        <a:latin typeface="Times New Roman" panose="02020603050405020304" pitchFamily="18" charset="0"/>
                        <a:ea typeface="Times New Roman"/>
                        <a:cs typeface="Times New Roman" panose="02020603050405020304" pitchFamily="18" charset="0"/>
                      </a:endParaRPr>
                    </a:p>
                  </a:txBody>
                  <a:tcPr marL="64243" marR="64243" marT="0" marB="0" anchor="ctr"/>
                </a:tc>
                <a:tc>
                  <a:txBody>
                    <a:bodyPr/>
                    <a:lstStyle/>
                    <a:p>
                      <a:pPr algn="ctr">
                        <a:spcAft>
                          <a:spcPts val="0"/>
                        </a:spcAft>
                      </a:pPr>
                      <a:r>
                        <a:rPr lang="ru-RU" sz="900">
                          <a:effectLst/>
                          <a:latin typeface="Times New Roman" panose="02020603050405020304" pitchFamily="18" charset="0"/>
                          <a:cs typeface="Times New Roman" panose="02020603050405020304" pitchFamily="18" charset="0"/>
                        </a:rPr>
                        <a:t>50</a:t>
                      </a:r>
                      <a:endParaRPr lang="ru-RU" sz="900">
                        <a:effectLst/>
                        <a:latin typeface="Times New Roman" panose="02020603050405020304" pitchFamily="18" charset="0"/>
                        <a:ea typeface="Times New Roman"/>
                        <a:cs typeface="Times New Roman" panose="02020603050405020304" pitchFamily="18" charset="0"/>
                      </a:endParaRPr>
                    </a:p>
                  </a:txBody>
                  <a:tcPr marL="64243" marR="64243" marT="0" marB="0" anchor="ctr"/>
                </a:tc>
                <a:tc>
                  <a:txBody>
                    <a:bodyPr/>
                    <a:lstStyle/>
                    <a:p>
                      <a:pPr algn="ctr">
                        <a:spcAft>
                          <a:spcPts val="0"/>
                        </a:spcAft>
                      </a:pPr>
                      <a:r>
                        <a:rPr lang="ru-RU" sz="900">
                          <a:effectLst/>
                          <a:latin typeface="Times New Roman" panose="02020603050405020304" pitchFamily="18" charset="0"/>
                          <a:cs typeface="Times New Roman" panose="02020603050405020304" pitchFamily="18" charset="0"/>
                        </a:rPr>
                        <a:t>50</a:t>
                      </a:r>
                      <a:endParaRPr lang="ru-RU" sz="900">
                        <a:effectLst/>
                        <a:latin typeface="Times New Roman" panose="02020603050405020304" pitchFamily="18" charset="0"/>
                        <a:ea typeface="Times New Roman"/>
                        <a:cs typeface="Times New Roman" panose="02020603050405020304" pitchFamily="18" charset="0"/>
                      </a:endParaRPr>
                    </a:p>
                  </a:txBody>
                  <a:tcPr marL="64243" marR="64243" marT="0" marB="0" anchor="ctr"/>
                </a:tc>
                <a:tc>
                  <a:txBody>
                    <a:bodyPr/>
                    <a:lstStyle/>
                    <a:p>
                      <a:pPr algn="ctr">
                        <a:spcAft>
                          <a:spcPts val="0"/>
                        </a:spcAft>
                      </a:pPr>
                      <a:r>
                        <a:rPr lang="ru-RU" sz="900" dirty="0">
                          <a:effectLst/>
                          <a:latin typeface="Times New Roman" panose="02020603050405020304" pitchFamily="18" charset="0"/>
                          <a:cs typeface="Times New Roman" panose="02020603050405020304" pitchFamily="18" charset="0"/>
                        </a:rPr>
                        <a:t>60</a:t>
                      </a:r>
                      <a:endParaRPr lang="ru-RU" sz="900" dirty="0">
                        <a:effectLst/>
                        <a:latin typeface="Times New Roman" panose="02020603050405020304" pitchFamily="18" charset="0"/>
                        <a:ea typeface="Times New Roman"/>
                        <a:cs typeface="Times New Roman" panose="02020603050405020304" pitchFamily="18" charset="0"/>
                      </a:endParaRPr>
                    </a:p>
                  </a:txBody>
                  <a:tcPr marL="64243" marR="64243" marT="0" marB="0" anchor="ctr"/>
                </a:tc>
                <a:tc>
                  <a:txBody>
                    <a:bodyPr/>
                    <a:lstStyle/>
                    <a:p>
                      <a:pPr algn="ctr">
                        <a:spcAft>
                          <a:spcPts val="0"/>
                        </a:spcAft>
                      </a:pPr>
                      <a:r>
                        <a:rPr lang="ru-RU" sz="900" dirty="0">
                          <a:effectLst/>
                          <a:latin typeface="Times New Roman" panose="02020603050405020304" pitchFamily="18" charset="0"/>
                          <a:cs typeface="Times New Roman" panose="02020603050405020304" pitchFamily="18" charset="0"/>
                        </a:rPr>
                        <a:t>60</a:t>
                      </a:r>
                      <a:endParaRPr lang="ru-RU" sz="900" dirty="0">
                        <a:effectLst/>
                        <a:latin typeface="Times New Roman" panose="02020603050405020304" pitchFamily="18" charset="0"/>
                        <a:ea typeface="Times New Roman"/>
                        <a:cs typeface="Times New Roman" panose="02020603050405020304" pitchFamily="18" charset="0"/>
                      </a:endParaRPr>
                    </a:p>
                  </a:txBody>
                  <a:tcPr marL="64243" marR="64243" marT="0" marB="0" anchor="ctr"/>
                </a:tc>
                <a:tc>
                  <a:txBody>
                    <a:bodyPr/>
                    <a:lstStyle/>
                    <a:p>
                      <a:pPr algn="ctr">
                        <a:spcAft>
                          <a:spcPts val="0"/>
                        </a:spcAft>
                      </a:pPr>
                      <a:r>
                        <a:rPr lang="ru-RU" sz="900" dirty="0">
                          <a:effectLst/>
                          <a:latin typeface="Times New Roman" panose="02020603050405020304" pitchFamily="18" charset="0"/>
                          <a:cs typeface="Times New Roman" panose="02020603050405020304" pitchFamily="18" charset="0"/>
                        </a:rPr>
                        <a:t>60</a:t>
                      </a:r>
                      <a:endParaRPr lang="ru-RU" sz="900" dirty="0">
                        <a:effectLst/>
                        <a:latin typeface="Times New Roman" panose="02020603050405020304" pitchFamily="18" charset="0"/>
                        <a:ea typeface="Times New Roman"/>
                        <a:cs typeface="Times New Roman" panose="02020603050405020304" pitchFamily="18" charset="0"/>
                      </a:endParaRPr>
                    </a:p>
                  </a:txBody>
                  <a:tcPr marL="64243" marR="64243" marT="0" marB="0" anchor="ctr"/>
                </a:tc>
                <a:tc>
                  <a:txBody>
                    <a:bodyPr/>
                    <a:lstStyle/>
                    <a:p>
                      <a:pPr algn="ctr">
                        <a:spcAft>
                          <a:spcPts val="0"/>
                        </a:spcAft>
                      </a:pPr>
                      <a:r>
                        <a:rPr lang="ru-RU" sz="900" dirty="0">
                          <a:effectLst/>
                          <a:latin typeface="Times New Roman" panose="02020603050405020304" pitchFamily="18" charset="0"/>
                          <a:cs typeface="Times New Roman" panose="02020603050405020304" pitchFamily="18" charset="0"/>
                        </a:rPr>
                        <a:t>60</a:t>
                      </a:r>
                      <a:endParaRPr lang="ru-RU" sz="900" dirty="0">
                        <a:effectLst/>
                        <a:latin typeface="Times New Roman" panose="02020603050405020304" pitchFamily="18" charset="0"/>
                        <a:ea typeface="Times New Roman"/>
                        <a:cs typeface="Times New Roman" panose="02020603050405020304" pitchFamily="18" charset="0"/>
                      </a:endParaRPr>
                    </a:p>
                  </a:txBody>
                  <a:tcPr marL="64243" marR="64243" marT="0" marB="0" anchor="ctr"/>
                </a:tc>
                <a:tc>
                  <a:txBody>
                    <a:bodyPr/>
                    <a:lstStyle/>
                    <a:p>
                      <a:pPr algn="ctr">
                        <a:spcAft>
                          <a:spcPts val="0"/>
                        </a:spcAft>
                      </a:pPr>
                      <a:r>
                        <a:rPr lang="ru-RU" sz="900" dirty="0">
                          <a:effectLst/>
                          <a:latin typeface="Times New Roman" panose="02020603050405020304" pitchFamily="18" charset="0"/>
                          <a:cs typeface="Times New Roman" panose="02020603050405020304" pitchFamily="18" charset="0"/>
                        </a:rPr>
                        <a:t>60</a:t>
                      </a:r>
                      <a:endParaRPr lang="ru-RU" sz="900" dirty="0">
                        <a:effectLst/>
                        <a:latin typeface="Times New Roman" panose="02020603050405020304" pitchFamily="18" charset="0"/>
                        <a:ea typeface="Times New Roman"/>
                        <a:cs typeface="Times New Roman" panose="02020603050405020304" pitchFamily="18" charset="0"/>
                      </a:endParaRPr>
                    </a:p>
                  </a:txBody>
                  <a:tcPr marL="64243" marR="64243" marT="0" marB="0" anchor="ctr"/>
                </a:tc>
                <a:extLst>
                  <a:ext uri="{0D108BD9-81ED-4DB2-BD59-A6C34878D82A}">
                    <a16:rowId xmlns:a16="http://schemas.microsoft.com/office/drawing/2014/main" xmlns="" val="10003"/>
                  </a:ext>
                </a:extLst>
              </a:tr>
              <a:tr h="478882">
                <a:tc>
                  <a:txBody>
                    <a:bodyPr/>
                    <a:lstStyle/>
                    <a:p>
                      <a:pPr algn="ctr">
                        <a:spcAft>
                          <a:spcPts val="0"/>
                        </a:spcAft>
                      </a:pPr>
                      <a:r>
                        <a:rPr lang="ru-RU" sz="900" dirty="0">
                          <a:effectLst/>
                          <a:latin typeface="Times New Roman" panose="02020603050405020304" pitchFamily="18" charset="0"/>
                          <a:cs typeface="Times New Roman" panose="02020603050405020304" pitchFamily="18" charset="0"/>
                        </a:rPr>
                        <a:t>3</a:t>
                      </a:r>
                      <a:endParaRPr lang="ru-RU" sz="900" dirty="0">
                        <a:effectLst/>
                        <a:latin typeface="Times New Roman" panose="02020603050405020304" pitchFamily="18" charset="0"/>
                        <a:ea typeface="Times New Roman"/>
                        <a:cs typeface="Times New Roman" panose="02020603050405020304" pitchFamily="18" charset="0"/>
                      </a:endParaRPr>
                    </a:p>
                  </a:txBody>
                  <a:tcPr marL="64243" marR="64243" marT="0" marB="0"/>
                </a:tc>
                <a:tc>
                  <a:txBody>
                    <a:bodyPr/>
                    <a:lstStyle/>
                    <a:p>
                      <a:pPr algn="just">
                        <a:spcAft>
                          <a:spcPts val="0"/>
                        </a:spcAft>
                      </a:pPr>
                      <a:r>
                        <a:rPr lang="ru-RU" sz="900" dirty="0">
                          <a:effectLst/>
                          <a:latin typeface="Times New Roman" panose="02020603050405020304" pitchFamily="18" charset="0"/>
                          <a:cs typeface="Times New Roman" panose="02020603050405020304" pitchFamily="18" charset="0"/>
                        </a:rPr>
                        <a:t>Снижение стоимости перевозок</a:t>
                      </a:r>
                      <a:endParaRPr lang="ru-RU" sz="900" dirty="0">
                        <a:effectLst/>
                        <a:latin typeface="Times New Roman" panose="02020603050405020304" pitchFamily="18" charset="0"/>
                        <a:ea typeface="Times New Roman"/>
                        <a:cs typeface="Times New Roman" panose="02020603050405020304" pitchFamily="18" charset="0"/>
                      </a:endParaRPr>
                    </a:p>
                  </a:txBody>
                  <a:tcPr marL="64243" marR="64243" marT="0" marB="0"/>
                </a:tc>
                <a:tc>
                  <a:txBody>
                    <a:bodyPr/>
                    <a:lstStyle/>
                    <a:p>
                      <a:pPr algn="ctr">
                        <a:spcAft>
                          <a:spcPts val="0"/>
                        </a:spcAft>
                      </a:pPr>
                      <a:r>
                        <a:rPr lang="ru-RU" sz="900">
                          <a:effectLst/>
                          <a:latin typeface="Times New Roman" panose="02020603050405020304" pitchFamily="18" charset="0"/>
                          <a:cs typeface="Times New Roman" panose="02020603050405020304" pitchFamily="18" charset="0"/>
                        </a:rPr>
                        <a:t>%</a:t>
                      </a:r>
                      <a:endParaRPr lang="ru-RU" sz="900">
                        <a:effectLst/>
                        <a:latin typeface="Times New Roman" panose="02020603050405020304" pitchFamily="18" charset="0"/>
                        <a:ea typeface="Times New Roman"/>
                        <a:cs typeface="Times New Roman" panose="02020603050405020304" pitchFamily="18" charset="0"/>
                      </a:endParaRPr>
                    </a:p>
                  </a:txBody>
                  <a:tcPr marL="64243" marR="64243" marT="0" marB="0" anchor="ctr"/>
                </a:tc>
                <a:tc>
                  <a:txBody>
                    <a:bodyPr/>
                    <a:lstStyle/>
                    <a:p>
                      <a:pPr algn="ctr">
                        <a:spcAft>
                          <a:spcPts val="0"/>
                        </a:spcAft>
                      </a:pPr>
                      <a:r>
                        <a:rPr lang="ru-RU" sz="900">
                          <a:effectLst/>
                          <a:latin typeface="Times New Roman" panose="02020603050405020304" pitchFamily="18" charset="0"/>
                          <a:cs typeface="Times New Roman" panose="02020603050405020304" pitchFamily="18" charset="0"/>
                        </a:rPr>
                        <a:t>4</a:t>
                      </a:r>
                      <a:endParaRPr lang="ru-RU" sz="900">
                        <a:effectLst/>
                        <a:latin typeface="Times New Roman" panose="02020603050405020304" pitchFamily="18" charset="0"/>
                        <a:ea typeface="Times New Roman"/>
                        <a:cs typeface="Times New Roman" panose="02020603050405020304" pitchFamily="18" charset="0"/>
                      </a:endParaRPr>
                    </a:p>
                  </a:txBody>
                  <a:tcPr marL="64243" marR="64243" marT="0" marB="0" anchor="ctr"/>
                </a:tc>
                <a:tc>
                  <a:txBody>
                    <a:bodyPr/>
                    <a:lstStyle/>
                    <a:p>
                      <a:pPr algn="ctr">
                        <a:spcAft>
                          <a:spcPts val="0"/>
                        </a:spcAft>
                      </a:pPr>
                      <a:r>
                        <a:rPr lang="ru-RU" sz="900">
                          <a:effectLst/>
                          <a:latin typeface="Times New Roman" panose="02020603050405020304" pitchFamily="18" charset="0"/>
                          <a:cs typeface="Times New Roman" panose="02020603050405020304" pitchFamily="18" charset="0"/>
                        </a:rPr>
                        <a:t>5</a:t>
                      </a:r>
                      <a:endParaRPr lang="ru-RU" sz="900">
                        <a:effectLst/>
                        <a:latin typeface="Times New Roman" panose="02020603050405020304" pitchFamily="18" charset="0"/>
                        <a:ea typeface="Times New Roman"/>
                        <a:cs typeface="Times New Roman" panose="02020603050405020304" pitchFamily="18" charset="0"/>
                      </a:endParaRPr>
                    </a:p>
                  </a:txBody>
                  <a:tcPr marL="64243" marR="64243" marT="0" marB="0" anchor="ctr"/>
                </a:tc>
                <a:tc>
                  <a:txBody>
                    <a:bodyPr/>
                    <a:lstStyle/>
                    <a:p>
                      <a:pPr algn="ctr">
                        <a:spcAft>
                          <a:spcPts val="0"/>
                        </a:spcAft>
                      </a:pPr>
                      <a:r>
                        <a:rPr lang="ru-RU" sz="900">
                          <a:effectLst/>
                          <a:latin typeface="Times New Roman" panose="02020603050405020304" pitchFamily="18" charset="0"/>
                          <a:cs typeface="Times New Roman" panose="02020603050405020304" pitchFamily="18" charset="0"/>
                        </a:rPr>
                        <a:t>6</a:t>
                      </a:r>
                      <a:endParaRPr lang="ru-RU" sz="900">
                        <a:effectLst/>
                        <a:latin typeface="Times New Roman" panose="02020603050405020304" pitchFamily="18" charset="0"/>
                        <a:ea typeface="Times New Roman"/>
                        <a:cs typeface="Times New Roman" panose="02020603050405020304" pitchFamily="18" charset="0"/>
                      </a:endParaRPr>
                    </a:p>
                  </a:txBody>
                  <a:tcPr marL="64243" marR="64243" marT="0" marB="0" anchor="ctr"/>
                </a:tc>
                <a:tc>
                  <a:txBody>
                    <a:bodyPr/>
                    <a:lstStyle/>
                    <a:p>
                      <a:pPr algn="ctr">
                        <a:spcAft>
                          <a:spcPts val="0"/>
                        </a:spcAft>
                      </a:pPr>
                      <a:r>
                        <a:rPr lang="ru-RU" sz="900">
                          <a:effectLst/>
                          <a:latin typeface="Times New Roman" panose="02020603050405020304" pitchFamily="18" charset="0"/>
                          <a:cs typeface="Times New Roman" panose="02020603050405020304" pitchFamily="18" charset="0"/>
                        </a:rPr>
                        <a:t>7</a:t>
                      </a:r>
                      <a:endParaRPr lang="ru-RU" sz="900">
                        <a:effectLst/>
                        <a:latin typeface="Times New Roman" panose="02020603050405020304" pitchFamily="18" charset="0"/>
                        <a:ea typeface="Times New Roman"/>
                        <a:cs typeface="Times New Roman" panose="02020603050405020304" pitchFamily="18" charset="0"/>
                      </a:endParaRPr>
                    </a:p>
                  </a:txBody>
                  <a:tcPr marL="64243" marR="64243" marT="0" marB="0" anchor="ctr"/>
                </a:tc>
                <a:tc>
                  <a:txBody>
                    <a:bodyPr/>
                    <a:lstStyle/>
                    <a:p>
                      <a:pPr algn="ctr">
                        <a:spcAft>
                          <a:spcPts val="0"/>
                        </a:spcAft>
                      </a:pPr>
                      <a:r>
                        <a:rPr lang="ru-RU" sz="900">
                          <a:effectLst/>
                          <a:latin typeface="Times New Roman" panose="02020603050405020304" pitchFamily="18" charset="0"/>
                          <a:cs typeface="Times New Roman" panose="02020603050405020304" pitchFamily="18" charset="0"/>
                        </a:rPr>
                        <a:t>8</a:t>
                      </a:r>
                      <a:endParaRPr lang="ru-RU" sz="900">
                        <a:effectLst/>
                        <a:latin typeface="Times New Roman" panose="02020603050405020304" pitchFamily="18" charset="0"/>
                        <a:ea typeface="Times New Roman"/>
                        <a:cs typeface="Times New Roman" panose="02020603050405020304" pitchFamily="18" charset="0"/>
                      </a:endParaRPr>
                    </a:p>
                  </a:txBody>
                  <a:tcPr marL="64243" marR="64243" marT="0" marB="0" anchor="ctr"/>
                </a:tc>
                <a:tc>
                  <a:txBody>
                    <a:bodyPr/>
                    <a:lstStyle/>
                    <a:p>
                      <a:pPr algn="ctr">
                        <a:spcAft>
                          <a:spcPts val="0"/>
                        </a:spcAft>
                      </a:pPr>
                      <a:r>
                        <a:rPr lang="ru-RU" sz="900">
                          <a:effectLst/>
                          <a:latin typeface="Times New Roman" panose="02020603050405020304" pitchFamily="18" charset="0"/>
                          <a:cs typeface="Times New Roman" panose="02020603050405020304" pitchFamily="18" charset="0"/>
                        </a:rPr>
                        <a:t>8</a:t>
                      </a:r>
                      <a:endParaRPr lang="ru-RU" sz="900">
                        <a:effectLst/>
                        <a:latin typeface="Times New Roman" panose="02020603050405020304" pitchFamily="18" charset="0"/>
                        <a:ea typeface="Times New Roman"/>
                        <a:cs typeface="Times New Roman" panose="02020603050405020304" pitchFamily="18" charset="0"/>
                      </a:endParaRPr>
                    </a:p>
                  </a:txBody>
                  <a:tcPr marL="64243" marR="64243" marT="0" marB="0" anchor="ctr"/>
                </a:tc>
                <a:tc>
                  <a:txBody>
                    <a:bodyPr/>
                    <a:lstStyle/>
                    <a:p>
                      <a:pPr algn="ctr">
                        <a:spcAft>
                          <a:spcPts val="0"/>
                        </a:spcAft>
                      </a:pPr>
                      <a:r>
                        <a:rPr lang="ru-RU" sz="900" dirty="0">
                          <a:effectLst/>
                          <a:latin typeface="Times New Roman" panose="02020603050405020304" pitchFamily="18" charset="0"/>
                          <a:cs typeface="Times New Roman" panose="02020603050405020304" pitchFamily="18" charset="0"/>
                        </a:rPr>
                        <a:t>8</a:t>
                      </a:r>
                      <a:endParaRPr lang="ru-RU" sz="900" dirty="0">
                        <a:effectLst/>
                        <a:latin typeface="Times New Roman" panose="02020603050405020304" pitchFamily="18" charset="0"/>
                        <a:ea typeface="Times New Roman"/>
                        <a:cs typeface="Times New Roman" panose="02020603050405020304" pitchFamily="18" charset="0"/>
                      </a:endParaRPr>
                    </a:p>
                  </a:txBody>
                  <a:tcPr marL="64243" marR="64243" marT="0" marB="0" anchor="ctr"/>
                </a:tc>
                <a:tc>
                  <a:txBody>
                    <a:bodyPr/>
                    <a:lstStyle/>
                    <a:p>
                      <a:pPr algn="ctr">
                        <a:spcAft>
                          <a:spcPts val="0"/>
                        </a:spcAft>
                      </a:pPr>
                      <a:r>
                        <a:rPr lang="ru-RU" sz="900" dirty="0">
                          <a:effectLst/>
                          <a:latin typeface="Times New Roman" panose="02020603050405020304" pitchFamily="18" charset="0"/>
                          <a:cs typeface="Times New Roman" panose="02020603050405020304" pitchFamily="18" charset="0"/>
                        </a:rPr>
                        <a:t>8</a:t>
                      </a:r>
                      <a:endParaRPr lang="ru-RU" sz="900" dirty="0">
                        <a:effectLst/>
                        <a:latin typeface="Times New Roman" panose="02020603050405020304" pitchFamily="18" charset="0"/>
                        <a:ea typeface="Times New Roman"/>
                        <a:cs typeface="Times New Roman" panose="02020603050405020304" pitchFamily="18" charset="0"/>
                      </a:endParaRPr>
                    </a:p>
                  </a:txBody>
                  <a:tcPr marL="64243" marR="64243" marT="0" marB="0" anchor="ctr"/>
                </a:tc>
                <a:tc>
                  <a:txBody>
                    <a:bodyPr/>
                    <a:lstStyle/>
                    <a:p>
                      <a:pPr algn="ctr">
                        <a:spcAft>
                          <a:spcPts val="0"/>
                        </a:spcAft>
                      </a:pPr>
                      <a:r>
                        <a:rPr lang="ru-RU" sz="900" dirty="0">
                          <a:effectLst/>
                          <a:latin typeface="Times New Roman" panose="02020603050405020304" pitchFamily="18" charset="0"/>
                          <a:cs typeface="Times New Roman" panose="02020603050405020304" pitchFamily="18" charset="0"/>
                        </a:rPr>
                        <a:t>8</a:t>
                      </a:r>
                      <a:endParaRPr lang="ru-RU" sz="900" dirty="0">
                        <a:effectLst/>
                        <a:latin typeface="Times New Roman" panose="02020603050405020304" pitchFamily="18" charset="0"/>
                        <a:ea typeface="Times New Roman"/>
                        <a:cs typeface="Times New Roman" panose="02020603050405020304" pitchFamily="18" charset="0"/>
                      </a:endParaRPr>
                    </a:p>
                  </a:txBody>
                  <a:tcPr marL="64243" marR="64243" marT="0" marB="0" anchor="ct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6559467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5496" y="1383088"/>
            <a:ext cx="9108504" cy="1154162"/>
          </a:xfrm>
          <a:prstGeom prst="rect">
            <a:avLst/>
          </a:prstGeom>
          <a:noFill/>
        </p:spPr>
        <p:txBody>
          <a:bodyPr wrap="square">
            <a:spAutoFit/>
          </a:bodyPr>
          <a:lstStyle/>
          <a:p>
            <a:r>
              <a:rPr lang="ru-RU" sz="1400" b="1" u="sng" dirty="0">
                <a:solidFill>
                  <a:srgbClr val="FFC000"/>
                </a:solidFill>
              </a:rPr>
              <a:t>Цель программы: </a:t>
            </a:r>
            <a:r>
              <a:rPr lang="ru-RU" sz="1400" b="1" dirty="0">
                <a:solidFill>
                  <a:srgbClr val="FFC000"/>
                </a:solidFill>
              </a:rPr>
              <a:t>  </a:t>
            </a:r>
          </a:p>
          <a:p>
            <a:r>
              <a:rPr lang="ru-RU" sz="1100" dirty="0">
                <a:solidFill>
                  <a:srgbClr val="FFFF00"/>
                </a:solidFill>
              </a:rPr>
              <a:t>- создание экологически благоприятных условий жизни населения муниципального района;</a:t>
            </a:r>
          </a:p>
          <a:p>
            <a:r>
              <a:rPr lang="ru-RU" sz="1100" dirty="0">
                <a:solidFill>
                  <a:srgbClr val="FFFF00"/>
                </a:solidFill>
              </a:rPr>
              <a:t>- обеспечение защищенности населения от экологической опасности, восстановление ранее утраченных плодородных земель;</a:t>
            </a:r>
          </a:p>
          <a:p>
            <a:r>
              <a:rPr lang="ru-RU" sz="1100" dirty="0">
                <a:solidFill>
                  <a:srgbClr val="FFFF00"/>
                </a:solidFill>
              </a:rPr>
              <a:t>- достижение экологически безопасного обращения с отходами;</a:t>
            </a:r>
          </a:p>
          <a:p>
            <a:r>
              <a:rPr lang="ru-RU" sz="1100" dirty="0">
                <a:solidFill>
                  <a:srgbClr val="FFFF00"/>
                </a:solidFill>
              </a:rPr>
              <a:t>- создание объектов озеленения и экологическое воспитание населения муниципального района,</a:t>
            </a:r>
          </a:p>
          <a:p>
            <a:r>
              <a:rPr lang="ru-RU" sz="1100" dirty="0">
                <a:solidFill>
                  <a:srgbClr val="FFFF00"/>
                </a:solidFill>
              </a:rPr>
              <a:t>- проектирование мероприятий по охране, защите и воспроизводству лесов.</a:t>
            </a:r>
          </a:p>
        </p:txBody>
      </p:sp>
      <p:sp>
        <p:nvSpPr>
          <p:cNvPr id="16" name="Прямоугольник 15"/>
          <p:cNvSpPr/>
          <p:nvPr/>
        </p:nvSpPr>
        <p:spPr>
          <a:xfrm>
            <a:off x="982108" y="890645"/>
            <a:ext cx="7832706" cy="492443"/>
          </a:xfrm>
          <a:prstGeom prst="rect">
            <a:avLst/>
          </a:prstGeom>
          <a:solidFill>
            <a:srgbClr val="FFC000"/>
          </a:solidFill>
          <a:scene3d>
            <a:camera prst="orthographicFront"/>
            <a:lightRig rig="threePt" dir="t"/>
          </a:scene3d>
          <a:sp3d>
            <a:bevelT w="152400" h="50800" prst="softRound"/>
          </a:sp3d>
        </p:spPr>
        <p:txBody>
          <a:bodyPr wrap="square">
            <a:spAutoFit/>
          </a:bodyPr>
          <a:lstStyle/>
          <a:p>
            <a:pPr algn="ctr"/>
            <a:r>
              <a:rPr lang="ru-RU" sz="1400" b="1" dirty="0">
                <a:solidFill>
                  <a:srgbClr val="660066"/>
                </a:solidFill>
              </a:rPr>
              <a:t>Администратор программы: </a:t>
            </a:r>
          </a:p>
          <a:p>
            <a:pPr algn="ctr"/>
            <a:r>
              <a:rPr lang="ru-RU" sz="1200" dirty="0">
                <a:solidFill>
                  <a:srgbClr val="F6EAE7">
                    <a:lumMod val="25000"/>
                  </a:srgbClr>
                </a:solidFill>
              </a:rPr>
              <a:t>Управление муниципального хозяйства администрации Гаврилово-Посадского муниципального района</a:t>
            </a:r>
          </a:p>
        </p:txBody>
      </p:sp>
      <p:sp>
        <p:nvSpPr>
          <p:cNvPr id="17" name="Прямоугольник 16"/>
          <p:cNvSpPr/>
          <p:nvPr/>
        </p:nvSpPr>
        <p:spPr>
          <a:xfrm>
            <a:off x="755577" y="2586526"/>
            <a:ext cx="2808312" cy="369332"/>
          </a:xfrm>
          <a:prstGeom prst="rect">
            <a:avLst/>
          </a:prstGeom>
          <a:solidFill>
            <a:srgbClr val="CC99FF"/>
          </a:solidFill>
          <a:scene3d>
            <a:camera prst="orthographicFront"/>
            <a:lightRig rig="threePt" dir="t"/>
          </a:scene3d>
          <a:sp3d>
            <a:bevelT w="152400" h="50800" prst="softRound"/>
          </a:sp3d>
        </p:spPr>
        <p:txBody>
          <a:bodyPr wrap="square">
            <a:spAutoFit/>
          </a:bodyPr>
          <a:lstStyle/>
          <a:p>
            <a:pPr algn="ctr"/>
            <a:r>
              <a:rPr lang="ru-RU" b="1" u="sng" dirty="0">
                <a:solidFill>
                  <a:srgbClr val="C32D2E">
                    <a:lumMod val="50000"/>
                  </a:srgbClr>
                </a:solidFill>
              </a:rPr>
              <a:t>РЕЗУЛЬТАТЫ</a:t>
            </a:r>
            <a:endParaRPr lang="ru-RU" dirty="0">
              <a:solidFill>
                <a:srgbClr val="C32D2E">
                  <a:lumMod val="50000"/>
                </a:srgbClr>
              </a:solidFill>
            </a:endParaRPr>
          </a:p>
        </p:txBody>
      </p:sp>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7518"/>
            <a:ext cx="966092" cy="966092"/>
          </a:xfrm>
          <a:prstGeom prst="rect">
            <a:avLst/>
          </a:prstGeom>
        </p:spPr>
      </p:pic>
      <p:sp>
        <p:nvSpPr>
          <p:cNvPr id="35" name="Номер слайда 1"/>
          <p:cNvSpPr txBox="1">
            <a:spLocks/>
          </p:cNvSpPr>
          <p:nvPr/>
        </p:nvSpPr>
        <p:spPr>
          <a:xfrm>
            <a:off x="8388424" y="6377960"/>
            <a:ext cx="587274" cy="353391"/>
          </a:xfrm>
          <a:prstGeom prst="rect">
            <a:avLst/>
          </a:prstGeom>
        </p:spPr>
        <p:txBody>
          <a:bodyPr vert="horz" lIns="91440" tIns="45720" rIns="91440" bIns="45720" rtlCol="0" anchor="t"/>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68</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graphicFrame>
        <p:nvGraphicFramePr>
          <p:cNvPr id="22" name="Схема 21"/>
          <p:cNvGraphicFramePr/>
          <p:nvPr>
            <p:extLst>
              <p:ext uri="{D42A27DB-BD31-4B8C-83A1-F6EECF244321}">
                <p14:modId xmlns:p14="http://schemas.microsoft.com/office/powerpoint/2010/main" val="1875122608"/>
              </p:ext>
            </p:extLst>
          </p:nvPr>
        </p:nvGraphicFramePr>
        <p:xfrm>
          <a:off x="400490" y="2996952"/>
          <a:ext cx="5328592" cy="3719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3" name="Рисунок 22"/>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44208" y="5568558"/>
            <a:ext cx="1763439" cy="1044245"/>
          </a:xfrm>
          <a:prstGeom prst="rect">
            <a:avLst/>
          </a:prstGeom>
        </p:spPr>
      </p:pic>
      <p:sp>
        <p:nvSpPr>
          <p:cNvPr id="24" name="Прямоугольник 23"/>
          <p:cNvSpPr/>
          <p:nvPr/>
        </p:nvSpPr>
        <p:spPr>
          <a:xfrm rot="20593258">
            <a:off x="6886011" y="5896481"/>
            <a:ext cx="385042" cy="230832"/>
          </a:xfrm>
          <a:prstGeom prst="rect">
            <a:avLst/>
          </a:prstGeom>
        </p:spPr>
        <p:txBody>
          <a:bodyPr wrap="none">
            <a:spAutoFit/>
          </a:bodyPr>
          <a:lstStyle/>
          <a:p>
            <a:r>
              <a:rPr lang="ru-RU" sz="900" b="1" dirty="0">
                <a:solidFill>
                  <a:srgbClr val="703203">
                    <a:lumMod val="50000"/>
                  </a:srgbClr>
                </a:solidFill>
              </a:rPr>
              <a:t>МП</a:t>
            </a:r>
            <a:endParaRPr lang="ru-RU" sz="1000" dirty="0">
              <a:solidFill>
                <a:srgbClr val="703203">
                  <a:lumMod val="50000"/>
                </a:srgbClr>
              </a:solidFill>
            </a:endParaRPr>
          </a:p>
        </p:txBody>
      </p:sp>
      <p:sp>
        <p:nvSpPr>
          <p:cNvPr id="26" name="Прямоугольник 25"/>
          <p:cNvSpPr/>
          <p:nvPr/>
        </p:nvSpPr>
        <p:spPr>
          <a:xfrm rot="20593258">
            <a:off x="405690" y="401287"/>
            <a:ext cx="412292" cy="338554"/>
          </a:xfrm>
          <a:prstGeom prst="rect">
            <a:avLst/>
          </a:prstGeom>
        </p:spPr>
        <p:txBody>
          <a:bodyPr wrap="none">
            <a:spAutoFit/>
          </a:bodyPr>
          <a:lstStyle/>
          <a:p>
            <a:r>
              <a:rPr lang="ru-RU" sz="1600" b="1" dirty="0">
                <a:solidFill>
                  <a:srgbClr val="FF0000"/>
                </a:solidFill>
                <a:effectLst>
                  <a:outerShdw blurRad="38100" dist="38100" dir="2700000" algn="tl">
                    <a:srgbClr val="000000">
                      <a:alpha val="43137"/>
                    </a:srgbClr>
                  </a:outerShdw>
                </a:effectLst>
              </a:rPr>
              <a:t>14</a:t>
            </a:r>
            <a:endParaRPr lang="ru-RU" dirty="0">
              <a:solidFill>
                <a:srgbClr val="FF0000"/>
              </a:solidFill>
              <a:effectLst>
                <a:outerShdw blurRad="38100" dist="38100" dir="2700000" algn="tl">
                  <a:srgbClr val="000000">
                    <a:alpha val="43137"/>
                  </a:srgbClr>
                </a:outerShdw>
              </a:effectLst>
            </a:endParaRPr>
          </a:p>
        </p:txBody>
      </p:sp>
      <p:sp>
        <p:nvSpPr>
          <p:cNvPr id="3" name="Прямоугольник 2"/>
          <p:cNvSpPr/>
          <p:nvPr/>
        </p:nvSpPr>
        <p:spPr>
          <a:xfrm>
            <a:off x="481870" y="87518"/>
            <a:ext cx="8662130" cy="615553"/>
          </a:xfrm>
          <a:prstGeom prst="rect">
            <a:avLst/>
          </a:prstGeom>
        </p:spPr>
        <p:txBody>
          <a:bodyPr wrap="square">
            <a:spAutoFit/>
          </a:bodyPr>
          <a:lstStyle/>
          <a:p>
            <a:pPr lvl="0" algn="ctr"/>
            <a:r>
              <a:rPr lang="ru-RU" sz="1700" b="1" i="1" dirty="0">
                <a:ln w="1905"/>
                <a:solidFill>
                  <a:srgbClr val="FFFF00"/>
                </a:solidFill>
                <a:effectLst>
                  <a:outerShdw blurRad="38100" dist="38100" dir="2700000" algn="tl">
                    <a:srgbClr val="000000">
                      <a:alpha val="43137"/>
                    </a:srgbClr>
                  </a:outerShdw>
                </a:effectLst>
              </a:rPr>
              <a:t>  Муниципальная программа «Улучшение экологической обстановки в </a:t>
            </a:r>
            <a:r>
              <a:rPr lang="ru-RU" sz="1700" b="1" i="1" dirty="0" err="1">
                <a:ln w="1905"/>
                <a:solidFill>
                  <a:srgbClr val="FFFF00"/>
                </a:solidFill>
                <a:effectLst>
                  <a:outerShdw blurRad="38100" dist="38100" dir="2700000" algn="tl">
                    <a:srgbClr val="000000">
                      <a:alpha val="43137"/>
                    </a:srgbClr>
                  </a:outerShdw>
                </a:effectLst>
              </a:rPr>
              <a:t>Гаврилово</a:t>
            </a:r>
            <a:r>
              <a:rPr lang="ru-RU" sz="1700" b="1" i="1" dirty="0">
                <a:ln w="1905"/>
                <a:solidFill>
                  <a:srgbClr val="FFFF00"/>
                </a:solidFill>
                <a:effectLst>
                  <a:outerShdw blurRad="38100" dist="38100" dir="2700000" algn="tl">
                    <a:srgbClr val="000000">
                      <a:alpha val="43137"/>
                    </a:srgbClr>
                  </a:outerShdw>
                </a:effectLst>
              </a:rPr>
              <a:t>-Посадском муниципальном районе»</a:t>
            </a:r>
          </a:p>
        </p:txBody>
      </p:sp>
      <p:pic>
        <p:nvPicPr>
          <p:cNvPr id="4" name="Рисунок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4905" y="2550375"/>
            <a:ext cx="3091714" cy="23187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84379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943459" y="1068149"/>
            <a:ext cx="7884492" cy="307777"/>
          </a:xfrm>
          <a:prstGeom prst="rect">
            <a:avLst/>
          </a:prstGeom>
          <a:gradFill flip="none" rotWithShape="1">
            <a:gsLst>
              <a:gs pos="0">
                <a:srgbClr val="99FFCC">
                  <a:shade val="30000"/>
                  <a:satMod val="115000"/>
                </a:srgbClr>
              </a:gs>
              <a:gs pos="50000">
                <a:srgbClr val="99FFCC">
                  <a:shade val="67500"/>
                  <a:satMod val="115000"/>
                </a:srgbClr>
              </a:gs>
              <a:gs pos="100000">
                <a:srgbClr val="99FFCC">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ru-RU" sz="1400" b="1" dirty="0">
                <a:solidFill>
                  <a:schemeClr val="bg1">
                    <a:lumMod val="75000"/>
                  </a:schemeClr>
                </a:solidFill>
              </a:rPr>
              <a:t>Целевые показатели (индикаторы) реализации муниципальной программы</a:t>
            </a:r>
            <a:r>
              <a:rPr lang="ru-RU" sz="1400" dirty="0">
                <a:solidFill>
                  <a:srgbClr val="703203">
                    <a:lumMod val="60000"/>
                    <a:lumOff val="40000"/>
                  </a:srgbClr>
                </a:solidFill>
              </a:rPr>
              <a:t>	</a:t>
            </a:r>
          </a:p>
        </p:txBody>
      </p:sp>
      <p:sp>
        <p:nvSpPr>
          <p:cNvPr id="18" name="Номер слайда 1"/>
          <p:cNvSpPr txBox="1">
            <a:spLocks/>
          </p:cNvSpPr>
          <p:nvPr/>
        </p:nvSpPr>
        <p:spPr>
          <a:xfrm>
            <a:off x="8670851" y="6367811"/>
            <a:ext cx="587274" cy="353391"/>
          </a:xfrm>
          <a:prstGeom prst="rect">
            <a:avLst/>
          </a:prstGeom>
        </p:spPr>
        <p:txBody>
          <a:bodyPr vert="horz" lIns="91440" tIns="45720" rIns="91440" bIns="45720" rtlCol="0" anchor="t"/>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69</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
        <p:nvSpPr>
          <p:cNvPr id="2" name="Прямоугольник 1"/>
          <p:cNvSpPr/>
          <p:nvPr/>
        </p:nvSpPr>
        <p:spPr>
          <a:xfrm>
            <a:off x="505197" y="87518"/>
            <a:ext cx="8459291" cy="615553"/>
          </a:xfrm>
          <a:prstGeom prst="rect">
            <a:avLst/>
          </a:prstGeom>
        </p:spPr>
        <p:txBody>
          <a:bodyPr wrap="square">
            <a:spAutoFit/>
          </a:bodyPr>
          <a:lstStyle/>
          <a:p>
            <a:pPr lvl="0" algn="ctr"/>
            <a:r>
              <a:rPr lang="ru-RU" sz="1700" b="1" i="1" dirty="0">
                <a:ln w="1905"/>
                <a:solidFill>
                  <a:srgbClr val="FFFF00"/>
                </a:solidFill>
                <a:effectLst>
                  <a:outerShdw blurRad="38100" dist="38100" dir="2700000" algn="tl">
                    <a:srgbClr val="000000">
                      <a:alpha val="43137"/>
                    </a:srgbClr>
                  </a:outerShdw>
                </a:effectLst>
              </a:rPr>
              <a:t>  Муниципальная программа «Улучшение экологической обстановки в </a:t>
            </a:r>
            <a:r>
              <a:rPr lang="ru-RU" sz="1700" b="1" i="1" dirty="0" err="1">
                <a:ln w="1905"/>
                <a:solidFill>
                  <a:srgbClr val="FFFF00"/>
                </a:solidFill>
                <a:effectLst>
                  <a:outerShdw blurRad="38100" dist="38100" dir="2700000" algn="tl">
                    <a:srgbClr val="000000">
                      <a:alpha val="43137"/>
                    </a:srgbClr>
                  </a:outerShdw>
                </a:effectLst>
              </a:rPr>
              <a:t>Гаврилово</a:t>
            </a:r>
            <a:r>
              <a:rPr lang="ru-RU" sz="1700" b="1" i="1" dirty="0">
                <a:ln w="1905"/>
                <a:solidFill>
                  <a:srgbClr val="FFFF00"/>
                </a:solidFill>
                <a:effectLst>
                  <a:outerShdw blurRad="38100" dist="38100" dir="2700000" algn="tl">
                    <a:srgbClr val="000000">
                      <a:alpha val="43137"/>
                    </a:srgbClr>
                  </a:outerShdw>
                </a:effectLst>
              </a:rPr>
              <a:t>-Посадском муниципальном районе»</a:t>
            </a:r>
          </a:p>
        </p:txBody>
      </p:sp>
      <p:graphicFrame>
        <p:nvGraphicFramePr>
          <p:cNvPr id="3" name="Таблица 2"/>
          <p:cNvGraphicFramePr>
            <a:graphicFrameLocks noGrp="1"/>
          </p:cNvGraphicFramePr>
          <p:nvPr>
            <p:extLst>
              <p:ext uri="{D42A27DB-BD31-4B8C-83A1-F6EECF244321}">
                <p14:modId xmlns:p14="http://schemas.microsoft.com/office/powerpoint/2010/main" val="3807369671"/>
              </p:ext>
            </p:extLst>
          </p:nvPr>
        </p:nvGraphicFramePr>
        <p:xfrm>
          <a:off x="53753" y="1497142"/>
          <a:ext cx="9036495" cy="5117592"/>
        </p:xfrm>
        <a:graphic>
          <a:graphicData uri="http://schemas.openxmlformats.org/drawingml/2006/table">
            <a:tbl>
              <a:tblPr firstRow="1" firstCol="1" bandRow="1">
                <a:tableStyleId>{5940675A-B579-460E-94D1-54222C63F5DA}</a:tableStyleId>
              </a:tblPr>
              <a:tblGrid>
                <a:gridCol w="437653">
                  <a:extLst>
                    <a:ext uri="{9D8B030D-6E8A-4147-A177-3AD203B41FA5}">
                      <a16:colId xmlns:a16="http://schemas.microsoft.com/office/drawing/2014/main" xmlns="" val="20000"/>
                    </a:ext>
                  </a:extLst>
                </a:gridCol>
                <a:gridCol w="1658168">
                  <a:extLst>
                    <a:ext uri="{9D8B030D-6E8A-4147-A177-3AD203B41FA5}">
                      <a16:colId xmlns:a16="http://schemas.microsoft.com/office/drawing/2014/main" xmlns="" val="20001"/>
                    </a:ext>
                  </a:extLst>
                </a:gridCol>
                <a:gridCol w="602860">
                  <a:extLst>
                    <a:ext uri="{9D8B030D-6E8A-4147-A177-3AD203B41FA5}">
                      <a16:colId xmlns:a16="http://schemas.microsoft.com/office/drawing/2014/main" xmlns="" val="20002"/>
                    </a:ext>
                  </a:extLst>
                </a:gridCol>
                <a:gridCol w="575278">
                  <a:extLst>
                    <a:ext uri="{9D8B030D-6E8A-4147-A177-3AD203B41FA5}">
                      <a16:colId xmlns:a16="http://schemas.microsoft.com/office/drawing/2014/main" xmlns="" val="20003"/>
                    </a:ext>
                  </a:extLst>
                </a:gridCol>
                <a:gridCol w="575278">
                  <a:extLst>
                    <a:ext uri="{9D8B030D-6E8A-4147-A177-3AD203B41FA5}">
                      <a16:colId xmlns:a16="http://schemas.microsoft.com/office/drawing/2014/main" xmlns="" val="20004"/>
                    </a:ext>
                  </a:extLst>
                </a:gridCol>
                <a:gridCol w="575278">
                  <a:extLst>
                    <a:ext uri="{9D8B030D-6E8A-4147-A177-3AD203B41FA5}">
                      <a16:colId xmlns:a16="http://schemas.microsoft.com/office/drawing/2014/main" xmlns="" val="20005"/>
                    </a:ext>
                  </a:extLst>
                </a:gridCol>
                <a:gridCol w="575278">
                  <a:extLst>
                    <a:ext uri="{9D8B030D-6E8A-4147-A177-3AD203B41FA5}">
                      <a16:colId xmlns:a16="http://schemas.microsoft.com/office/drawing/2014/main" xmlns="" val="20006"/>
                    </a:ext>
                  </a:extLst>
                </a:gridCol>
                <a:gridCol w="575278">
                  <a:extLst>
                    <a:ext uri="{9D8B030D-6E8A-4147-A177-3AD203B41FA5}">
                      <a16:colId xmlns:a16="http://schemas.microsoft.com/office/drawing/2014/main" xmlns="" val="20007"/>
                    </a:ext>
                  </a:extLst>
                </a:gridCol>
                <a:gridCol w="575278">
                  <a:extLst>
                    <a:ext uri="{9D8B030D-6E8A-4147-A177-3AD203B41FA5}">
                      <a16:colId xmlns:a16="http://schemas.microsoft.com/office/drawing/2014/main" xmlns="" val="20008"/>
                    </a:ext>
                  </a:extLst>
                </a:gridCol>
                <a:gridCol w="575278">
                  <a:extLst>
                    <a:ext uri="{9D8B030D-6E8A-4147-A177-3AD203B41FA5}">
                      <a16:colId xmlns:a16="http://schemas.microsoft.com/office/drawing/2014/main" xmlns="" val="20009"/>
                    </a:ext>
                  </a:extLst>
                </a:gridCol>
                <a:gridCol w="577717">
                  <a:extLst>
                    <a:ext uri="{9D8B030D-6E8A-4147-A177-3AD203B41FA5}">
                      <a16:colId xmlns:a16="http://schemas.microsoft.com/office/drawing/2014/main" xmlns="" val="20010"/>
                    </a:ext>
                  </a:extLst>
                </a:gridCol>
                <a:gridCol w="577717">
                  <a:extLst>
                    <a:ext uri="{9D8B030D-6E8A-4147-A177-3AD203B41FA5}">
                      <a16:colId xmlns:a16="http://schemas.microsoft.com/office/drawing/2014/main" xmlns="" val="20011"/>
                    </a:ext>
                  </a:extLst>
                </a:gridCol>
                <a:gridCol w="577717"/>
                <a:gridCol w="577717">
                  <a:extLst>
                    <a:ext uri="{9D8B030D-6E8A-4147-A177-3AD203B41FA5}">
                      <a16:colId xmlns:a16="http://schemas.microsoft.com/office/drawing/2014/main" xmlns="" val="20012"/>
                    </a:ext>
                  </a:extLst>
                </a:gridCol>
              </a:tblGrid>
              <a:tr h="34749">
                <a:tc rowSpan="2">
                  <a:txBody>
                    <a:bodyPr/>
                    <a:lstStyle/>
                    <a:p>
                      <a:pPr algn="ctr">
                        <a:lnSpc>
                          <a:spcPct val="115000"/>
                        </a:lnSpc>
                        <a:spcAft>
                          <a:spcPts val="1000"/>
                        </a:spcAft>
                      </a:pPr>
                      <a:r>
                        <a:rPr lang="ru-RU" sz="1000" b="1" dirty="0">
                          <a:effectLst/>
                          <a:latin typeface="Times New Roman" pitchFamily="18" charset="0"/>
                          <a:cs typeface="Times New Roman" pitchFamily="18" charset="0"/>
                        </a:rPr>
                        <a:t>№ п/п</a:t>
                      </a:r>
                      <a:endParaRPr lang="ru-RU" sz="1000" b="1" dirty="0">
                        <a:effectLst/>
                        <a:latin typeface="Times New Roman" pitchFamily="18" charset="0"/>
                        <a:ea typeface="Times New Roman"/>
                        <a:cs typeface="Times New Roman" pitchFamily="18" charset="0"/>
                      </a:endParaRPr>
                    </a:p>
                  </a:txBody>
                  <a:tcPr marL="8433" marR="8433" marT="0" marB="0"/>
                </a:tc>
                <a:tc rowSpan="2">
                  <a:txBody>
                    <a:bodyPr/>
                    <a:lstStyle/>
                    <a:p>
                      <a:pPr algn="ctr">
                        <a:lnSpc>
                          <a:spcPct val="115000"/>
                        </a:lnSpc>
                        <a:spcAft>
                          <a:spcPts val="0"/>
                        </a:spcAft>
                      </a:pPr>
                      <a:r>
                        <a:rPr lang="ru-RU" sz="1000" b="1" dirty="0">
                          <a:effectLst/>
                          <a:latin typeface="Times New Roman" pitchFamily="18" charset="0"/>
                          <a:cs typeface="Times New Roman" pitchFamily="18" charset="0"/>
                        </a:rPr>
                        <a:t>Наименование</a:t>
                      </a:r>
                      <a:r>
                        <a:rPr lang="ru-RU" sz="1000" b="1" baseline="0" dirty="0">
                          <a:effectLst/>
                          <a:latin typeface="Times New Roman" pitchFamily="18" charset="0"/>
                          <a:cs typeface="Times New Roman" pitchFamily="18" charset="0"/>
                        </a:rPr>
                        <a:t> </a:t>
                      </a:r>
                      <a:r>
                        <a:rPr lang="ru-RU" sz="1000" b="1" dirty="0">
                          <a:effectLst/>
                          <a:latin typeface="Times New Roman" pitchFamily="18" charset="0"/>
                          <a:cs typeface="Times New Roman" pitchFamily="18" charset="0"/>
                        </a:rPr>
                        <a:t>показателя</a:t>
                      </a:r>
                    </a:p>
                    <a:p>
                      <a:pPr algn="ctr">
                        <a:lnSpc>
                          <a:spcPct val="115000"/>
                        </a:lnSpc>
                        <a:spcAft>
                          <a:spcPts val="0"/>
                        </a:spcAft>
                      </a:pPr>
                      <a:r>
                        <a:rPr lang="ru-RU" sz="1000" b="1" dirty="0">
                          <a:effectLst/>
                          <a:latin typeface="Times New Roman" pitchFamily="18" charset="0"/>
                          <a:cs typeface="Times New Roman" pitchFamily="18" charset="0"/>
                        </a:rPr>
                        <a:t>(ед. изм.)</a:t>
                      </a:r>
                      <a:endParaRPr lang="ru-RU" sz="1000" b="1" dirty="0">
                        <a:effectLst/>
                        <a:latin typeface="Times New Roman" pitchFamily="18" charset="0"/>
                        <a:ea typeface="Times New Roman"/>
                        <a:cs typeface="Times New Roman" pitchFamily="18" charset="0"/>
                      </a:endParaRPr>
                    </a:p>
                  </a:txBody>
                  <a:tcPr marL="8433" marR="8433" marT="0" marB="0"/>
                </a:tc>
                <a:tc gridSpan="12">
                  <a:txBody>
                    <a:bodyPr/>
                    <a:lstStyle/>
                    <a:p>
                      <a:pPr algn="ctr">
                        <a:lnSpc>
                          <a:spcPct val="115000"/>
                        </a:lnSpc>
                        <a:spcAft>
                          <a:spcPts val="0"/>
                        </a:spcAft>
                      </a:pPr>
                      <a:r>
                        <a:rPr lang="ru-RU" sz="1000" b="1" dirty="0">
                          <a:effectLst/>
                          <a:latin typeface="Times New Roman" pitchFamily="18" charset="0"/>
                          <a:cs typeface="Times New Roman" pitchFamily="18" charset="0"/>
                        </a:rPr>
                        <a:t>Значения целевых индикаторов (показателей)</a:t>
                      </a:r>
                      <a:endParaRPr lang="ru-RU" sz="1000" b="1" dirty="0">
                        <a:effectLst/>
                        <a:latin typeface="Times New Roman" pitchFamily="18" charset="0"/>
                        <a:ea typeface="Times New Roman"/>
                        <a:cs typeface="Times New Roman" pitchFamily="18" charset="0"/>
                      </a:endParaRPr>
                    </a:p>
                  </a:txBody>
                  <a:tcPr marL="8433" marR="8433"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85943">
                <a:tc vMerge="1">
                  <a:txBody>
                    <a:bodyPr/>
                    <a:lstStyle/>
                    <a:p>
                      <a:endParaRPr lang="ru-RU"/>
                    </a:p>
                  </a:txBody>
                  <a:tcPr/>
                </a:tc>
                <a:tc vMerge="1">
                  <a:txBody>
                    <a:bodyPr/>
                    <a:lstStyle/>
                    <a:p>
                      <a:endParaRPr lang="ru-RU"/>
                    </a:p>
                  </a:txBody>
                  <a:tcPr/>
                </a:tc>
                <a:tc>
                  <a:txBody>
                    <a:bodyPr/>
                    <a:lstStyle/>
                    <a:p>
                      <a:pPr algn="ctr">
                        <a:lnSpc>
                          <a:spcPct val="115000"/>
                        </a:lnSpc>
                        <a:spcAft>
                          <a:spcPts val="1000"/>
                        </a:spcAft>
                      </a:pPr>
                      <a:r>
                        <a:rPr lang="ru-RU" sz="1000" b="1" dirty="0">
                          <a:effectLst/>
                          <a:latin typeface="Times New Roman" pitchFamily="18" charset="0"/>
                          <a:cs typeface="Times New Roman" pitchFamily="18" charset="0"/>
                        </a:rPr>
                        <a:t>2014</a:t>
                      </a:r>
                      <a:endParaRPr lang="ru-RU" sz="1000" b="1"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r>
                        <a:rPr lang="ru-RU" sz="1000" b="1" dirty="0">
                          <a:effectLst/>
                          <a:latin typeface="Times New Roman" pitchFamily="18" charset="0"/>
                          <a:cs typeface="Times New Roman" pitchFamily="18" charset="0"/>
                        </a:rPr>
                        <a:t>2015</a:t>
                      </a:r>
                      <a:endParaRPr lang="ru-RU" sz="1000" b="1"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r>
                        <a:rPr lang="ru-RU" sz="1000" b="1" dirty="0">
                          <a:effectLst/>
                          <a:latin typeface="Times New Roman" pitchFamily="18" charset="0"/>
                          <a:cs typeface="Times New Roman" pitchFamily="18" charset="0"/>
                        </a:rPr>
                        <a:t>2016</a:t>
                      </a:r>
                      <a:endParaRPr lang="ru-RU" sz="1000" b="1"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r>
                        <a:rPr lang="ru-RU" sz="1000" b="1" dirty="0">
                          <a:effectLst/>
                          <a:latin typeface="Times New Roman" pitchFamily="18" charset="0"/>
                          <a:cs typeface="Times New Roman" pitchFamily="18" charset="0"/>
                        </a:rPr>
                        <a:t>2017</a:t>
                      </a:r>
                      <a:endParaRPr lang="ru-RU" sz="1000" b="1"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r>
                        <a:rPr lang="ru-RU" sz="1000" b="1" dirty="0">
                          <a:effectLst/>
                          <a:latin typeface="Times New Roman" pitchFamily="18" charset="0"/>
                          <a:cs typeface="Times New Roman" pitchFamily="18" charset="0"/>
                        </a:rPr>
                        <a:t>2018</a:t>
                      </a:r>
                      <a:endParaRPr lang="ru-RU" sz="1000" b="1"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r>
                        <a:rPr lang="ru-RU" sz="1000" b="1" dirty="0">
                          <a:effectLst/>
                          <a:latin typeface="Times New Roman" pitchFamily="18" charset="0"/>
                          <a:cs typeface="Times New Roman" pitchFamily="18" charset="0"/>
                        </a:rPr>
                        <a:t>2019</a:t>
                      </a:r>
                      <a:endParaRPr lang="ru-RU" sz="1000" b="1"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r>
                        <a:rPr lang="ru-RU" sz="1000" b="1" dirty="0">
                          <a:effectLst/>
                          <a:latin typeface="Times New Roman" pitchFamily="18" charset="0"/>
                          <a:cs typeface="Times New Roman" pitchFamily="18" charset="0"/>
                        </a:rPr>
                        <a:t>2020</a:t>
                      </a:r>
                      <a:endParaRPr lang="ru-RU" sz="1000" b="1"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r>
                        <a:rPr lang="ru-RU" sz="1000" b="1" dirty="0">
                          <a:effectLst/>
                          <a:latin typeface="Times New Roman" pitchFamily="18" charset="0"/>
                          <a:cs typeface="Times New Roman" pitchFamily="18" charset="0"/>
                        </a:rPr>
                        <a:t>2021</a:t>
                      </a:r>
                      <a:endParaRPr lang="ru-RU" sz="1000" b="1"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r>
                        <a:rPr lang="ru-RU" sz="1000" b="1" dirty="0">
                          <a:effectLst/>
                          <a:latin typeface="Times New Roman" pitchFamily="18" charset="0"/>
                          <a:cs typeface="Times New Roman" pitchFamily="18" charset="0"/>
                        </a:rPr>
                        <a:t>2022</a:t>
                      </a:r>
                      <a:endParaRPr lang="ru-RU" sz="1000" b="1"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r>
                        <a:rPr lang="ru-RU" sz="1000" b="1" dirty="0">
                          <a:effectLst/>
                          <a:latin typeface="Times New Roman" pitchFamily="18" charset="0"/>
                          <a:cs typeface="Times New Roman" pitchFamily="18" charset="0"/>
                        </a:rPr>
                        <a:t>2023</a:t>
                      </a:r>
                      <a:endParaRPr lang="ru-RU" sz="1000" b="1"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r>
                        <a:rPr lang="ru-RU" sz="1000" b="1" dirty="0" smtClean="0">
                          <a:effectLst/>
                          <a:latin typeface="Times New Roman" pitchFamily="18" charset="0"/>
                          <a:ea typeface="Times New Roman"/>
                          <a:cs typeface="Times New Roman" pitchFamily="18" charset="0"/>
                        </a:rPr>
                        <a:t>2024</a:t>
                      </a:r>
                      <a:endParaRPr lang="ru-RU" sz="1000" b="1"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r>
                        <a:rPr lang="ru-RU" sz="1000" b="1" dirty="0" smtClean="0">
                          <a:effectLst/>
                          <a:latin typeface="Times New Roman" pitchFamily="18" charset="0"/>
                          <a:cs typeface="Times New Roman" pitchFamily="18" charset="0"/>
                        </a:rPr>
                        <a:t>2025</a:t>
                      </a:r>
                      <a:endParaRPr lang="ru-RU" sz="1000" b="1" dirty="0">
                        <a:effectLst/>
                        <a:latin typeface="Times New Roman" pitchFamily="18" charset="0"/>
                        <a:ea typeface="Times New Roman"/>
                        <a:cs typeface="Times New Roman" pitchFamily="18" charset="0"/>
                      </a:endParaRPr>
                    </a:p>
                  </a:txBody>
                  <a:tcPr marL="8433" marR="8433" marT="0" marB="0"/>
                </a:tc>
                <a:extLst>
                  <a:ext uri="{0D108BD9-81ED-4DB2-BD59-A6C34878D82A}">
                    <a16:rowId xmlns:a16="http://schemas.microsoft.com/office/drawing/2014/main" xmlns="" val="10001"/>
                  </a:ext>
                </a:extLst>
              </a:tr>
              <a:tr h="939919">
                <a:tc>
                  <a:txBody>
                    <a:bodyPr/>
                    <a:lstStyle/>
                    <a:p>
                      <a:pPr algn="ctr">
                        <a:lnSpc>
                          <a:spcPct val="115000"/>
                        </a:lnSpc>
                        <a:spcAft>
                          <a:spcPts val="1000"/>
                        </a:spcAft>
                      </a:pPr>
                      <a:r>
                        <a:rPr lang="ru-RU" sz="800" dirty="0">
                          <a:effectLst/>
                          <a:latin typeface="Times New Roman" pitchFamily="18" charset="0"/>
                          <a:cs typeface="Times New Roman" pitchFamily="18" charset="0"/>
                        </a:rPr>
                        <a:t>1.</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just">
                        <a:lnSpc>
                          <a:spcPct val="115000"/>
                        </a:lnSpc>
                        <a:spcAft>
                          <a:spcPts val="0"/>
                        </a:spcAft>
                      </a:pPr>
                      <a:r>
                        <a:rPr lang="ru-RU" sz="800" dirty="0">
                          <a:effectLst/>
                          <a:latin typeface="Times New Roman" pitchFamily="18" charset="0"/>
                          <a:cs typeface="Times New Roman" pitchFamily="18" charset="0"/>
                        </a:rPr>
                        <a:t>Рекультивация городской свалки ТБО, расположенной юго-восточнее с. </a:t>
                      </a:r>
                      <a:r>
                        <a:rPr lang="ru-RU" sz="800" dirty="0" err="1">
                          <a:effectLst/>
                          <a:latin typeface="Times New Roman" pitchFamily="18" charset="0"/>
                          <a:cs typeface="Times New Roman" pitchFamily="18" charset="0"/>
                        </a:rPr>
                        <a:t>Закомелье</a:t>
                      </a:r>
                      <a:r>
                        <a:rPr lang="ru-RU" sz="800" dirty="0">
                          <a:effectLst/>
                          <a:latin typeface="Times New Roman" pitchFamily="18" charset="0"/>
                          <a:cs typeface="Times New Roman" pitchFamily="18" charset="0"/>
                        </a:rPr>
                        <a:t>, в </a:t>
                      </a:r>
                      <a:r>
                        <a:rPr lang="ru-RU" sz="800" dirty="0" err="1">
                          <a:effectLst/>
                          <a:latin typeface="Times New Roman" pitchFamily="18" charset="0"/>
                          <a:cs typeface="Times New Roman" pitchFamily="18" charset="0"/>
                        </a:rPr>
                        <a:t>т.ч</a:t>
                      </a:r>
                      <a:r>
                        <a:rPr lang="ru-RU" sz="800" dirty="0">
                          <a:effectLst/>
                          <a:latin typeface="Times New Roman" pitchFamily="18" charset="0"/>
                          <a:cs typeface="Times New Roman" pitchFamily="18" charset="0"/>
                        </a:rPr>
                        <a:t>.</a:t>
                      </a:r>
                    </a:p>
                    <a:p>
                      <a:pPr algn="just">
                        <a:lnSpc>
                          <a:spcPct val="115000"/>
                        </a:lnSpc>
                        <a:spcAft>
                          <a:spcPts val="0"/>
                        </a:spcAft>
                      </a:pPr>
                      <a:r>
                        <a:rPr lang="ru-RU" sz="800" dirty="0">
                          <a:effectLst/>
                          <a:latin typeface="Times New Roman" pitchFamily="18" charset="0"/>
                          <a:cs typeface="Times New Roman" pitchFamily="18" charset="0"/>
                        </a:rPr>
                        <a:t>проведение инженерных изысканий</a:t>
                      </a:r>
                    </a:p>
                    <a:p>
                      <a:pPr algn="just">
                        <a:lnSpc>
                          <a:spcPct val="115000"/>
                        </a:lnSpc>
                        <a:spcAft>
                          <a:spcPts val="0"/>
                        </a:spcAft>
                      </a:pPr>
                      <a:r>
                        <a:rPr lang="ru-RU" sz="800" dirty="0">
                          <a:effectLst/>
                          <a:latin typeface="Times New Roman" pitchFamily="18" charset="0"/>
                          <a:cs typeface="Times New Roman" pitchFamily="18" charset="0"/>
                        </a:rPr>
                        <a:t> </a:t>
                      </a:r>
                    </a:p>
                    <a:p>
                      <a:pPr algn="just">
                        <a:lnSpc>
                          <a:spcPct val="115000"/>
                        </a:lnSpc>
                        <a:spcAft>
                          <a:spcPts val="0"/>
                        </a:spcAft>
                      </a:pPr>
                      <a:r>
                        <a:rPr lang="ru-RU" sz="800" dirty="0">
                          <a:effectLst/>
                          <a:latin typeface="Times New Roman" pitchFamily="18" charset="0"/>
                          <a:cs typeface="Times New Roman" pitchFamily="18" charset="0"/>
                        </a:rPr>
                        <a:t>проектные работы</a:t>
                      </a:r>
                    </a:p>
                    <a:p>
                      <a:pPr algn="just">
                        <a:lnSpc>
                          <a:spcPct val="115000"/>
                        </a:lnSpc>
                        <a:spcAft>
                          <a:spcPts val="0"/>
                        </a:spcAft>
                      </a:pPr>
                      <a:r>
                        <a:rPr lang="ru-RU" sz="800" dirty="0">
                          <a:effectLst/>
                          <a:latin typeface="Times New Roman" pitchFamily="18" charset="0"/>
                          <a:cs typeface="Times New Roman" pitchFamily="18" charset="0"/>
                        </a:rPr>
                        <a:t> </a:t>
                      </a:r>
                    </a:p>
                    <a:p>
                      <a:pPr algn="just">
                        <a:lnSpc>
                          <a:spcPct val="115000"/>
                        </a:lnSpc>
                        <a:spcAft>
                          <a:spcPts val="0"/>
                        </a:spcAft>
                      </a:pPr>
                      <a:r>
                        <a:rPr lang="ru-RU" sz="800" dirty="0">
                          <a:effectLst/>
                          <a:latin typeface="Times New Roman" pitchFamily="18" charset="0"/>
                          <a:cs typeface="Times New Roman" pitchFamily="18" charset="0"/>
                        </a:rPr>
                        <a:t>экспертиза проекта </a:t>
                      </a:r>
                    </a:p>
                    <a:p>
                      <a:pPr algn="just">
                        <a:lnSpc>
                          <a:spcPct val="115000"/>
                        </a:lnSpc>
                        <a:spcAft>
                          <a:spcPts val="0"/>
                        </a:spcAft>
                      </a:pPr>
                      <a:r>
                        <a:rPr lang="ru-RU" sz="800" dirty="0">
                          <a:effectLst/>
                          <a:latin typeface="Times New Roman" pitchFamily="18" charset="0"/>
                          <a:cs typeface="Times New Roman" pitchFamily="18" charset="0"/>
                        </a:rPr>
                        <a:t>экспертиза проекта </a:t>
                      </a:r>
                    </a:p>
                    <a:p>
                      <a:pPr algn="just">
                        <a:lnSpc>
                          <a:spcPct val="115000"/>
                        </a:lnSpc>
                        <a:spcAft>
                          <a:spcPts val="0"/>
                        </a:spcAft>
                      </a:pPr>
                      <a:r>
                        <a:rPr lang="ru-RU" sz="800" dirty="0">
                          <a:effectLst/>
                          <a:latin typeface="Times New Roman" pitchFamily="18" charset="0"/>
                          <a:cs typeface="Times New Roman" pitchFamily="18" charset="0"/>
                        </a:rPr>
                        <a:t> </a:t>
                      </a:r>
                    </a:p>
                    <a:p>
                      <a:pPr algn="just">
                        <a:lnSpc>
                          <a:spcPct val="115000"/>
                        </a:lnSpc>
                        <a:spcAft>
                          <a:spcPts val="0"/>
                        </a:spcAft>
                      </a:pPr>
                      <a:r>
                        <a:rPr lang="ru-RU" sz="800" dirty="0">
                          <a:effectLst/>
                          <a:latin typeface="Times New Roman" pitchFamily="18" charset="0"/>
                          <a:cs typeface="Times New Roman" pitchFamily="18" charset="0"/>
                        </a:rPr>
                        <a:t>рекультивация</a:t>
                      </a:r>
                    </a:p>
                    <a:p>
                      <a:pPr algn="just">
                        <a:lnSpc>
                          <a:spcPct val="115000"/>
                        </a:lnSpc>
                        <a:spcAft>
                          <a:spcPts val="0"/>
                        </a:spcAft>
                      </a:pPr>
                      <a:r>
                        <a:rPr lang="ru-RU" sz="800" dirty="0">
                          <a:effectLst/>
                          <a:latin typeface="Times New Roman" pitchFamily="18" charset="0"/>
                          <a:cs typeface="Times New Roman" pitchFamily="18" charset="0"/>
                        </a:rPr>
                        <a:t>(ед.)</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r>
                        <a:rPr lang="ru-RU" sz="800" dirty="0">
                          <a:effectLst/>
                          <a:latin typeface="Times New Roman" pitchFamily="18" charset="0"/>
                          <a:cs typeface="Times New Roman" pitchFamily="18" charset="0"/>
                        </a:rPr>
                        <a:t> </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r>
                        <a:rPr lang="ru-RU" sz="800" dirty="0">
                          <a:effectLst/>
                          <a:latin typeface="Times New Roman" pitchFamily="18" charset="0"/>
                          <a:cs typeface="Times New Roman" pitchFamily="18" charset="0"/>
                        </a:rPr>
                        <a:t> </a:t>
                      </a:r>
                    </a:p>
                    <a:p>
                      <a:pPr algn="ctr">
                        <a:lnSpc>
                          <a:spcPct val="115000"/>
                        </a:lnSpc>
                        <a:spcAft>
                          <a:spcPts val="1000"/>
                        </a:spcAft>
                      </a:pPr>
                      <a:r>
                        <a:rPr lang="ru-RU" sz="800" dirty="0">
                          <a:effectLst/>
                          <a:latin typeface="Times New Roman" pitchFamily="18" charset="0"/>
                          <a:cs typeface="Times New Roman" pitchFamily="18" charset="0"/>
                        </a:rPr>
                        <a:t> </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r>
                        <a:rPr lang="ru-RU" sz="800" dirty="0">
                          <a:effectLst/>
                          <a:latin typeface="Times New Roman" pitchFamily="18" charset="0"/>
                          <a:cs typeface="Times New Roman" pitchFamily="18" charset="0"/>
                        </a:rPr>
                        <a:t> </a:t>
                      </a:r>
                    </a:p>
                    <a:p>
                      <a:pPr algn="ctr">
                        <a:lnSpc>
                          <a:spcPct val="115000"/>
                        </a:lnSpc>
                        <a:spcAft>
                          <a:spcPts val="1000"/>
                        </a:spcAft>
                      </a:pPr>
                      <a:r>
                        <a:rPr lang="ru-RU" sz="800" dirty="0">
                          <a:effectLst/>
                          <a:latin typeface="Times New Roman" pitchFamily="18" charset="0"/>
                          <a:cs typeface="Times New Roman" pitchFamily="18" charset="0"/>
                        </a:rPr>
                        <a:t>1</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endParaRPr lang="ru-RU" sz="800" dirty="0">
                        <a:effectLst/>
                        <a:latin typeface="Times New Roman" pitchFamily="18" charset="0"/>
                        <a:cs typeface="Times New Roman" pitchFamily="18" charset="0"/>
                      </a:endParaRPr>
                    </a:p>
                    <a:p>
                      <a:pPr algn="ctr">
                        <a:lnSpc>
                          <a:spcPct val="115000"/>
                        </a:lnSpc>
                        <a:spcAft>
                          <a:spcPts val="1000"/>
                        </a:spcAft>
                      </a:pPr>
                      <a:r>
                        <a:rPr lang="ru-RU" sz="800" dirty="0">
                          <a:effectLst/>
                          <a:latin typeface="Times New Roman" pitchFamily="18" charset="0"/>
                          <a:cs typeface="Times New Roman" pitchFamily="18" charset="0"/>
                        </a:rPr>
                        <a:t>1</a:t>
                      </a:r>
                    </a:p>
                    <a:p>
                      <a:pPr algn="ctr">
                        <a:lnSpc>
                          <a:spcPct val="115000"/>
                        </a:lnSpc>
                        <a:spcAft>
                          <a:spcPts val="1000"/>
                        </a:spcAft>
                      </a:pPr>
                      <a:r>
                        <a:rPr lang="ru-RU" sz="800" dirty="0">
                          <a:effectLst/>
                          <a:latin typeface="Times New Roman" pitchFamily="18" charset="0"/>
                          <a:cs typeface="Times New Roman" pitchFamily="18" charset="0"/>
                        </a:rPr>
                        <a:t> </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r>
                        <a:rPr lang="ru-RU" sz="800" dirty="0">
                          <a:effectLst/>
                          <a:latin typeface="Times New Roman" pitchFamily="18" charset="0"/>
                          <a:cs typeface="Times New Roman" pitchFamily="18" charset="0"/>
                        </a:rPr>
                        <a:t> </a:t>
                      </a:r>
                    </a:p>
                    <a:p>
                      <a:pPr algn="ctr">
                        <a:lnSpc>
                          <a:spcPct val="115000"/>
                        </a:lnSpc>
                        <a:spcAft>
                          <a:spcPts val="1000"/>
                        </a:spcAft>
                      </a:pPr>
                      <a:endParaRPr lang="ru-RU" sz="800" dirty="0" smtClean="0">
                        <a:effectLst/>
                        <a:latin typeface="Times New Roman" pitchFamily="18" charset="0"/>
                        <a:cs typeface="Times New Roman" pitchFamily="18" charset="0"/>
                      </a:endParaRPr>
                    </a:p>
                    <a:p>
                      <a:pPr algn="ctr">
                        <a:lnSpc>
                          <a:spcPct val="115000"/>
                        </a:lnSpc>
                        <a:spcAft>
                          <a:spcPts val="1000"/>
                        </a:spcAft>
                      </a:pPr>
                      <a:endParaRPr lang="ru-RU" sz="800" dirty="0" smtClean="0">
                        <a:effectLst/>
                        <a:latin typeface="Times New Roman" pitchFamily="18" charset="0"/>
                        <a:cs typeface="Times New Roman" pitchFamily="18" charset="0"/>
                      </a:endParaRPr>
                    </a:p>
                    <a:p>
                      <a:pPr algn="ctr">
                        <a:lnSpc>
                          <a:spcPct val="115000"/>
                        </a:lnSpc>
                        <a:spcAft>
                          <a:spcPts val="1000"/>
                        </a:spcAft>
                      </a:pPr>
                      <a:r>
                        <a:rPr lang="ru-RU" sz="800" dirty="0">
                          <a:effectLst/>
                          <a:latin typeface="Times New Roman" pitchFamily="18" charset="0"/>
                          <a:cs typeface="Times New Roman" pitchFamily="18" charset="0"/>
                        </a:rPr>
                        <a:t> 1</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r>
                        <a:rPr lang="ru-RU" sz="800" dirty="0" smtClean="0">
                          <a:effectLst/>
                          <a:latin typeface="Times New Roman" pitchFamily="18" charset="0"/>
                          <a:cs typeface="Times New Roman" pitchFamily="18" charset="0"/>
                        </a:rPr>
                        <a:t> </a:t>
                      </a:r>
                    </a:p>
                    <a:p>
                      <a:pPr algn="ctr">
                        <a:lnSpc>
                          <a:spcPct val="115000"/>
                        </a:lnSpc>
                        <a:spcAft>
                          <a:spcPts val="1000"/>
                        </a:spcAft>
                      </a:pPr>
                      <a:endParaRPr lang="ru-RU" sz="800" dirty="0" smtClean="0">
                        <a:effectLst/>
                        <a:latin typeface="Times New Roman" pitchFamily="18" charset="0"/>
                        <a:cs typeface="Times New Roman" pitchFamily="18" charset="0"/>
                      </a:endParaRPr>
                    </a:p>
                    <a:p>
                      <a:pPr algn="ctr">
                        <a:lnSpc>
                          <a:spcPct val="115000"/>
                        </a:lnSpc>
                        <a:spcAft>
                          <a:spcPts val="1000"/>
                        </a:spcAft>
                      </a:pPr>
                      <a:endParaRPr lang="ru-RU" sz="800" dirty="0" smtClean="0">
                        <a:effectLst/>
                        <a:latin typeface="Times New Roman" pitchFamily="18" charset="0"/>
                        <a:cs typeface="Times New Roman" pitchFamily="18" charset="0"/>
                      </a:endParaRPr>
                    </a:p>
                    <a:p>
                      <a:pPr algn="ctr">
                        <a:lnSpc>
                          <a:spcPct val="115000"/>
                        </a:lnSpc>
                        <a:spcAft>
                          <a:spcPts val="1000"/>
                        </a:spcAft>
                      </a:pPr>
                      <a:endParaRPr lang="ru-RU" sz="800" dirty="0" smtClean="0">
                        <a:effectLst/>
                        <a:latin typeface="Times New Roman" pitchFamily="18" charset="0"/>
                        <a:cs typeface="Times New Roman" pitchFamily="18" charset="0"/>
                      </a:endParaRPr>
                    </a:p>
                    <a:p>
                      <a:pPr algn="ctr">
                        <a:lnSpc>
                          <a:spcPct val="115000"/>
                        </a:lnSpc>
                        <a:spcAft>
                          <a:spcPts val="1000"/>
                        </a:spcAft>
                      </a:pPr>
                      <a:r>
                        <a:rPr lang="ru-RU" sz="800" dirty="0" smtClean="0">
                          <a:effectLst/>
                          <a:latin typeface="Times New Roman" pitchFamily="18" charset="0"/>
                          <a:cs typeface="Times New Roman" pitchFamily="18" charset="0"/>
                        </a:rPr>
                        <a:t>1</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endParaRPr lang="ru-RU" sz="800" dirty="0" smtClean="0">
                        <a:effectLst/>
                        <a:latin typeface="Times New Roman" pitchFamily="18" charset="0"/>
                        <a:cs typeface="Times New Roman" pitchFamily="18" charset="0"/>
                      </a:endParaRPr>
                    </a:p>
                    <a:p>
                      <a:pPr algn="ctr">
                        <a:lnSpc>
                          <a:spcPct val="115000"/>
                        </a:lnSpc>
                        <a:spcAft>
                          <a:spcPts val="1000"/>
                        </a:spcAft>
                      </a:pPr>
                      <a:endParaRPr lang="ru-RU" sz="800" dirty="0" smtClean="0">
                        <a:effectLst/>
                        <a:latin typeface="Times New Roman" pitchFamily="18" charset="0"/>
                        <a:cs typeface="Times New Roman" pitchFamily="18" charset="0"/>
                      </a:endParaRPr>
                    </a:p>
                    <a:p>
                      <a:pPr algn="ctr">
                        <a:lnSpc>
                          <a:spcPct val="115000"/>
                        </a:lnSpc>
                        <a:spcAft>
                          <a:spcPts val="1000"/>
                        </a:spcAft>
                      </a:pPr>
                      <a:endParaRPr lang="ru-RU" sz="800" dirty="0" smtClean="0">
                        <a:effectLst/>
                        <a:latin typeface="Times New Roman" pitchFamily="18" charset="0"/>
                        <a:cs typeface="Times New Roman" pitchFamily="18" charset="0"/>
                      </a:endParaRPr>
                    </a:p>
                    <a:p>
                      <a:pPr algn="ctr">
                        <a:lnSpc>
                          <a:spcPct val="115000"/>
                        </a:lnSpc>
                        <a:spcAft>
                          <a:spcPts val="1000"/>
                        </a:spcAft>
                      </a:pPr>
                      <a:endParaRPr lang="ru-RU" sz="800" dirty="0" smtClean="0">
                        <a:effectLst/>
                        <a:latin typeface="Times New Roman" pitchFamily="18" charset="0"/>
                        <a:cs typeface="Times New Roman" pitchFamily="18" charset="0"/>
                      </a:endParaRPr>
                    </a:p>
                    <a:p>
                      <a:pPr algn="ctr">
                        <a:lnSpc>
                          <a:spcPct val="115000"/>
                        </a:lnSpc>
                        <a:spcAft>
                          <a:spcPts val="1000"/>
                        </a:spcAft>
                      </a:pPr>
                      <a:endParaRPr lang="ru-RU" sz="800" dirty="0" smtClean="0">
                        <a:effectLst/>
                        <a:latin typeface="Times New Roman" pitchFamily="18" charset="0"/>
                        <a:cs typeface="Times New Roman" pitchFamily="18" charset="0"/>
                      </a:endParaRPr>
                    </a:p>
                    <a:p>
                      <a:pPr algn="ctr">
                        <a:lnSpc>
                          <a:spcPct val="115000"/>
                        </a:lnSpc>
                        <a:spcAft>
                          <a:spcPts val="1000"/>
                        </a:spcAft>
                      </a:pPr>
                      <a:r>
                        <a:rPr lang="ru-RU" sz="800" dirty="0" smtClean="0">
                          <a:effectLst/>
                          <a:latin typeface="Times New Roman" pitchFamily="18" charset="0"/>
                          <a:cs typeface="Times New Roman" pitchFamily="18" charset="0"/>
                        </a:rPr>
                        <a:t>1/2</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endParaRPr lang="ru-RU" sz="800" dirty="0">
                        <a:effectLst/>
                        <a:latin typeface="Times New Roman" pitchFamily="18" charset="0"/>
                        <a:cs typeface="Times New Roman" pitchFamily="18" charset="0"/>
                      </a:endParaRPr>
                    </a:p>
                    <a:p>
                      <a:pPr algn="ctr">
                        <a:lnSpc>
                          <a:spcPct val="115000"/>
                        </a:lnSpc>
                        <a:spcAft>
                          <a:spcPts val="1000"/>
                        </a:spcAft>
                      </a:pPr>
                      <a:endParaRPr lang="ru-RU" sz="800" dirty="0" smtClean="0">
                        <a:effectLst/>
                        <a:latin typeface="Times New Roman" pitchFamily="18" charset="0"/>
                        <a:cs typeface="Times New Roman" pitchFamily="18" charset="0"/>
                      </a:endParaRPr>
                    </a:p>
                    <a:p>
                      <a:pPr algn="ctr">
                        <a:lnSpc>
                          <a:spcPct val="115000"/>
                        </a:lnSpc>
                        <a:spcAft>
                          <a:spcPts val="1000"/>
                        </a:spcAft>
                      </a:pPr>
                      <a:endParaRPr lang="ru-RU" sz="800" dirty="0" smtClean="0">
                        <a:effectLst/>
                        <a:latin typeface="Times New Roman" pitchFamily="18" charset="0"/>
                        <a:cs typeface="Times New Roman" pitchFamily="18" charset="0"/>
                      </a:endParaRPr>
                    </a:p>
                    <a:p>
                      <a:pPr algn="ctr">
                        <a:lnSpc>
                          <a:spcPct val="115000"/>
                        </a:lnSpc>
                        <a:spcAft>
                          <a:spcPts val="1000"/>
                        </a:spcAft>
                      </a:pPr>
                      <a:endParaRPr lang="ru-RU" sz="800" dirty="0" smtClean="0">
                        <a:effectLst/>
                        <a:latin typeface="Times New Roman" pitchFamily="18" charset="0"/>
                        <a:cs typeface="Times New Roman" pitchFamily="18" charset="0"/>
                      </a:endParaRPr>
                    </a:p>
                    <a:p>
                      <a:pPr algn="ctr">
                        <a:lnSpc>
                          <a:spcPct val="115000"/>
                        </a:lnSpc>
                        <a:spcAft>
                          <a:spcPts val="1000"/>
                        </a:spcAft>
                      </a:pPr>
                      <a:endParaRPr lang="ru-RU" sz="800" dirty="0" smtClean="0">
                        <a:effectLst/>
                        <a:latin typeface="Times New Roman" pitchFamily="18" charset="0"/>
                        <a:cs typeface="Times New Roman" pitchFamily="18" charset="0"/>
                      </a:endParaRPr>
                    </a:p>
                    <a:p>
                      <a:pPr algn="ctr">
                        <a:lnSpc>
                          <a:spcPct val="115000"/>
                        </a:lnSpc>
                        <a:spcAft>
                          <a:spcPts val="1000"/>
                        </a:spcAft>
                      </a:pPr>
                      <a:r>
                        <a:rPr lang="ru-RU" sz="800" dirty="0" smtClean="0">
                          <a:effectLst/>
                          <a:latin typeface="Times New Roman" pitchFamily="18" charset="0"/>
                          <a:cs typeface="Times New Roman" pitchFamily="18" charset="0"/>
                        </a:rPr>
                        <a:t>1/2</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r>
                        <a:rPr lang="ru-RU" sz="800" dirty="0">
                          <a:effectLst/>
                          <a:latin typeface="Times New Roman" pitchFamily="18" charset="0"/>
                          <a:cs typeface="Times New Roman" pitchFamily="18" charset="0"/>
                        </a:rPr>
                        <a:t> </a:t>
                      </a:r>
                    </a:p>
                    <a:p>
                      <a:pPr algn="ctr">
                        <a:lnSpc>
                          <a:spcPct val="115000"/>
                        </a:lnSpc>
                        <a:spcAft>
                          <a:spcPts val="1000"/>
                        </a:spcAft>
                      </a:pPr>
                      <a:endParaRPr lang="ru-RU" sz="800" dirty="0" smtClean="0">
                        <a:effectLst/>
                        <a:latin typeface="Times New Roman" pitchFamily="18" charset="0"/>
                        <a:cs typeface="Times New Roman" pitchFamily="18" charset="0"/>
                      </a:endParaRPr>
                    </a:p>
                    <a:p>
                      <a:pPr algn="ctr">
                        <a:lnSpc>
                          <a:spcPct val="115000"/>
                        </a:lnSpc>
                        <a:spcAft>
                          <a:spcPts val="1000"/>
                        </a:spcAft>
                      </a:pPr>
                      <a:endParaRPr lang="ru-RU" sz="800" dirty="0" smtClean="0">
                        <a:effectLst/>
                        <a:latin typeface="Times New Roman" pitchFamily="18" charset="0"/>
                        <a:cs typeface="Times New Roman" pitchFamily="18" charset="0"/>
                      </a:endParaRPr>
                    </a:p>
                    <a:p>
                      <a:pPr algn="ctr">
                        <a:lnSpc>
                          <a:spcPct val="115000"/>
                        </a:lnSpc>
                        <a:spcAft>
                          <a:spcPts val="1000"/>
                        </a:spcAft>
                      </a:pPr>
                      <a:endParaRPr lang="ru-RU" sz="800" dirty="0" smtClean="0">
                        <a:effectLst/>
                        <a:latin typeface="Times New Roman" pitchFamily="18" charset="0"/>
                        <a:cs typeface="Times New Roman" pitchFamily="18" charset="0"/>
                      </a:endParaRPr>
                    </a:p>
                    <a:p>
                      <a:pPr algn="ctr">
                        <a:lnSpc>
                          <a:spcPct val="115000"/>
                        </a:lnSpc>
                        <a:spcAft>
                          <a:spcPts val="1000"/>
                        </a:spcAft>
                      </a:pPr>
                      <a:endParaRPr lang="ru-RU" sz="800" dirty="0" smtClean="0">
                        <a:effectLst/>
                        <a:latin typeface="Times New Roman" pitchFamily="18" charset="0"/>
                        <a:cs typeface="Times New Roman" pitchFamily="18" charset="0"/>
                      </a:endParaRPr>
                    </a:p>
                    <a:p>
                      <a:pPr algn="ctr">
                        <a:lnSpc>
                          <a:spcPct val="115000"/>
                        </a:lnSpc>
                        <a:spcAft>
                          <a:spcPts val="1000"/>
                        </a:spcAft>
                      </a:pPr>
                      <a:r>
                        <a:rPr lang="ru-RU" sz="800" dirty="0" smtClean="0">
                          <a:effectLst/>
                          <a:latin typeface="Times New Roman" pitchFamily="18" charset="0"/>
                          <a:cs typeface="Times New Roman" pitchFamily="18" charset="0"/>
                        </a:rPr>
                        <a:t>1/2</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r>
                        <a:rPr lang="ru-RU" sz="800" dirty="0">
                          <a:effectLst/>
                          <a:latin typeface="Times New Roman" pitchFamily="18" charset="0"/>
                          <a:cs typeface="Times New Roman" pitchFamily="18" charset="0"/>
                        </a:rPr>
                        <a:t> </a:t>
                      </a:r>
                    </a:p>
                    <a:p>
                      <a:pPr algn="ctr">
                        <a:lnSpc>
                          <a:spcPct val="115000"/>
                        </a:lnSpc>
                        <a:spcAft>
                          <a:spcPts val="1000"/>
                        </a:spcAft>
                      </a:pPr>
                      <a:endParaRPr lang="ru-RU" sz="800" dirty="0" smtClean="0">
                        <a:effectLst/>
                        <a:latin typeface="Times New Roman" pitchFamily="18" charset="0"/>
                        <a:cs typeface="Times New Roman" pitchFamily="18" charset="0"/>
                      </a:endParaRPr>
                    </a:p>
                    <a:p>
                      <a:pPr algn="ctr">
                        <a:lnSpc>
                          <a:spcPct val="115000"/>
                        </a:lnSpc>
                        <a:spcAft>
                          <a:spcPts val="1000"/>
                        </a:spcAft>
                      </a:pPr>
                      <a:endParaRPr lang="ru-RU" sz="800" dirty="0" smtClean="0">
                        <a:effectLst/>
                        <a:latin typeface="Times New Roman" pitchFamily="18" charset="0"/>
                        <a:cs typeface="Times New Roman" pitchFamily="18" charset="0"/>
                      </a:endParaRPr>
                    </a:p>
                    <a:p>
                      <a:pPr algn="ctr">
                        <a:lnSpc>
                          <a:spcPct val="115000"/>
                        </a:lnSpc>
                        <a:spcAft>
                          <a:spcPts val="1000"/>
                        </a:spcAft>
                      </a:pPr>
                      <a:endParaRPr lang="ru-RU" sz="800" dirty="0" smtClean="0">
                        <a:effectLst/>
                        <a:latin typeface="Times New Roman" pitchFamily="18" charset="0"/>
                        <a:cs typeface="Times New Roman" pitchFamily="18" charset="0"/>
                      </a:endParaRPr>
                    </a:p>
                    <a:p>
                      <a:pPr algn="ctr">
                        <a:lnSpc>
                          <a:spcPct val="115000"/>
                        </a:lnSpc>
                        <a:spcAft>
                          <a:spcPts val="1000"/>
                        </a:spcAft>
                      </a:pPr>
                      <a:endParaRPr lang="ru-RU" sz="800" dirty="0" smtClean="0">
                        <a:effectLst/>
                        <a:latin typeface="Times New Roman" pitchFamily="18" charset="0"/>
                        <a:cs typeface="Times New Roman" pitchFamily="18" charset="0"/>
                      </a:endParaRPr>
                    </a:p>
                    <a:p>
                      <a:pPr algn="ctr">
                        <a:lnSpc>
                          <a:spcPct val="115000"/>
                        </a:lnSpc>
                        <a:spcAft>
                          <a:spcPts val="1000"/>
                        </a:spcAft>
                      </a:pPr>
                      <a:r>
                        <a:rPr lang="ru-RU" sz="800" dirty="0" smtClean="0">
                          <a:effectLst/>
                          <a:latin typeface="Times New Roman" pitchFamily="18" charset="0"/>
                          <a:cs typeface="Times New Roman" pitchFamily="18" charset="0"/>
                        </a:rPr>
                        <a:t>1/2</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endParaRPr lang="ru-RU" sz="800" dirty="0" smtClean="0">
                        <a:effectLst/>
                        <a:latin typeface="Times New Roman" pitchFamily="18" charset="0"/>
                        <a:ea typeface="Times New Roman"/>
                        <a:cs typeface="Times New Roman" pitchFamily="18" charset="0"/>
                      </a:endParaRPr>
                    </a:p>
                    <a:p>
                      <a:pPr algn="ctr">
                        <a:lnSpc>
                          <a:spcPct val="115000"/>
                        </a:lnSpc>
                        <a:spcAft>
                          <a:spcPts val="1000"/>
                        </a:spcAft>
                      </a:pPr>
                      <a:endParaRPr lang="ru-RU" sz="800" dirty="0" smtClean="0">
                        <a:effectLst/>
                        <a:latin typeface="Times New Roman" pitchFamily="18" charset="0"/>
                        <a:ea typeface="Times New Roman"/>
                        <a:cs typeface="Times New Roman" pitchFamily="18" charset="0"/>
                      </a:endParaRPr>
                    </a:p>
                    <a:p>
                      <a:pPr algn="ctr">
                        <a:lnSpc>
                          <a:spcPct val="115000"/>
                        </a:lnSpc>
                        <a:spcAft>
                          <a:spcPts val="1000"/>
                        </a:spcAft>
                      </a:pPr>
                      <a:endParaRPr lang="ru-RU" sz="800" dirty="0" smtClean="0">
                        <a:effectLst/>
                        <a:latin typeface="Times New Roman" pitchFamily="18" charset="0"/>
                        <a:ea typeface="Times New Roman"/>
                        <a:cs typeface="Times New Roman" pitchFamily="18" charset="0"/>
                      </a:endParaRPr>
                    </a:p>
                    <a:p>
                      <a:pPr algn="ctr">
                        <a:lnSpc>
                          <a:spcPct val="115000"/>
                        </a:lnSpc>
                        <a:spcAft>
                          <a:spcPts val="1000"/>
                        </a:spcAft>
                      </a:pPr>
                      <a:endParaRPr lang="ru-RU" sz="800" dirty="0" smtClean="0">
                        <a:effectLst/>
                        <a:latin typeface="Times New Roman" pitchFamily="18" charset="0"/>
                        <a:ea typeface="Times New Roman"/>
                        <a:cs typeface="Times New Roman" pitchFamily="18" charset="0"/>
                      </a:endParaRPr>
                    </a:p>
                    <a:p>
                      <a:pPr algn="ctr">
                        <a:lnSpc>
                          <a:spcPct val="115000"/>
                        </a:lnSpc>
                        <a:spcAft>
                          <a:spcPts val="1000"/>
                        </a:spcAft>
                      </a:pPr>
                      <a:endParaRPr lang="ru-RU" sz="800" dirty="0" smtClean="0">
                        <a:effectLst/>
                        <a:latin typeface="Times New Roman" pitchFamily="18" charset="0"/>
                        <a:ea typeface="Times New Roman"/>
                        <a:cs typeface="Times New Roman" pitchFamily="18" charset="0"/>
                      </a:endParaRPr>
                    </a:p>
                    <a:p>
                      <a:pPr algn="ctr">
                        <a:lnSpc>
                          <a:spcPct val="115000"/>
                        </a:lnSpc>
                        <a:spcAft>
                          <a:spcPts val="1000"/>
                        </a:spcAft>
                      </a:pPr>
                      <a:r>
                        <a:rPr lang="ru-RU" sz="800" dirty="0" smtClean="0">
                          <a:effectLst/>
                          <a:latin typeface="Times New Roman" pitchFamily="18" charset="0"/>
                          <a:ea typeface="Times New Roman"/>
                          <a:cs typeface="Times New Roman" pitchFamily="18" charset="0"/>
                        </a:rPr>
                        <a:t>1/2</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r>
                        <a:rPr lang="ru-RU" sz="800" dirty="0">
                          <a:effectLst/>
                          <a:latin typeface="Times New Roman" pitchFamily="18" charset="0"/>
                          <a:cs typeface="Times New Roman" pitchFamily="18" charset="0"/>
                        </a:rPr>
                        <a:t> </a:t>
                      </a:r>
                    </a:p>
                    <a:p>
                      <a:pPr algn="ctr">
                        <a:lnSpc>
                          <a:spcPct val="115000"/>
                        </a:lnSpc>
                        <a:spcAft>
                          <a:spcPts val="1000"/>
                        </a:spcAft>
                      </a:pPr>
                      <a:endParaRPr lang="ru-RU" sz="800" dirty="0" smtClean="0">
                        <a:effectLst/>
                        <a:latin typeface="Times New Roman" pitchFamily="18" charset="0"/>
                        <a:cs typeface="Times New Roman" pitchFamily="18" charset="0"/>
                      </a:endParaRPr>
                    </a:p>
                    <a:p>
                      <a:pPr algn="ctr">
                        <a:lnSpc>
                          <a:spcPct val="115000"/>
                        </a:lnSpc>
                        <a:spcAft>
                          <a:spcPts val="1000"/>
                        </a:spcAft>
                      </a:pPr>
                      <a:endParaRPr lang="ru-RU" sz="800" dirty="0" smtClean="0">
                        <a:effectLst/>
                        <a:latin typeface="Times New Roman" pitchFamily="18" charset="0"/>
                        <a:cs typeface="Times New Roman" pitchFamily="18" charset="0"/>
                      </a:endParaRPr>
                    </a:p>
                    <a:p>
                      <a:pPr algn="ctr">
                        <a:lnSpc>
                          <a:spcPct val="115000"/>
                        </a:lnSpc>
                        <a:spcAft>
                          <a:spcPts val="1000"/>
                        </a:spcAft>
                      </a:pPr>
                      <a:endParaRPr lang="ru-RU" sz="800" dirty="0" smtClean="0">
                        <a:effectLst/>
                        <a:latin typeface="Times New Roman" pitchFamily="18" charset="0"/>
                        <a:cs typeface="Times New Roman" pitchFamily="18" charset="0"/>
                      </a:endParaRPr>
                    </a:p>
                    <a:p>
                      <a:pPr algn="ctr">
                        <a:lnSpc>
                          <a:spcPct val="115000"/>
                        </a:lnSpc>
                        <a:spcAft>
                          <a:spcPts val="1000"/>
                        </a:spcAft>
                      </a:pPr>
                      <a:endParaRPr lang="ru-RU" sz="800" dirty="0" smtClean="0">
                        <a:effectLst/>
                        <a:latin typeface="Times New Roman" pitchFamily="18" charset="0"/>
                        <a:cs typeface="Times New Roman" pitchFamily="18" charset="0"/>
                      </a:endParaRPr>
                    </a:p>
                    <a:p>
                      <a:pPr algn="ctr">
                        <a:lnSpc>
                          <a:spcPct val="115000"/>
                        </a:lnSpc>
                        <a:spcAft>
                          <a:spcPts val="1000"/>
                        </a:spcAft>
                      </a:pPr>
                      <a:r>
                        <a:rPr lang="ru-RU" sz="800" dirty="0" smtClean="0">
                          <a:effectLst/>
                          <a:latin typeface="Times New Roman" pitchFamily="18" charset="0"/>
                          <a:cs typeface="Times New Roman" pitchFamily="18" charset="0"/>
                        </a:rPr>
                        <a:t>1/2</a:t>
                      </a:r>
                      <a:endParaRPr lang="ru-RU" sz="800" dirty="0">
                        <a:effectLst/>
                        <a:latin typeface="Times New Roman" pitchFamily="18" charset="0"/>
                        <a:ea typeface="Times New Roman"/>
                        <a:cs typeface="Times New Roman" pitchFamily="18" charset="0"/>
                      </a:endParaRPr>
                    </a:p>
                  </a:txBody>
                  <a:tcPr marL="8433" marR="8433" marT="0" marB="0"/>
                </a:tc>
                <a:extLst>
                  <a:ext uri="{0D108BD9-81ED-4DB2-BD59-A6C34878D82A}">
                    <a16:rowId xmlns:a16="http://schemas.microsoft.com/office/drawing/2014/main" xmlns="" val="10002"/>
                  </a:ext>
                </a:extLst>
              </a:tr>
              <a:tr h="633635">
                <a:tc>
                  <a:txBody>
                    <a:bodyPr/>
                    <a:lstStyle/>
                    <a:p>
                      <a:pPr algn="ctr">
                        <a:lnSpc>
                          <a:spcPct val="115000"/>
                        </a:lnSpc>
                        <a:spcAft>
                          <a:spcPts val="1000"/>
                        </a:spcAft>
                      </a:pPr>
                      <a:r>
                        <a:rPr lang="ru-RU" sz="800" dirty="0">
                          <a:effectLst/>
                          <a:latin typeface="Times New Roman" pitchFamily="18" charset="0"/>
                          <a:cs typeface="Times New Roman" pitchFamily="18" charset="0"/>
                        </a:rPr>
                        <a:t>2.</a:t>
                      </a:r>
                    </a:p>
                    <a:p>
                      <a:pPr algn="ctr">
                        <a:lnSpc>
                          <a:spcPct val="115000"/>
                        </a:lnSpc>
                        <a:spcAft>
                          <a:spcPts val="1000"/>
                        </a:spcAft>
                      </a:pPr>
                      <a:r>
                        <a:rPr lang="ru-RU" sz="800" dirty="0">
                          <a:effectLst/>
                          <a:latin typeface="Times New Roman" pitchFamily="18" charset="0"/>
                          <a:cs typeface="Times New Roman" pitchFamily="18" charset="0"/>
                        </a:rPr>
                        <a:t> </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just">
                        <a:lnSpc>
                          <a:spcPct val="115000"/>
                        </a:lnSpc>
                        <a:spcAft>
                          <a:spcPts val="0"/>
                        </a:spcAft>
                      </a:pPr>
                      <a:r>
                        <a:rPr lang="ru-RU" sz="800" dirty="0">
                          <a:effectLst/>
                          <a:latin typeface="Times New Roman" pitchFamily="18" charset="0"/>
                          <a:cs typeface="Times New Roman" pitchFamily="18" charset="0"/>
                        </a:rPr>
                        <a:t>Организация нормативного обращения с ртутьсодержащими отходами бюджетными организациями (ед. организации)</a:t>
                      </a:r>
                    </a:p>
                    <a:p>
                      <a:pPr algn="just">
                        <a:lnSpc>
                          <a:spcPct val="115000"/>
                        </a:lnSpc>
                        <a:spcAft>
                          <a:spcPts val="0"/>
                        </a:spcAft>
                      </a:pPr>
                      <a:r>
                        <a:rPr lang="ru-RU" sz="800" dirty="0">
                          <a:effectLst/>
                          <a:latin typeface="Times New Roman" pitchFamily="18" charset="0"/>
                          <a:cs typeface="Times New Roman" pitchFamily="18" charset="0"/>
                        </a:rPr>
                        <a:t>Функционирование 6-ти пунктов приема ртутьсодержащих отходов от населения</a:t>
                      </a:r>
                    </a:p>
                    <a:p>
                      <a:pPr algn="just">
                        <a:lnSpc>
                          <a:spcPct val="115000"/>
                        </a:lnSpc>
                        <a:spcAft>
                          <a:spcPts val="0"/>
                        </a:spcAft>
                      </a:pPr>
                      <a:r>
                        <a:rPr lang="ru-RU" sz="800" dirty="0">
                          <a:effectLst/>
                          <a:latin typeface="Times New Roman" pitchFamily="18" charset="0"/>
                          <a:cs typeface="Times New Roman" pitchFamily="18" charset="0"/>
                        </a:rPr>
                        <a:t>(ед./ед.)</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r>
                        <a:rPr lang="ru-RU" sz="800" dirty="0">
                          <a:effectLst/>
                          <a:latin typeface="Times New Roman" pitchFamily="18" charset="0"/>
                          <a:cs typeface="Times New Roman" pitchFamily="18" charset="0"/>
                        </a:rPr>
                        <a:t> </a:t>
                      </a:r>
                    </a:p>
                    <a:p>
                      <a:pPr algn="ctr">
                        <a:lnSpc>
                          <a:spcPct val="115000"/>
                        </a:lnSpc>
                        <a:spcAft>
                          <a:spcPts val="1000"/>
                        </a:spcAft>
                      </a:pPr>
                      <a:r>
                        <a:rPr lang="ru-RU" sz="800" dirty="0">
                          <a:effectLst/>
                          <a:latin typeface="Times New Roman" pitchFamily="18" charset="0"/>
                          <a:cs typeface="Times New Roman" pitchFamily="18" charset="0"/>
                        </a:rPr>
                        <a:t>23/6</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dirty="0">
                          <a:effectLst/>
                          <a:latin typeface="Times New Roman" pitchFamily="18" charset="0"/>
                          <a:cs typeface="Times New Roman" pitchFamily="18" charset="0"/>
                        </a:rPr>
                        <a:t> </a:t>
                      </a:r>
                    </a:p>
                    <a:p>
                      <a:pPr algn="ctr">
                        <a:lnSpc>
                          <a:spcPct val="115000"/>
                        </a:lnSpc>
                        <a:spcAft>
                          <a:spcPts val="1000"/>
                        </a:spcAft>
                      </a:pPr>
                      <a:r>
                        <a:rPr lang="ru-RU" sz="800" dirty="0">
                          <a:effectLst/>
                          <a:latin typeface="Times New Roman" pitchFamily="18" charset="0"/>
                          <a:cs typeface="Times New Roman" pitchFamily="18" charset="0"/>
                        </a:rPr>
                        <a:t>23/6</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dirty="0">
                          <a:effectLst/>
                          <a:latin typeface="Times New Roman" pitchFamily="18" charset="0"/>
                          <a:cs typeface="Times New Roman" pitchFamily="18" charset="0"/>
                        </a:rPr>
                        <a:t> </a:t>
                      </a:r>
                    </a:p>
                    <a:p>
                      <a:pPr algn="ctr">
                        <a:lnSpc>
                          <a:spcPct val="115000"/>
                        </a:lnSpc>
                        <a:spcAft>
                          <a:spcPts val="1000"/>
                        </a:spcAft>
                      </a:pPr>
                      <a:r>
                        <a:rPr lang="ru-RU" sz="800" dirty="0">
                          <a:effectLst/>
                          <a:latin typeface="Times New Roman" pitchFamily="18" charset="0"/>
                          <a:cs typeface="Times New Roman" pitchFamily="18" charset="0"/>
                        </a:rPr>
                        <a:t>22/6</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dirty="0">
                          <a:effectLst/>
                          <a:latin typeface="Times New Roman" pitchFamily="18" charset="0"/>
                          <a:cs typeface="Times New Roman" pitchFamily="18" charset="0"/>
                        </a:rPr>
                        <a:t> </a:t>
                      </a:r>
                    </a:p>
                    <a:p>
                      <a:pPr algn="ctr">
                        <a:lnSpc>
                          <a:spcPct val="115000"/>
                        </a:lnSpc>
                        <a:spcAft>
                          <a:spcPts val="1000"/>
                        </a:spcAft>
                      </a:pPr>
                      <a:r>
                        <a:rPr lang="ru-RU" sz="800" dirty="0">
                          <a:effectLst/>
                          <a:latin typeface="Times New Roman" pitchFamily="18" charset="0"/>
                          <a:cs typeface="Times New Roman" pitchFamily="18" charset="0"/>
                        </a:rPr>
                        <a:t>22/6</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dirty="0">
                          <a:effectLst/>
                          <a:latin typeface="Times New Roman" pitchFamily="18" charset="0"/>
                          <a:cs typeface="Times New Roman" pitchFamily="18" charset="0"/>
                        </a:rPr>
                        <a:t> </a:t>
                      </a:r>
                    </a:p>
                    <a:p>
                      <a:pPr algn="ctr">
                        <a:lnSpc>
                          <a:spcPct val="115000"/>
                        </a:lnSpc>
                        <a:spcAft>
                          <a:spcPts val="1000"/>
                        </a:spcAft>
                      </a:pPr>
                      <a:r>
                        <a:rPr lang="ru-RU" sz="800" dirty="0">
                          <a:effectLst/>
                          <a:latin typeface="Times New Roman" pitchFamily="18" charset="0"/>
                          <a:cs typeface="Times New Roman" pitchFamily="18" charset="0"/>
                        </a:rPr>
                        <a:t>22/6</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dirty="0">
                          <a:effectLst/>
                          <a:latin typeface="Times New Roman" pitchFamily="18" charset="0"/>
                          <a:cs typeface="Times New Roman" pitchFamily="18" charset="0"/>
                        </a:rPr>
                        <a:t> </a:t>
                      </a:r>
                    </a:p>
                    <a:p>
                      <a:pPr algn="ctr">
                        <a:lnSpc>
                          <a:spcPct val="115000"/>
                        </a:lnSpc>
                        <a:spcAft>
                          <a:spcPts val="1000"/>
                        </a:spcAft>
                      </a:pPr>
                      <a:r>
                        <a:rPr lang="ru-RU" sz="800" dirty="0">
                          <a:effectLst/>
                          <a:latin typeface="Times New Roman" pitchFamily="18" charset="0"/>
                          <a:cs typeface="Times New Roman" pitchFamily="18" charset="0"/>
                        </a:rPr>
                        <a:t>22/6</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dirty="0">
                          <a:effectLst/>
                          <a:latin typeface="Times New Roman" pitchFamily="18" charset="0"/>
                          <a:cs typeface="Times New Roman" pitchFamily="18" charset="0"/>
                        </a:rPr>
                        <a:t> </a:t>
                      </a:r>
                    </a:p>
                    <a:p>
                      <a:pPr indent="68580" algn="ctr">
                        <a:lnSpc>
                          <a:spcPct val="115000"/>
                        </a:lnSpc>
                        <a:spcAft>
                          <a:spcPts val="1000"/>
                        </a:spcAft>
                      </a:pPr>
                      <a:r>
                        <a:rPr lang="ru-RU" sz="800" dirty="0">
                          <a:effectLst/>
                          <a:latin typeface="Times New Roman" pitchFamily="18" charset="0"/>
                          <a:cs typeface="Times New Roman" pitchFamily="18" charset="0"/>
                        </a:rPr>
                        <a:t>22/6</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dirty="0">
                          <a:effectLst/>
                          <a:latin typeface="Times New Roman" pitchFamily="18" charset="0"/>
                          <a:cs typeface="Times New Roman" pitchFamily="18" charset="0"/>
                        </a:rPr>
                        <a:t> </a:t>
                      </a:r>
                    </a:p>
                    <a:p>
                      <a:pPr algn="ctr">
                        <a:lnSpc>
                          <a:spcPct val="115000"/>
                        </a:lnSpc>
                        <a:spcAft>
                          <a:spcPts val="1000"/>
                        </a:spcAft>
                      </a:pPr>
                      <a:r>
                        <a:rPr lang="ru-RU" sz="800" dirty="0">
                          <a:effectLst/>
                          <a:latin typeface="Times New Roman" pitchFamily="18" charset="0"/>
                          <a:cs typeface="Times New Roman" pitchFamily="18" charset="0"/>
                        </a:rPr>
                        <a:t>22/6</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a:effectLst/>
                          <a:latin typeface="Times New Roman" pitchFamily="18" charset="0"/>
                          <a:cs typeface="Times New Roman" pitchFamily="18" charset="0"/>
                        </a:rPr>
                        <a:t> </a:t>
                      </a:r>
                    </a:p>
                    <a:p>
                      <a:pPr algn="ctr">
                        <a:lnSpc>
                          <a:spcPct val="115000"/>
                        </a:lnSpc>
                        <a:spcAft>
                          <a:spcPts val="1000"/>
                        </a:spcAft>
                      </a:pPr>
                      <a:r>
                        <a:rPr lang="ru-RU" sz="800">
                          <a:effectLst/>
                          <a:latin typeface="Times New Roman" pitchFamily="18" charset="0"/>
                          <a:cs typeface="Times New Roman" pitchFamily="18" charset="0"/>
                        </a:rPr>
                        <a:t>22/6</a:t>
                      </a:r>
                      <a:endParaRPr lang="ru-RU" sz="80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endParaRPr lang="ru-RU" sz="800" dirty="0">
                        <a:effectLst/>
                        <a:latin typeface="Times New Roman" pitchFamily="18" charset="0"/>
                        <a:ea typeface="Times New Roman"/>
                        <a:cs typeface="Times New Roman" pitchFamily="18" charset="0"/>
                      </a:endParaRPr>
                    </a:p>
                  </a:txBody>
                  <a:tcPr marL="8433" marR="8433" marT="0" marB="0" anchor="ctr"/>
                </a:tc>
                <a:extLst>
                  <a:ext uri="{0D108BD9-81ED-4DB2-BD59-A6C34878D82A}">
                    <a16:rowId xmlns:a16="http://schemas.microsoft.com/office/drawing/2014/main" xmlns="" val="10003"/>
                  </a:ext>
                </a:extLst>
              </a:tr>
              <a:tr h="362077">
                <a:tc>
                  <a:txBody>
                    <a:bodyPr/>
                    <a:lstStyle/>
                    <a:p>
                      <a:pPr algn="ctr">
                        <a:lnSpc>
                          <a:spcPct val="115000"/>
                        </a:lnSpc>
                        <a:spcAft>
                          <a:spcPts val="1000"/>
                        </a:spcAft>
                      </a:pPr>
                      <a:r>
                        <a:rPr lang="ru-RU" sz="800" dirty="0">
                          <a:effectLst/>
                          <a:latin typeface="Times New Roman" pitchFamily="18" charset="0"/>
                          <a:cs typeface="Times New Roman" pitchFamily="18" charset="0"/>
                        </a:rPr>
                        <a:t>3.</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just">
                        <a:lnSpc>
                          <a:spcPct val="115000"/>
                        </a:lnSpc>
                        <a:spcAft>
                          <a:spcPts val="0"/>
                        </a:spcAft>
                      </a:pPr>
                      <a:r>
                        <a:rPr lang="ru-RU" sz="800" dirty="0">
                          <a:effectLst/>
                          <a:latin typeface="Times New Roman" pitchFamily="18" charset="0"/>
                          <a:cs typeface="Times New Roman" pitchFamily="18" charset="0"/>
                        </a:rPr>
                        <a:t>Ликвидация несанкционированной свалки ртутьсодержащих отходов на территории  бывшей ткацкой фабрики (ед. свалок)</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r>
                        <a:rPr lang="ru-RU" sz="800">
                          <a:effectLst/>
                          <a:latin typeface="Times New Roman" pitchFamily="18" charset="0"/>
                          <a:cs typeface="Times New Roman" pitchFamily="18" charset="0"/>
                        </a:rPr>
                        <a:t> </a:t>
                      </a:r>
                      <a:endParaRPr lang="ru-RU" sz="80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a:effectLst/>
                          <a:latin typeface="Times New Roman" pitchFamily="18" charset="0"/>
                          <a:cs typeface="Times New Roman" pitchFamily="18" charset="0"/>
                        </a:rPr>
                        <a:t> </a:t>
                      </a:r>
                      <a:endParaRPr lang="ru-RU" sz="80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a:effectLst/>
                          <a:latin typeface="Times New Roman" pitchFamily="18" charset="0"/>
                          <a:cs typeface="Times New Roman" pitchFamily="18" charset="0"/>
                        </a:rPr>
                        <a:t> </a:t>
                      </a:r>
                      <a:endParaRPr lang="ru-RU" sz="80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dirty="0">
                          <a:effectLst/>
                          <a:latin typeface="Times New Roman" pitchFamily="18" charset="0"/>
                          <a:cs typeface="Times New Roman" pitchFamily="18" charset="0"/>
                        </a:rPr>
                        <a:t>1</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a:effectLst/>
                          <a:latin typeface="Times New Roman" pitchFamily="18" charset="0"/>
                          <a:cs typeface="Times New Roman" pitchFamily="18" charset="0"/>
                        </a:rPr>
                        <a:t> </a:t>
                      </a:r>
                      <a:endParaRPr lang="ru-RU" sz="80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dirty="0">
                          <a:effectLst/>
                          <a:latin typeface="Times New Roman" pitchFamily="18" charset="0"/>
                          <a:cs typeface="Times New Roman" pitchFamily="18" charset="0"/>
                        </a:rPr>
                        <a:t> </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dirty="0">
                          <a:effectLst/>
                          <a:latin typeface="Times New Roman" pitchFamily="18" charset="0"/>
                          <a:cs typeface="Times New Roman" pitchFamily="18" charset="0"/>
                        </a:rPr>
                        <a:t> </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dirty="0">
                          <a:effectLst/>
                          <a:latin typeface="Times New Roman" pitchFamily="18" charset="0"/>
                          <a:cs typeface="Times New Roman" pitchFamily="18" charset="0"/>
                        </a:rPr>
                        <a:t> </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a:effectLst/>
                          <a:latin typeface="Times New Roman" pitchFamily="18" charset="0"/>
                          <a:cs typeface="Times New Roman" pitchFamily="18" charset="0"/>
                        </a:rPr>
                        <a:t> </a:t>
                      </a:r>
                      <a:endParaRPr lang="ru-RU" sz="80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a:effectLst/>
                          <a:latin typeface="Times New Roman" pitchFamily="18" charset="0"/>
                          <a:cs typeface="Times New Roman" pitchFamily="18" charset="0"/>
                        </a:rPr>
                        <a:t> </a:t>
                      </a:r>
                      <a:endParaRPr lang="ru-RU" sz="80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endParaRPr lang="ru-RU" sz="80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dirty="0">
                          <a:effectLst/>
                          <a:latin typeface="Times New Roman" pitchFamily="18" charset="0"/>
                          <a:cs typeface="Times New Roman" pitchFamily="18" charset="0"/>
                        </a:rPr>
                        <a:t> </a:t>
                      </a:r>
                      <a:endParaRPr lang="ru-RU" sz="800" dirty="0">
                        <a:effectLst/>
                        <a:latin typeface="Times New Roman" pitchFamily="18" charset="0"/>
                        <a:ea typeface="Times New Roman"/>
                        <a:cs typeface="Times New Roman" pitchFamily="18" charset="0"/>
                      </a:endParaRPr>
                    </a:p>
                  </a:txBody>
                  <a:tcPr marL="8433" marR="8433" marT="0" marB="0" anchor="ctr"/>
                </a:tc>
                <a:extLst>
                  <a:ext uri="{0D108BD9-81ED-4DB2-BD59-A6C34878D82A}">
                    <a16:rowId xmlns:a16="http://schemas.microsoft.com/office/drawing/2014/main" xmlns="" val="10004"/>
                  </a:ext>
                </a:extLst>
              </a:tr>
              <a:tr h="392250">
                <a:tc>
                  <a:txBody>
                    <a:bodyPr/>
                    <a:lstStyle/>
                    <a:p>
                      <a:pPr algn="ctr">
                        <a:lnSpc>
                          <a:spcPct val="115000"/>
                        </a:lnSpc>
                        <a:spcAft>
                          <a:spcPts val="1000"/>
                        </a:spcAft>
                      </a:pPr>
                      <a:r>
                        <a:rPr lang="ru-RU" sz="800" dirty="0">
                          <a:effectLst/>
                          <a:latin typeface="Times New Roman" pitchFamily="18" charset="0"/>
                          <a:cs typeface="Times New Roman" pitchFamily="18" charset="0"/>
                        </a:rPr>
                        <a:t>4.</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just">
                        <a:lnSpc>
                          <a:spcPct val="115000"/>
                        </a:lnSpc>
                        <a:spcAft>
                          <a:spcPts val="0"/>
                        </a:spcAft>
                      </a:pPr>
                      <a:r>
                        <a:rPr lang="ru-RU" sz="800" dirty="0">
                          <a:effectLst/>
                          <a:latin typeface="Times New Roman" pitchFamily="18" charset="0"/>
                          <a:cs typeface="Times New Roman" pitchFamily="18" charset="0"/>
                        </a:rPr>
                        <a:t>Проведение Акции по сбору макулатуры среди школьников района (награждение победителя (ей) соревнования) (ед. акций)</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r>
                        <a:rPr lang="ru-RU" sz="800" dirty="0">
                          <a:effectLst/>
                          <a:latin typeface="Times New Roman" pitchFamily="18" charset="0"/>
                          <a:cs typeface="Times New Roman" pitchFamily="18" charset="0"/>
                        </a:rPr>
                        <a:t> </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a:effectLst/>
                          <a:latin typeface="Times New Roman" pitchFamily="18" charset="0"/>
                          <a:cs typeface="Times New Roman" pitchFamily="18" charset="0"/>
                        </a:rPr>
                        <a:t> </a:t>
                      </a:r>
                      <a:endParaRPr lang="ru-RU" sz="80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a:effectLst/>
                          <a:latin typeface="Times New Roman" pitchFamily="18" charset="0"/>
                          <a:cs typeface="Times New Roman" pitchFamily="18" charset="0"/>
                        </a:rPr>
                        <a:t> </a:t>
                      </a:r>
                      <a:endParaRPr lang="ru-RU" sz="80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a:effectLst/>
                          <a:latin typeface="Times New Roman" pitchFamily="18" charset="0"/>
                          <a:cs typeface="Times New Roman" pitchFamily="18" charset="0"/>
                        </a:rPr>
                        <a:t> </a:t>
                      </a:r>
                      <a:endParaRPr lang="ru-RU" sz="80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a:effectLst/>
                          <a:latin typeface="Times New Roman" pitchFamily="18" charset="0"/>
                          <a:cs typeface="Times New Roman" pitchFamily="18" charset="0"/>
                        </a:rPr>
                        <a:t>1</a:t>
                      </a:r>
                      <a:endParaRPr lang="ru-RU" sz="80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dirty="0">
                          <a:effectLst/>
                          <a:latin typeface="Times New Roman" pitchFamily="18" charset="0"/>
                          <a:cs typeface="Times New Roman" pitchFamily="18" charset="0"/>
                        </a:rPr>
                        <a:t>1</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a:effectLst/>
                          <a:latin typeface="Times New Roman" pitchFamily="18" charset="0"/>
                          <a:cs typeface="Times New Roman" pitchFamily="18" charset="0"/>
                        </a:rPr>
                        <a:t>1</a:t>
                      </a:r>
                      <a:endParaRPr lang="ru-RU" sz="80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dirty="0">
                          <a:effectLst/>
                          <a:latin typeface="Times New Roman" pitchFamily="18" charset="0"/>
                          <a:cs typeface="Times New Roman" pitchFamily="18" charset="0"/>
                        </a:rPr>
                        <a:t>2</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dirty="0">
                          <a:effectLst/>
                          <a:latin typeface="Times New Roman" pitchFamily="18" charset="0"/>
                          <a:cs typeface="Times New Roman" pitchFamily="18" charset="0"/>
                        </a:rPr>
                        <a:t>1</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a:effectLst/>
                          <a:latin typeface="Times New Roman" pitchFamily="18" charset="0"/>
                          <a:cs typeface="Times New Roman" pitchFamily="18" charset="0"/>
                        </a:rPr>
                        <a:t>1</a:t>
                      </a:r>
                      <a:endParaRPr lang="ru-RU" sz="80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dirty="0" smtClean="0">
                          <a:effectLst/>
                          <a:latin typeface="Times New Roman" pitchFamily="18" charset="0"/>
                          <a:ea typeface="Times New Roman"/>
                          <a:cs typeface="Times New Roman" pitchFamily="18" charset="0"/>
                        </a:rPr>
                        <a:t>1</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dirty="0">
                          <a:effectLst/>
                          <a:latin typeface="Times New Roman" pitchFamily="18" charset="0"/>
                          <a:cs typeface="Times New Roman" pitchFamily="18" charset="0"/>
                        </a:rPr>
                        <a:t>1</a:t>
                      </a:r>
                      <a:endParaRPr lang="ru-RU" sz="800" dirty="0">
                        <a:effectLst/>
                        <a:latin typeface="Times New Roman" pitchFamily="18" charset="0"/>
                        <a:ea typeface="Times New Roman"/>
                        <a:cs typeface="Times New Roman" pitchFamily="18" charset="0"/>
                      </a:endParaRPr>
                    </a:p>
                  </a:txBody>
                  <a:tcPr marL="8433" marR="8433" marT="0" marB="0" anchor="ctr"/>
                </a:tc>
                <a:extLst>
                  <a:ext uri="{0D108BD9-81ED-4DB2-BD59-A6C34878D82A}">
                    <a16:rowId xmlns:a16="http://schemas.microsoft.com/office/drawing/2014/main" xmlns="" val="10005"/>
                  </a:ext>
                </a:extLst>
              </a:tr>
              <a:tr h="512942">
                <a:tc>
                  <a:txBody>
                    <a:bodyPr/>
                    <a:lstStyle/>
                    <a:p>
                      <a:pPr algn="ctr">
                        <a:lnSpc>
                          <a:spcPct val="115000"/>
                        </a:lnSpc>
                        <a:spcAft>
                          <a:spcPts val="1000"/>
                        </a:spcAft>
                      </a:pPr>
                      <a:r>
                        <a:rPr lang="ru-RU" sz="800" dirty="0">
                          <a:effectLst/>
                          <a:latin typeface="Times New Roman" pitchFamily="18" charset="0"/>
                          <a:cs typeface="Times New Roman" pitchFamily="18" charset="0"/>
                        </a:rPr>
                        <a:t>5.</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just">
                        <a:lnSpc>
                          <a:spcPct val="115000"/>
                        </a:lnSpc>
                        <a:spcAft>
                          <a:spcPts val="0"/>
                        </a:spcAft>
                      </a:pPr>
                      <a:r>
                        <a:rPr lang="ru-RU" sz="800" dirty="0">
                          <a:effectLst/>
                          <a:latin typeface="Times New Roman" pitchFamily="18" charset="0"/>
                          <a:cs typeface="Times New Roman" pitchFamily="18" charset="0"/>
                        </a:rPr>
                        <a:t>Создание объектов озеленения школами района в рамках конкурса «Проекты озеленения с элементами благоустройства населенных пунктов, их реализация»</a:t>
                      </a:r>
                    </a:p>
                    <a:p>
                      <a:pPr algn="just">
                        <a:lnSpc>
                          <a:spcPct val="115000"/>
                        </a:lnSpc>
                        <a:spcAft>
                          <a:spcPts val="0"/>
                        </a:spcAft>
                      </a:pPr>
                      <a:r>
                        <a:rPr lang="ru-RU" sz="800" dirty="0">
                          <a:effectLst/>
                          <a:latin typeface="Times New Roman" pitchFamily="18" charset="0"/>
                          <a:cs typeface="Times New Roman" pitchFamily="18" charset="0"/>
                        </a:rPr>
                        <a:t>(ед. объектов)</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endParaRPr lang="ru-RU" sz="800" dirty="0" smtClean="0">
                        <a:effectLst/>
                        <a:latin typeface="Times New Roman" pitchFamily="18" charset="0"/>
                        <a:cs typeface="Times New Roman" pitchFamily="18" charset="0"/>
                      </a:endParaRPr>
                    </a:p>
                    <a:p>
                      <a:pPr algn="ctr">
                        <a:lnSpc>
                          <a:spcPct val="115000"/>
                        </a:lnSpc>
                        <a:spcAft>
                          <a:spcPts val="0"/>
                        </a:spcAft>
                      </a:pPr>
                      <a:r>
                        <a:rPr lang="ru-RU" sz="800" dirty="0" smtClean="0">
                          <a:effectLst/>
                          <a:latin typeface="Times New Roman" pitchFamily="18" charset="0"/>
                          <a:cs typeface="Times New Roman" pitchFamily="18" charset="0"/>
                        </a:rPr>
                        <a:t>4</a:t>
                      </a: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10</a:t>
                      </a:r>
                    </a:p>
                    <a:p>
                      <a:pPr algn="ctr">
                        <a:lnSpc>
                          <a:spcPct val="115000"/>
                        </a:lnSpc>
                        <a:spcAft>
                          <a:spcPts val="0"/>
                        </a:spcAft>
                      </a:pPr>
                      <a:r>
                        <a:rPr lang="ru-RU" sz="800" dirty="0">
                          <a:effectLst/>
                          <a:latin typeface="Times New Roman" pitchFamily="18" charset="0"/>
                          <a:cs typeface="Times New Roman" pitchFamily="18" charset="0"/>
                        </a:rPr>
                        <a:t>10</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10</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8</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5</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6</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8</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9</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5</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9</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9</a:t>
                      </a:r>
                    </a:p>
                    <a:p>
                      <a:pPr algn="ctr">
                        <a:lnSpc>
                          <a:spcPct val="115000"/>
                        </a:lnSpc>
                        <a:spcAft>
                          <a:spcPts val="0"/>
                        </a:spcAft>
                      </a:pPr>
                      <a:r>
                        <a:rPr lang="ru-RU" sz="800" dirty="0">
                          <a:effectLst/>
                          <a:latin typeface="Times New Roman" pitchFamily="18" charset="0"/>
                          <a:cs typeface="Times New Roman" pitchFamily="18" charset="0"/>
                        </a:rPr>
                        <a:t> </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endParaRPr lang="ru-RU" sz="800" dirty="0" smtClean="0">
                        <a:effectLst/>
                        <a:latin typeface="Times New Roman" pitchFamily="18" charset="0"/>
                        <a:ea typeface="Times New Roman"/>
                        <a:cs typeface="Times New Roman" pitchFamily="18" charset="0"/>
                      </a:endParaRPr>
                    </a:p>
                    <a:p>
                      <a:pPr algn="ctr">
                        <a:lnSpc>
                          <a:spcPct val="115000"/>
                        </a:lnSpc>
                        <a:spcAft>
                          <a:spcPts val="0"/>
                        </a:spcAft>
                      </a:pPr>
                      <a:r>
                        <a:rPr lang="ru-RU" sz="800" dirty="0" smtClean="0">
                          <a:effectLst/>
                          <a:latin typeface="Times New Roman" pitchFamily="18" charset="0"/>
                          <a:ea typeface="Times New Roman"/>
                          <a:cs typeface="Times New Roman" pitchFamily="18" charset="0"/>
                        </a:rPr>
                        <a:t>9</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9</a:t>
                      </a:r>
                      <a:endParaRPr lang="ru-RU" sz="800" dirty="0">
                        <a:effectLst/>
                        <a:latin typeface="Times New Roman" pitchFamily="18" charset="0"/>
                        <a:ea typeface="Times New Roman"/>
                        <a:cs typeface="Times New Roman" pitchFamily="18" charset="0"/>
                      </a:endParaRPr>
                    </a:p>
                  </a:txBody>
                  <a:tcPr marL="8433" marR="8433" marT="0" marB="0"/>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4285684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User\Pictures\Ромашки\1579373299_8-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3"/>
            <a:ext cx="9144000" cy="685848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421" y="0"/>
            <a:ext cx="9144000" cy="815608"/>
          </a:xfrm>
          <a:prstGeom prst="rect">
            <a:avLst/>
          </a:prstGeom>
          <a:noFill/>
          <a:effectLst>
            <a:softEdge rad="31750"/>
          </a:effectLst>
        </p:spPr>
        <p:txBody>
          <a:bodyPr wrap="square" rtlCol="0">
            <a:spAutoFit/>
            <a:scene3d>
              <a:camera prst="orthographicFront"/>
              <a:lightRig rig="glow" dir="tl">
                <a:rot lat="0" lon="0" rev="5400000"/>
              </a:lightRig>
            </a:scene3d>
            <a:sp3d contourW="12700">
              <a:contourClr>
                <a:schemeClr val="accent6">
                  <a:shade val="73000"/>
                </a:schemeClr>
              </a:contourClr>
            </a:sp3d>
          </a:bodyPr>
          <a:lstStyle/>
          <a:p>
            <a:endParaRPr lang="ru-RU" sz="11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nstantia" panose="02030602050306030303" pitchFamily="18" charset="0"/>
            </a:endParaRPr>
          </a:p>
          <a:p>
            <a:endParaRPr lang="ru-RU" sz="11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nstantia" panose="02030602050306030303" pitchFamily="18" charset="0"/>
            </a:endParaRPr>
          </a:p>
          <a:p>
            <a:endParaRPr lang="ru-RU" sz="11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nstantia" panose="02030602050306030303" pitchFamily="18" charset="0"/>
            </a:endParaRPr>
          </a:p>
          <a:p>
            <a:endParaRPr lang="ru-RU" sz="1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nstantia" panose="02030602050306030303" pitchFamily="18" charset="0"/>
            </a:endParaRPr>
          </a:p>
        </p:txBody>
      </p:sp>
      <p:pic>
        <p:nvPicPr>
          <p:cNvPr id="2" name="Рисунок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8550" y="-7101"/>
            <a:ext cx="1389114" cy="1041836"/>
          </a:xfrm>
          <a:prstGeom prst="rect">
            <a:avLst/>
          </a:prstGeom>
        </p:spPr>
      </p:pic>
      <p:sp>
        <p:nvSpPr>
          <p:cNvPr id="9" name="TextBox 8"/>
          <p:cNvSpPr txBox="1"/>
          <p:nvPr/>
        </p:nvSpPr>
        <p:spPr>
          <a:xfrm>
            <a:off x="1115616" y="208686"/>
            <a:ext cx="7704856" cy="707886"/>
          </a:xfrm>
          <a:prstGeom prst="rect">
            <a:avLst/>
          </a:prstGeom>
          <a:noFill/>
        </p:spPr>
        <p:txBody>
          <a:bodyPr wrap="square" rtlCol="0">
            <a:spAutoFit/>
          </a:bodyPr>
          <a:lstStyle/>
          <a:p>
            <a:pPr algn="ctr"/>
            <a:r>
              <a:rPr lang="ru-RU" sz="2000" b="1" dirty="0">
                <a:ln w="1905"/>
                <a:solidFill>
                  <a:srgbClr val="FFFF00"/>
                </a:solidFill>
                <a:effectLst>
                  <a:outerShdw blurRad="38100" dist="38100" dir="2700000" algn="tl">
                    <a:srgbClr val="000000">
                      <a:alpha val="43137"/>
                    </a:srgbClr>
                  </a:outerShdw>
                </a:effectLst>
                <a:latin typeface="+mj-lt"/>
                <a:cs typeface="Times New Roman" panose="02020603050405020304" pitchFamily="18" charset="0"/>
              </a:rPr>
              <a:t>ОСНОВНЫЕ  НАПРАВЛЕНИЯ  БЮДЖЕТНОЙ  И НАЛОГОВОЙ  ПОЛИТИКИ  В  ОБЛАСТИ  ДОХОДОВ</a:t>
            </a:r>
          </a:p>
        </p:txBody>
      </p:sp>
      <p:sp>
        <p:nvSpPr>
          <p:cNvPr id="10" name="Номер слайда 1"/>
          <p:cNvSpPr>
            <a:spLocks noGrp="1"/>
          </p:cNvSpPr>
          <p:nvPr>
            <p:ph type="sldNum" sz="quarter" idx="12"/>
          </p:nvPr>
        </p:nvSpPr>
        <p:spPr>
          <a:xfrm>
            <a:off x="8460432" y="231108"/>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7</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graphicFrame>
        <p:nvGraphicFramePr>
          <p:cNvPr id="13" name="Схема 12"/>
          <p:cNvGraphicFramePr/>
          <p:nvPr>
            <p:extLst>
              <p:ext uri="{D42A27DB-BD31-4B8C-83A1-F6EECF244321}">
                <p14:modId xmlns:p14="http://schemas.microsoft.com/office/powerpoint/2010/main" val="2094725558"/>
              </p:ext>
            </p:extLst>
          </p:nvPr>
        </p:nvGraphicFramePr>
        <p:xfrm>
          <a:off x="507200" y="830044"/>
          <a:ext cx="8636800" cy="60279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Рисунок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83" y="2914709"/>
            <a:ext cx="1657250" cy="1368152"/>
          </a:xfrm>
          <a:prstGeom prst="ellipse">
            <a:avLst/>
          </a:prstGeom>
          <a:ln>
            <a:noFill/>
          </a:ln>
          <a:effectLst>
            <a:softEdge rad="112500"/>
          </a:effectLst>
        </p:spPr>
      </p:pic>
    </p:spTree>
    <p:extLst>
      <p:ext uri="{BB962C8B-B14F-4D97-AF65-F5344CB8AC3E}">
        <p14:creationId xmlns:p14="http://schemas.microsoft.com/office/powerpoint/2010/main" val="37078569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944348" y="760372"/>
            <a:ext cx="7884492" cy="307777"/>
          </a:xfrm>
          <a:prstGeom prst="rect">
            <a:avLst/>
          </a:prstGeom>
          <a:gradFill flip="none" rotWithShape="1">
            <a:gsLst>
              <a:gs pos="0">
                <a:srgbClr val="99FFCC">
                  <a:shade val="30000"/>
                  <a:satMod val="115000"/>
                </a:srgbClr>
              </a:gs>
              <a:gs pos="50000">
                <a:srgbClr val="99FFCC">
                  <a:shade val="67500"/>
                  <a:satMod val="115000"/>
                </a:srgbClr>
              </a:gs>
              <a:gs pos="100000">
                <a:srgbClr val="99FFCC">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ru-RU" sz="1400" b="1" dirty="0">
                <a:solidFill>
                  <a:schemeClr val="bg1">
                    <a:lumMod val="75000"/>
                  </a:schemeClr>
                </a:solidFill>
              </a:rPr>
              <a:t>Целевые показатели (индикаторы) реализации муниципальной программы</a:t>
            </a:r>
            <a:r>
              <a:rPr lang="ru-RU" sz="1400" dirty="0">
                <a:solidFill>
                  <a:srgbClr val="703203">
                    <a:lumMod val="60000"/>
                    <a:lumOff val="40000"/>
                  </a:srgbClr>
                </a:solidFill>
              </a:rPr>
              <a:t>	</a:t>
            </a:r>
          </a:p>
        </p:txBody>
      </p:sp>
      <p:sp>
        <p:nvSpPr>
          <p:cNvPr id="18" name="Номер слайда 1"/>
          <p:cNvSpPr txBox="1">
            <a:spLocks/>
          </p:cNvSpPr>
          <p:nvPr/>
        </p:nvSpPr>
        <p:spPr>
          <a:xfrm>
            <a:off x="8670851" y="6367811"/>
            <a:ext cx="587274" cy="353391"/>
          </a:xfrm>
          <a:prstGeom prst="rect">
            <a:avLst/>
          </a:prstGeom>
        </p:spPr>
        <p:txBody>
          <a:bodyPr vert="horz" lIns="91440" tIns="45720" rIns="91440" bIns="45720" rtlCol="0" anchor="t"/>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70</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grpSp>
        <p:nvGrpSpPr>
          <p:cNvPr id="10" name="Группа 9"/>
          <p:cNvGrpSpPr/>
          <p:nvPr/>
        </p:nvGrpSpPr>
        <p:grpSpPr>
          <a:xfrm>
            <a:off x="6876256" y="5504435"/>
            <a:ext cx="1679851" cy="1216767"/>
            <a:chOff x="6845846" y="5654990"/>
            <a:chExt cx="1542578" cy="1066211"/>
          </a:xfrm>
        </p:grpSpPr>
        <p:pic>
          <p:nvPicPr>
            <p:cNvPr id="11" name="Рисунок 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45846" y="5654990"/>
              <a:ext cx="1542578" cy="1066211"/>
            </a:xfrm>
            <a:prstGeom prst="rect">
              <a:avLst/>
            </a:prstGeom>
          </p:spPr>
        </p:pic>
        <p:sp>
          <p:nvSpPr>
            <p:cNvPr id="12" name="Прямоугольник 11"/>
            <p:cNvSpPr/>
            <p:nvPr/>
          </p:nvSpPr>
          <p:spPr>
            <a:xfrm rot="20593258">
              <a:off x="7271031" y="6009987"/>
              <a:ext cx="324128" cy="200055"/>
            </a:xfrm>
            <a:prstGeom prst="rect">
              <a:avLst/>
            </a:prstGeom>
          </p:spPr>
          <p:txBody>
            <a:bodyPr wrap="none">
              <a:spAutoFit/>
            </a:bodyPr>
            <a:lstStyle/>
            <a:p>
              <a:r>
                <a:rPr lang="ru-RU" sz="700" b="1" dirty="0">
                  <a:solidFill>
                    <a:srgbClr val="703203">
                      <a:lumMod val="50000"/>
                    </a:srgbClr>
                  </a:solidFill>
                </a:rPr>
                <a:t>МП</a:t>
              </a:r>
              <a:endParaRPr lang="ru-RU" sz="800" dirty="0">
                <a:solidFill>
                  <a:srgbClr val="703203">
                    <a:lumMod val="50000"/>
                  </a:srgbClr>
                </a:solidFill>
              </a:endParaRPr>
            </a:p>
          </p:txBody>
        </p:sp>
      </p:grpSp>
      <p:graphicFrame>
        <p:nvGraphicFramePr>
          <p:cNvPr id="17" name="Диаграмма 16"/>
          <p:cNvGraphicFramePr/>
          <p:nvPr>
            <p:extLst>
              <p:ext uri="{D42A27DB-BD31-4B8C-83A1-F6EECF244321}">
                <p14:modId xmlns:p14="http://schemas.microsoft.com/office/powerpoint/2010/main" val="945799477"/>
              </p:ext>
            </p:extLst>
          </p:nvPr>
        </p:nvGraphicFramePr>
        <p:xfrm>
          <a:off x="827584" y="4208115"/>
          <a:ext cx="4896544" cy="2513087"/>
        </p:xfrm>
        <a:graphic>
          <a:graphicData uri="http://schemas.openxmlformats.org/drawingml/2006/chart">
            <c:chart xmlns:c="http://schemas.openxmlformats.org/drawingml/2006/chart" xmlns:r="http://schemas.openxmlformats.org/officeDocument/2006/relationships" r:id="rId4"/>
          </a:graphicData>
        </a:graphic>
      </p:graphicFrame>
      <p:sp>
        <p:nvSpPr>
          <p:cNvPr id="2" name="Прямоугольник 1"/>
          <p:cNvSpPr/>
          <p:nvPr/>
        </p:nvSpPr>
        <p:spPr>
          <a:xfrm>
            <a:off x="505197" y="87518"/>
            <a:ext cx="8459291" cy="615553"/>
          </a:xfrm>
          <a:prstGeom prst="rect">
            <a:avLst/>
          </a:prstGeom>
        </p:spPr>
        <p:txBody>
          <a:bodyPr wrap="square">
            <a:spAutoFit/>
          </a:bodyPr>
          <a:lstStyle/>
          <a:p>
            <a:pPr lvl="0" algn="ctr"/>
            <a:r>
              <a:rPr lang="ru-RU" sz="1700" b="1" i="1" dirty="0">
                <a:ln w="1905"/>
                <a:solidFill>
                  <a:srgbClr val="FFFF00"/>
                </a:solidFill>
                <a:effectLst>
                  <a:outerShdw blurRad="38100" dist="38100" dir="2700000" algn="tl">
                    <a:srgbClr val="000000">
                      <a:alpha val="43137"/>
                    </a:srgbClr>
                  </a:outerShdw>
                </a:effectLst>
              </a:rPr>
              <a:t>  Муниципальная программа «Улучшение экологической обстановки в </a:t>
            </a:r>
            <a:r>
              <a:rPr lang="ru-RU" sz="1700" b="1" i="1" dirty="0" err="1">
                <a:ln w="1905"/>
                <a:solidFill>
                  <a:srgbClr val="FFFF00"/>
                </a:solidFill>
                <a:effectLst>
                  <a:outerShdw blurRad="38100" dist="38100" dir="2700000" algn="tl">
                    <a:srgbClr val="000000">
                      <a:alpha val="43137"/>
                    </a:srgbClr>
                  </a:outerShdw>
                </a:effectLst>
              </a:rPr>
              <a:t>Гаврилово</a:t>
            </a:r>
            <a:r>
              <a:rPr lang="ru-RU" sz="1700" b="1" i="1" dirty="0">
                <a:ln w="1905"/>
                <a:solidFill>
                  <a:srgbClr val="FFFF00"/>
                </a:solidFill>
                <a:effectLst>
                  <a:outerShdw blurRad="38100" dist="38100" dir="2700000" algn="tl">
                    <a:srgbClr val="000000">
                      <a:alpha val="43137"/>
                    </a:srgbClr>
                  </a:outerShdw>
                </a:effectLst>
              </a:rPr>
              <a:t>-Посадском муниципальном районе»</a:t>
            </a:r>
          </a:p>
        </p:txBody>
      </p:sp>
      <p:graphicFrame>
        <p:nvGraphicFramePr>
          <p:cNvPr id="13" name="Таблица 12"/>
          <p:cNvGraphicFramePr>
            <a:graphicFrameLocks noGrp="1"/>
          </p:cNvGraphicFramePr>
          <p:nvPr>
            <p:extLst>
              <p:ext uri="{D42A27DB-BD31-4B8C-83A1-F6EECF244321}">
                <p14:modId xmlns:p14="http://schemas.microsoft.com/office/powerpoint/2010/main" val="3317935505"/>
              </p:ext>
            </p:extLst>
          </p:nvPr>
        </p:nvGraphicFramePr>
        <p:xfrm>
          <a:off x="53753" y="1484784"/>
          <a:ext cx="9036495" cy="3294888"/>
        </p:xfrm>
        <a:graphic>
          <a:graphicData uri="http://schemas.openxmlformats.org/drawingml/2006/table">
            <a:tbl>
              <a:tblPr firstRow="1" firstCol="1" bandRow="1">
                <a:tableStyleId>{5940675A-B579-460E-94D1-54222C63F5DA}</a:tableStyleId>
              </a:tblPr>
              <a:tblGrid>
                <a:gridCol w="437653">
                  <a:extLst>
                    <a:ext uri="{9D8B030D-6E8A-4147-A177-3AD203B41FA5}">
                      <a16:colId xmlns:a16="http://schemas.microsoft.com/office/drawing/2014/main" xmlns="" val="20000"/>
                    </a:ext>
                  </a:extLst>
                </a:gridCol>
                <a:gridCol w="1658168">
                  <a:extLst>
                    <a:ext uri="{9D8B030D-6E8A-4147-A177-3AD203B41FA5}">
                      <a16:colId xmlns:a16="http://schemas.microsoft.com/office/drawing/2014/main" xmlns="" val="20001"/>
                    </a:ext>
                  </a:extLst>
                </a:gridCol>
                <a:gridCol w="602860">
                  <a:extLst>
                    <a:ext uri="{9D8B030D-6E8A-4147-A177-3AD203B41FA5}">
                      <a16:colId xmlns:a16="http://schemas.microsoft.com/office/drawing/2014/main" xmlns="" val="20002"/>
                    </a:ext>
                  </a:extLst>
                </a:gridCol>
                <a:gridCol w="575278">
                  <a:extLst>
                    <a:ext uri="{9D8B030D-6E8A-4147-A177-3AD203B41FA5}">
                      <a16:colId xmlns:a16="http://schemas.microsoft.com/office/drawing/2014/main" xmlns="" val="20003"/>
                    </a:ext>
                  </a:extLst>
                </a:gridCol>
                <a:gridCol w="575278">
                  <a:extLst>
                    <a:ext uri="{9D8B030D-6E8A-4147-A177-3AD203B41FA5}">
                      <a16:colId xmlns:a16="http://schemas.microsoft.com/office/drawing/2014/main" xmlns="" val="20004"/>
                    </a:ext>
                  </a:extLst>
                </a:gridCol>
                <a:gridCol w="575278">
                  <a:extLst>
                    <a:ext uri="{9D8B030D-6E8A-4147-A177-3AD203B41FA5}">
                      <a16:colId xmlns:a16="http://schemas.microsoft.com/office/drawing/2014/main" xmlns="" val="20005"/>
                    </a:ext>
                  </a:extLst>
                </a:gridCol>
                <a:gridCol w="575278">
                  <a:extLst>
                    <a:ext uri="{9D8B030D-6E8A-4147-A177-3AD203B41FA5}">
                      <a16:colId xmlns:a16="http://schemas.microsoft.com/office/drawing/2014/main" xmlns="" val="20006"/>
                    </a:ext>
                  </a:extLst>
                </a:gridCol>
                <a:gridCol w="575278">
                  <a:extLst>
                    <a:ext uri="{9D8B030D-6E8A-4147-A177-3AD203B41FA5}">
                      <a16:colId xmlns:a16="http://schemas.microsoft.com/office/drawing/2014/main" xmlns="" val="20007"/>
                    </a:ext>
                  </a:extLst>
                </a:gridCol>
                <a:gridCol w="575278">
                  <a:extLst>
                    <a:ext uri="{9D8B030D-6E8A-4147-A177-3AD203B41FA5}">
                      <a16:colId xmlns:a16="http://schemas.microsoft.com/office/drawing/2014/main" xmlns="" val="20008"/>
                    </a:ext>
                  </a:extLst>
                </a:gridCol>
                <a:gridCol w="575278">
                  <a:extLst>
                    <a:ext uri="{9D8B030D-6E8A-4147-A177-3AD203B41FA5}">
                      <a16:colId xmlns:a16="http://schemas.microsoft.com/office/drawing/2014/main" xmlns="" val="20009"/>
                    </a:ext>
                  </a:extLst>
                </a:gridCol>
                <a:gridCol w="577717">
                  <a:extLst>
                    <a:ext uri="{9D8B030D-6E8A-4147-A177-3AD203B41FA5}">
                      <a16:colId xmlns:a16="http://schemas.microsoft.com/office/drawing/2014/main" xmlns="" val="20010"/>
                    </a:ext>
                  </a:extLst>
                </a:gridCol>
                <a:gridCol w="577717">
                  <a:extLst>
                    <a:ext uri="{9D8B030D-6E8A-4147-A177-3AD203B41FA5}">
                      <a16:colId xmlns:a16="http://schemas.microsoft.com/office/drawing/2014/main" xmlns="" val="20011"/>
                    </a:ext>
                  </a:extLst>
                </a:gridCol>
                <a:gridCol w="577717"/>
                <a:gridCol w="577717">
                  <a:extLst>
                    <a:ext uri="{9D8B030D-6E8A-4147-A177-3AD203B41FA5}">
                      <a16:colId xmlns:a16="http://schemas.microsoft.com/office/drawing/2014/main" xmlns="" val="20012"/>
                    </a:ext>
                  </a:extLst>
                </a:gridCol>
              </a:tblGrid>
              <a:tr h="34749">
                <a:tc rowSpan="2">
                  <a:txBody>
                    <a:bodyPr/>
                    <a:lstStyle/>
                    <a:p>
                      <a:pPr algn="ctr">
                        <a:lnSpc>
                          <a:spcPct val="115000"/>
                        </a:lnSpc>
                        <a:spcAft>
                          <a:spcPts val="1000"/>
                        </a:spcAft>
                      </a:pPr>
                      <a:r>
                        <a:rPr lang="ru-RU" sz="1000" b="1" dirty="0">
                          <a:effectLst/>
                          <a:latin typeface="Times New Roman" pitchFamily="18" charset="0"/>
                          <a:cs typeface="Times New Roman" pitchFamily="18" charset="0"/>
                        </a:rPr>
                        <a:t>№ п/п</a:t>
                      </a:r>
                      <a:endParaRPr lang="ru-RU" sz="1000" b="1" dirty="0">
                        <a:effectLst/>
                        <a:latin typeface="Times New Roman" pitchFamily="18" charset="0"/>
                        <a:ea typeface="Times New Roman"/>
                        <a:cs typeface="Times New Roman" pitchFamily="18" charset="0"/>
                      </a:endParaRPr>
                    </a:p>
                  </a:txBody>
                  <a:tcPr marL="8433" marR="8433" marT="0" marB="0"/>
                </a:tc>
                <a:tc rowSpan="2">
                  <a:txBody>
                    <a:bodyPr/>
                    <a:lstStyle/>
                    <a:p>
                      <a:pPr algn="ctr">
                        <a:lnSpc>
                          <a:spcPct val="115000"/>
                        </a:lnSpc>
                        <a:spcAft>
                          <a:spcPts val="0"/>
                        </a:spcAft>
                      </a:pPr>
                      <a:r>
                        <a:rPr lang="ru-RU" sz="1000" b="1" dirty="0">
                          <a:effectLst/>
                          <a:latin typeface="Times New Roman" pitchFamily="18" charset="0"/>
                          <a:cs typeface="Times New Roman" pitchFamily="18" charset="0"/>
                        </a:rPr>
                        <a:t>Наименование</a:t>
                      </a:r>
                      <a:r>
                        <a:rPr lang="ru-RU" sz="1000" b="1" baseline="0" dirty="0">
                          <a:effectLst/>
                          <a:latin typeface="Times New Roman" pitchFamily="18" charset="0"/>
                          <a:cs typeface="Times New Roman" pitchFamily="18" charset="0"/>
                        </a:rPr>
                        <a:t> </a:t>
                      </a:r>
                      <a:r>
                        <a:rPr lang="ru-RU" sz="1000" b="1" dirty="0">
                          <a:effectLst/>
                          <a:latin typeface="Times New Roman" pitchFamily="18" charset="0"/>
                          <a:cs typeface="Times New Roman" pitchFamily="18" charset="0"/>
                        </a:rPr>
                        <a:t>показателя</a:t>
                      </a:r>
                    </a:p>
                    <a:p>
                      <a:pPr algn="ctr">
                        <a:lnSpc>
                          <a:spcPct val="115000"/>
                        </a:lnSpc>
                        <a:spcAft>
                          <a:spcPts val="0"/>
                        </a:spcAft>
                      </a:pPr>
                      <a:r>
                        <a:rPr lang="ru-RU" sz="1000" b="1" dirty="0">
                          <a:effectLst/>
                          <a:latin typeface="Times New Roman" pitchFamily="18" charset="0"/>
                          <a:cs typeface="Times New Roman" pitchFamily="18" charset="0"/>
                        </a:rPr>
                        <a:t>(ед. изм.)</a:t>
                      </a:r>
                      <a:endParaRPr lang="ru-RU" sz="1000" b="1" dirty="0">
                        <a:effectLst/>
                        <a:latin typeface="Times New Roman" pitchFamily="18" charset="0"/>
                        <a:ea typeface="Times New Roman"/>
                        <a:cs typeface="Times New Roman" pitchFamily="18" charset="0"/>
                      </a:endParaRPr>
                    </a:p>
                  </a:txBody>
                  <a:tcPr marL="8433" marR="8433" marT="0" marB="0"/>
                </a:tc>
                <a:tc gridSpan="12">
                  <a:txBody>
                    <a:bodyPr/>
                    <a:lstStyle/>
                    <a:p>
                      <a:pPr algn="ctr">
                        <a:lnSpc>
                          <a:spcPct val="115000"/>
                        </a:lnSpc>
                        <a:spcAft>
                          <a:spcPts val="0"/>
                        </a:spcAft>
                      </a:pPr>
                      <a:r>
                        <a:rPr lang="ru-RU" sz="1000" b="1" dirty="0">
                          <a:effectLst/>
                          <a:latin typeface="Times New Roman" pitchFamily="18" charset="0"/>
                          <a:cs typeface="Times New Roman" pitchFamily="18" charset="0"/>
                        </a:rPr>
                        <a:t>Значения целевых индикаторов (показателей)</a:t>
                      </a:r>
                      <a:endParaRPr lang="ru-RU" sz="1000" b="1" dirty="0">
                        <a:effectLst/>
                        <a:latin typeface="Times New Roman" pitchFamily="18" charset="0"/>
                        <a:ea typeface="Times New Roman"/>
                        <a:cs typeface="Times New Roman" pitchFamily="18" charset="0"/>
                      </a:endParaRPr>
                    </a:p>
                  </a:txBody>
                  <a:tcPr marL="8433" marR="8433"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85943">
                <a:tc vMerge="1">
                  <a:txBody>
                    <a:bodyPr/>
                    <a:lstStyle/>
                    <a:p>
                      <a:endParaRPr lang="ru-RU"/>
                    </a:p>
                  </a:txBody>
                  <a:tcPr/>
                </a:tc>
                <a:tc vMerge="1">
                  <a:txBody>
                    <a:bodyPr/>
                    <a:lstStyle/>
                    <a:p>
                      <a:endParaRPr lang="ru-RU"/>
                    </a:p>
                  </a:txBody>
                  <a:tcPr/>
                </a:tc>
                <a:tc>
                  <a:txBody>
                    <a:bodyPr/>
                    <a:lstStyle/>
                    <a:p>
                      <a:pPr algn="ctr">
                        <a:lnSpc>
                          <a:spcPct val="115000"/>
                        </a:lnSpc>
                        <a:spcAft>
                          <a:spcPts val="1000"/>
                        </a:spcAft>
                      </a:pPr>
                      <a:r>
                        <a:rPr lang="ru-RU" sz="1000" b="1" dirty="0">
                          <a:effectLst/>
                          <a:latin typeface="Times New Roman" pitchFamily="18" charset="0"/>
                          <a:cs typeface="Times New Roman" pitchFamily="18" charset="0"/>
                        </a:rPr>
                        <a:t>2014</a:t>
                      </a:r>
                      <a:endParaRPr lang="ru-RU" sz="1000" b="1"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r>
                        <a:rPr lang="ru-RU" sz="1000" b="1" dirty="0">
                          <a:effectLst/>
                          <a:latin typeface="Times New Roman" pitchFamily="18" charset="0"/>
                          <a:cs typeface="Times New Roman" pitchFamily="18" charset="0"/>
                        </a:rPr>
                        <a:t>2015</a:t>
                      </a:r>
                      <a:endParaRPr lang="ru-RU" sz="1000" b="1"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r>
                        <a:rPr lang="ru-RU" sz="1000" b="1" dirty="0">
                          <a:effectLst/>
                          <a:latin typeface="Times New Roman" pitchFamily="18" charset="0"/>
                          <a:cs typeface="Times New Roman" pitchFamily="18" charset="0"/>
                        </a:rPr>
                        <a:t>2016</a:t>
                      </a:r>
                      <a:endParaRPr lang="ru-RU" sz="1000" b="1"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r>
                        <a:rPr lang="ru-RU" sz="1000" b="1" dirty="0">
                          <a:effectLst/>
                          <a:latin typeface="Times New Roman" pitchFamily="18" charset="0"/>
                          <a:cs typeface="Times New Roman" pitchFamily="18" charset="0"/>
                        </a:rPr>
                        <a:t>2017</a:t>
                      </a:r>
                      <a:endParaRPr lang="ru-RU" sz="1000" b="1"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r>
                        <a:rPr lang="ru-RU" sz="1000" b="1" dirty="0">
                          <a:effectLst/>
                          <a:latin typeface="Times New Roman" pitchFamily="18" charset="0"/>
                          <a:cs typeface="Times New Roman" pitchFamily="18" charset="0"/>
                        </a:rPr>
                        <a:t>2018</a:t>
                      </a:r>
                      <a:endParaRPr lang="ru-RU" sz="1000" b="1"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r>
                        <a:rPr lang="ru-RU" sz="1000" b="1" dirty="0">
                          <a:effectLst/>
                          <a:latin typeface="Times New Roman" pitchFamily="18" charset="0"/>
                          <a:cs typeface="Times New Roman" pitchFamily="18" charset="0"/>
                        </a:rPr>
                        <a:t>2019</a:t>
                      </a:r>
                      <a:endParaRPr lang="ru-RU" sz="1000" b="1"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r>
                        <a:rPr lang="ru-RU" sz="1000" b="1" dirty="0">
                          <a:effectLst/>
                          <a:latin typeface="Times New Roman" pitchFamily="18" charset="0"/>
                          <a:cs typeface="Times New Roman" pitchFamily="18" charset="0"/>
                        </a:rPr>
                        <a:t>2020</a:t>
                      </a:r>
                      <a:endParaRPr lang="ru-RU" sz="1000" b="1"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r>
                        <a:rPr lang="ru-RU" sz="1000" b="1" dirty="0">
                          <a:effectLst/>
                          <a:latin typeface="Times New Roman" pitchFamily="18" charset="0"/>
                          <a:cs typeface="Times New Roman" pitchFamily="18" charset="0"/>
                        </a:rPr>
                        <a:t>2021</a:t>
                      </a:r>
                      <a:endParaRPr lang="ru-RU" sz="1000" b="1"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r>
                        <a:rPr lang="ru-RU" sz="1000" b="1" dirty="0">
                          <a:effectLst/>
                          <a:latin typeface="Times New Roman" pitchFamily="18" charset="0"/>
                          <a:cs typeface="Times New Roman" pitchFamily="18" charset="0"/>
                        </a:rPr>
                        <a:t>2022</a:t>
                      </a:r>
                      <a:endParaRPr lang="ru-RU" sz="1000" b="1"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r>
                        <a:rPr lang="ru-RU" sz="1000" b="1" dirty="0">
                          <a:effectLst/>
                          <a:latin typeface="Times New Roman" pitchFamily="18" charset="0"/>
                          <a:cs typeface="Times New Roman" pitchFamily="18" charset="0"/>
                        </a:rPr>
                        <a:t>2023</a:t>
                      </a:r>
                      <a:endParaRPr lang="ru-RU" sz="1000" b="1"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r>
                        <a:rPr lang="ru-RU" sz="1000" b="1" dirty="0" smtClean="0">
                          <a:effectLst/>
                          <a:latin typeface="Times New Roman" pitchFamily="18" charset="0"/>
                          <a:ea typeface="Times New Roman"/>
                          <a:cs typeface="Times New Roman" pitchFamily="18" charset="0"/>
                        </a:rPr>
                        <a:t>2024</a:t>
                      </a:r>
                      <a:endParaRPr lang="ru-RU" sz="1000" b="1"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r>
                        <a:rPr lang="ru-RU" sz="1000" b="1" dirty="0" smtClean="0">
                          <a:effectLst/>
                          <a:latin typeface="Times New Roman" pitchFamily="18" charset="0"/>
                          <a:cs typeface="Times New Roman" pitchFamily="18" charset="0"/>
                        </a:rPr>
                        <a:t>2025</a:t>
                      </a:r>
                      <a:endParaRPr lang="ru-RU" sz="1000" b="1" dirty="0">
                        <a:effectLst/>
                        <a:latin typeface="Times New Roman" pitchFamily="18" charset="0"/>
                        <a:ea typeface="Times New Roman"/>
                        <a:cs typeface="Times New Roman" pitchFamily="18" charset="0"/>
                      </a:endParaRPr>
                    </a:p>
                  </a:txBody>
                  <a:tcPr marL="8433" marR="8433" marT="0" marB="0"/>
                </a:tc>
                <a:extLst>
                  <a:ext uri="{0D108BD9-81ED-4DB2-BD59-A6C34878D82A}">
                    <a16:rowId xmlns:a16="http://schemas.microsoft.com/office/drawing/2014/main" xmlns="" val="10001"/>
                  </a:ext>
                </a:extLst>
              </a:tr>
              <a:tr h="392250">
                <a:tc>
                  <a:txBody>
                    <a:bodyPr/>
                    <a:lstStyle/>
                    <a:p>
                      <a:pPr algn="ctr">
                        <a:lnSpc>
                          <a:spcPct val="115000"/>
                        </a:lnSpc>
                        <a:spcAft>
                          <a:spcPts val="1000"/>
                        </a:spcAft>
                      </a:pPr>
                      <a:r>
                        <a:rPr lang="ru-RU" sz="800" dirty="0">
                          <a:effectLst/>
                          <a:latin typeface="Times New Roman" pitchFamily="18" charset="0"/>
                          <a:cs typeface="Times New Roman" pitchFamily="18" charset="0"/>
                        </a:rPr>
                        <a:t>6.</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just">
                        <a:lnSpc>
                          <a:spcPct val="115000"/>
                        </a:lnSpc>
                        <a:spcAft>
                          <a:spcPts val="0"/>
                        </a:spcAft>
                      </a:pPr>
                      <a:r>
                        <a:rPr lang="ru-RU" sz="800" dirty="0">
                          <a:effectLst/>
                          <a:latin typeface="Times New Roman" pitchFamily="18" charset="0"/>
                          <a:cs typeface="Times New Roman" pitchFamily="18" charset="0"/>
                        </a:rPr>
                        <a:t>Создание цветников (клумб) на муниципальных землях в рамках конкурса клумб «Гаврилово-Посадский район в цвету» (ед. клумб)</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endParaRPr lang="ru-RU" sz="800" dirty="0">
                        <a:effectLst/>
                        <a:latin typeface="Times New Roman" pitchFamily="18" charset="0"/>
                        <a:cs typeface="Times New Roman" pitchFamily="18" charset="0"/>
                      </a:endParaRPr>
                    </a:p>
                    <a:p>
                      <a:pPr algn="ctr">
                        <a:lnSpc>
                          <a:spcPct val="115000"/>
                        </a:lnSpc>
                        <a:spcAft>
                          <a:spcPts val="0"/>
                        </a:spcAft>
                      </a:pPr>
                      <a:r>
                        <a:rPr lang="ru-RU" sz="800" dirty="0">
                          <a:effectLst/>
                          <a:latin typeface="Times New Roman" pitchFamily="18" charset="0"/>
                          <a:cs typeface="Times New Roman" pitchFamily="18" charset="0"/>
                        </a:rPr>
                        <a:t>114</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153</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108</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107</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100</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109</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100</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55</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100</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100</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0"/>
                        </a:spcAft>
                      </a:pPr>
                      <a:endParaRPr lang="ru-RU" sz="800" dirty="0" smtClean="0">
                        <a:effectLst/>
                        <a:latin typeface="Times New Roman" pitchFamily="18" charset="0"/>
                        <a:ea typeface="Times New Roman"/>
                        <a:cs typeface="Times New Roman" pitchFamily="18" charset="0"/>
                      </a:endParaRPr>
                    </a:p>
                    <a:p>
                      <a:pPr algn="ctr">
                        <a:lnSpc>
                          <a:spcPct val="115000"/>
                        </a:lnSpc>
                        <a:spcAft>
                          <a:spcPts val="0"/>
                        </a:spcAft>
                      </a:pPr>
                      <a:r>
                        <a:rPr lang="ru-RU" sz="800" dirty="0" smtClean="0">
                          <a:effectLst/>
                          <a:latin typeface="Times New Roman" pitchFamily="18" charset="0"/>
                          <a:ea typeface="Times New Roman"/>
                          <a:cs typeface="Times New Roman" pitchFamily="18" charset="0"/>
                        </a:rPr>
                        <a:t>100</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100</a:t>
                      </a:r>
                      <a:endParaRPr lang="ru-RU" sz="800" dirty="0">
                        <a:effectLst/>
                        <a:latin typeface="Times New Roman" pitchFamily="18" charset="0"/>
                        <a:ea typeface="Times New Roman"/>
                        <a:cs typeface="Times New Roman" pitchFamily="18" charset="0"/>
                      </a:endParaRPr>
                    </a:p>
                  </a:txBody>
                  <a:tcPr marL="8433" marR="8433" marT="0" marB="0" anchor="ctr"/>
                </a:tc>
                <a:extLst>
                  <a:ext uri="{0D108BD9-81ED-4DB2-BD59-A6C34878D82A}">
                    <a16:rowId xmlns:a16="http://schemas.microsoft.com/office/drawing/2014/main" xmlns="" val="10002"/>
                  </a:ext>
                </a:extLst>
              </a:tr>
              <a:tr h="301731">
                <a:tc>
                  <a:txBody>
                    <a:bodyPr/>
                    <a:lstStyle/>
                    <a:p>
                      <a:pPr algn="ctr">
                        <a:lnSpc>
                          <a:spcPct val="115000"/>
                        </a:lnSpc>
                        <a:spcAft>
                          <a:spcPts val="1000"/>
                        </a:spcAft>
                      </a:pPr>
                      <a:r>
                        <a:rPr lang="ru-RU" sz="800" dirty="0">
                          <a:effectLst/>
                          <a:latin typeface="Times New Roman" pitchFamily="18" charset="0"/>
                          <a:cs typeface="Times New Roman" pitchFamily="18" charset="0"/>
                        </a:rPr>
                        <a:t>7.</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just">
                        <a:lnSpc>
                          <a:spcPct val="115000"/>
                        </a:lnSpc>
                        <a:spcAft>
                          <a:spcPts val="0"/>
                        </a:spcAft>
                      </a:pPr>
                      <a:r>
                        <a:rPr lang="ru-RU" sz="800" dirty="0">
                          <a:effectLst/>
                          <a:latin typeface="Times New Roman" pitchFamily="18" charset="0"/>
                          <a:cs typeface="Times New Roman" pitchFamily="18" charset="0"/>
                        </a:rPr>
                        <a:t>Проведение конкурса детских рисунков «Экология глазами детей»</a:t>
                      </a:r>
                    </a:p>
                    <a:p>
                      <a:pPr algn="just">
                        <a:lnSpc>
                          <a:spcPct val="115000"/>
                        </a:lnSpc>
                        <a:spcAft>
                          <a:spcPts val="0"/>
                        </a:spcAft>
                      </a:pPr>
                      <a:r>
                        <a:rPr lang="ru-RU" sz="800" dirty="0">
                          <a:effectLst/>
                          <a:latin typeface="Times New Roman" pitchFamily="18" charset="0"/>
                          <a:cs typeface="Times New Roman" pitchFamily="18" charset="0"/>
                        </a:rPr>
                        <a:t>(количество детей-участников)</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80</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80 </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85</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60</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58</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56</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56</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53 </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smtClean="0">
                          <a:effectLst/>
                          <a:latin typeface="Times New Roman" pitchFamily="18" charset="0"/>
                          <a:cs typeface="Times New Roman" pitchFamily="18" charset="0"/>
                        </a:rPr>
                        <a:t>70</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r>
                        <a:rPr lang="ru-RU" sz="800" dirty="0" smtClean="0">
                          <a:effectLst/>
                          <a:latin typeface="Times New Roman" pitchFamily="18" charset="0"/>
                          <a:cs typeface="Times New Roman" pitchFamily="18" charset="0"/>
                        </a:rPr>
                        <a:t> </a:t>
                      </a:r>
                    </a:p>
                    <a:p>
                      <a:pPr algn="ctr">
                        <a:lnSpc>
                          <a:spcPct val="115000"/>
                        </a:lnSpc>
                        <a:spcAft>
                          <a:spcPts val="0"/>
                        </a:spcAft>
                      </a:pPr>
                      <a:r>
                        <a:rPr lang="ru-RU" sz="800" dirty="0" smtClean="0">
                          <a:effectLst/>
                          <a:latin typeface="Times New Roman" pitchFamily="18" charset="0"/>
                          <a:ea typeface="+mn-ea"/>
                          <a:cs typeface="Times New Roman" pitchFamily="18" charset="0"/>
                        </a:rPr>
                        <a:t>65</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endParaRPr lang="ru-RU" sz="800" dirty="0" smtClean="0">
                        <a:effectLst/>
                        <a:latin typeface="Times New Roman" pitchFamily="18" charset="0"/>
                        <a:ea typeface="Times New Roman"/>
                        <a:cs typeface="Times New Roman" pitchFamily="18" charset="0"/>
                      </a:endParaRPr>
                    </a:p>
                    <a:p>
                      <a:pPr algn="ctr">
                        <a:lnSpc>
                          <a:spcPct val="115000"/>
                        </a:lnSpc>
                        <a:spcAft>
                          <a:spcPts val="0"/>
                        </a:spcAft>
                      </a:pPr>
                      <a:r>
                        <a:rPr lang="ru-RU" sz="800" dirty="0" smtClean="0">
                          <a:effectLst/>
                          <a:latin typeface="Times New Roman" pitchFamily="18" charset="0"/>
                          <a:ea typeface="Times New Roman"/>
                          <a:cs typeface="Times New Roman" pitchFamily="18" charset="0"/>
                        </a:rPr>
                        <a:t>65</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smtClean="0">
                          <a:effectLst/>
                          <a:latin typeface="Times New Roman" pitchFamily="18" charset="0"/>
                          <a:cs typeface="Times New Roman" pitchFamily="18" charset="0"/>
                        </a:rPr>
                        <a:t>65</a:t>
                      </a:r>
                      <a:endParaRPr lang="ru-RU" sz="800" dirty="0">
                        <a:effectLst/>
                        <a:latin typeface="Times New Roman" pitchFamily="18" charset="0"/>
                        <a:ea typeface="Times New Roman"/>
                        <a:cs typeface="Times New Roman" pitchFamily="18" charset="0"/>
                      </a:endParaRPr>
                    </a:p>
                  </a:txBody>
                  <a:tcPr marL="8433" marR="8433" marT="0" marB="0"/>
                </a:tc>
                <a:extLst>
                  <a:ext uri="{0D108BD9-81ED-4DB2-BD59-A6C34878D82A}">
                    <a16:rowId xmlns:a16="http://schemas.microsoft.com/office/drawing/2014/main" xmlns="" val="10003"/>
                  </a:ext>
                </a:extLst>
              </a:tr>
              <a:tr h="241385">
                <a:tc>
                  <a:txBody>
                    <a:bodyPr/>
                    <a:lstStyle/>
                    <a:p>
                      <a:pPr algn="ctr">
                        <a:lnSpc>
                          <a:spcPct val="115000"/>
                        </a:lnSpc>
                        <a:spcAft>
                          <a:spcPts val="1000"/>
                        </a:spcAft>
                      </a:pPr>
                      <a:r>
                        <a:rPr lang="ru-RU" sz="800" dirty="0">
                          <a:effectLst/>
                          <a:latin typeface="Times New Roman" pitchFamily="18" charset="0"/>
                          <a:cs typeface="Times New Roman" pitchFamily="18" charset="0"/>
                        </a:rPr>
                        <a:t>8.</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just">
                        <a:lnSpc>
                          <a:spcPct val="115000"/>
                        </a:lnSpc>
                        <a:spcAft>
                          <a:spcPts val="0"/>
                        </a:spcAft>
                      </a:pPr>
                      <a:r>
                        <a:rPr lang="ru-RU" sz="800" dirty="0">
                          <a:effectLst/>
                          <a:latin typeface="Times New Roman" pitchFamily="18" charset="0"/>
                          <a:cs typeface="Times New Roman" pitchFamily="18" charset="0"/>
                        </a:rPr>
                        <a:t>Выполнение работ по межеванию земельных участков  природных объектов (ед. участков)</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 </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1</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 </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r>
                        <a:rPr lang="ru-RU" sz="800">
                          <a:effectLst/>
                          <a:latin typeface="Times New Roman" pitchFamily="18" charset="0"/>
                          <a:cs typeface="Times New Roman" pitchFamily="18" charset="0"/>
                        </a:rPr>
                        <a:t> </a:t>
                      </a:r>
                    </a:p>
                    <a:p>
                      <a:pPr algn="ctr">
                        <a:lnSpc>
                          <a:spcPct val="115000"/>
                        </a:lnSpc>
                        <a:spcAft>
                          <a:spcPts val="0"/>
                        </a:spcAft>
                      </a:pPr>
                      <a:r>
                        <a:rPr lang="ru-RU" sz="800">
                          <a:effectLst/>
                          <a:latin typeface="Times New Roman" pitchFamily="18" charset="0"/>
                          <a:cs typeface="Times New Roman" pitchFamily="18" charset="0"/>
                        </a:rPr>
                        <a:t>5</a:t>
                      </a:r>
                      <a:endParaRPr lang="ru-RU" sz="80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r>
                        <a:rPr lang="ru-RU" sz="800">
                          <a:effectLst/>
                          <a:latin typeface="Times New Roman" pitchFamily="18" charset="0"/>
                          <a:cs typeface="Times New Roman" pitchFamily="18" charset="0"/>
                        </a:rPr>
                        <a:t> </a:t>
                      </a:r>
                    </a:p>
                    <a:p>
                      <a:pPr algn="ctr">
                        <a:lnSpc>
                          <a:spcPct val="115000"/>
                        </a:lnSpc>
                        <a:spcAft>
                          <a:spcPts val="0"/>
                        </a:spcAft>
                      </a:pPr>
                      <a:r>
                        <a:rPr lang="ru-RU" sz="800">
                          <a:effectLst/>
                          <a:latin typeface="Times New Roman" pitchFamily="18" charset="0"/>
                          <a:cs typeface="Times New Roman" pitchFamily="18" charset="0"/>
                        </a:rPr>
                        <a:t>2</a:t>
                      </a:r>
                      <a:endParaRPr lang="ru-RU" sz="80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r>
                        <a:rPr lang="ru-RU" sz="800">
                          <a:effectLst/>
                          <a:latin typeface="Times New Roman" pitchFamily="18" charset="0"/>
                          <a:cs typeface="Times New Roman" pitchFamily="18" charset="0"/>
                        </a:rPr>
                        <a:t> </a:t>
                      </a:r>
                    </a:p>
                    <a:p>
                      <a:pPr algn="ctr">
                        <a:lnSpc>
                          <a:spcPct val="115000"/>
                        </a:lnSpc>
                        <a:spcAft>
                          <a:spcPts val="0"/>
                        </a:spcAft>
                      </a:pPr>
                      <a:r>
                        <a:rPr lang="ru-RU" sz="800">
                          <a:effectLst/>
                          <a:latin typeface="Times New Roman" pitchFamily="18" charset="0"/>
                          <a:cs typeface="Times New Roman" pitchFamily="18" charset="0"/>
                        </a:rPr>
                        <a:t>2</a:t>
                      </a:r>
                      <a:endParaRPr lang="ru-RU" sz="80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3</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3</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endParaRPr lang="ru-RU" sz="800" dirty="0" smtClean="0">
                        <a:effectLst/>
                        <a:latin typeface="Times New Roman" pitchFamily="18" charset="0"/>
                        <a:ea typeface="Times New Roman"/>
                        <a:cs typeface="Times New Roman" pitchFamily="18" charset="0"/>
                      </a:endParaRPr>
                    </a:p>
                    <a:p>
                      <a:pPr algn="ctr">
                        <a:lnSpc>
                          <a:spcPct val="115000"/>
                        </a:lnSpc>
                        <a:spcAft>
                          <a:spcPts val="0"/>
                        </a:spcAft>
                      </a:pPr>
                      <a:r>
                        <a:rPr lang="ru-RU" sz="800" dirty="0" smtClean="0">
                          <a:effectLst/>
                          <a:latin typeface="Times New Roman" pitchFamily="18" charset="0"/>
                          <a:ea typeface="Times New Roman"/>
                          <a:cs typeface="Times New Roman" pitchFamily="18" charset="0"/>
                        </a:rPr>
                        <a:t>-</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 </a:t>
                      </a:r>
                    </a:p>
                    <a:p>
                      <a:pPr algn="ctr">
                        <a:lnSpc>
                          <a:spcPct val="115000"/>
                        </a:lnSpc>
                        <a:spcAft>
                          <a:spcPts val="0"/>
                        </a:spcAft>
                      </a:pPr>
                      <a:r>
                        <a:rPr lang="ru-RU" sz="800" dirty="0">
                          <a:effectLst/>
                          <a:latin typeface="Times New Roman" pitchFamily="18" charset="0"/>
                          <a:cs typeface="Times New Roman" pitchFamily="18" charset="0"/>
                        </a:rPr>
                        <a:t>-</a:t>
                      </a:r>
                      <a:endParaRPr lang="ru-RU" sz="800" dirty="0">
                        <a:effectLst/>
                        <a:latin typeface="Times New Roman" pitchFamily="18" charset="0"/>
                        <a:ea typeface="Times New Roman"/>
                        <a:cs typeface="Times New Roman" pitchFamily="18" charset="0"/>
                      </a:endParaRPr>
                    </a:p>
                  </a:txBody>
                  <a:tcPr marL="8433" marR="8433" marT="0" marB="0"/>
                </a:tc>
                <a:extLst>
                  <a:ext uri="{0D108BD9-81ED-4DB2-BD59-A6C34878D82A}">
                    <a16:rowId xmlns:a16="http://schemas.microsoft.com/office/drawing/2014/main" xmlns="" val="10004"/>
                  </a:ext>
                </a:extLst>
              </a:tr>
              <a:tr h="241385">
                <a:tc>
                  <a:txBody>
                    <a:bodyPr/>
                    <a:lstStyle/>
                    <a:p>
                      <a:pPr algn="ctr">
                        <a:lnSpc>
                          <a:spcPct val="115000"/>
                        </a:lnSpc>
                        <a:spcAft>
                          <a:spcPts val="1000"/>
                        </a:spcAft>
                      </a:pPr>
                      <a:r>
                        <a:rPr lang="ru-RU" sz="800" dirty="0">
                          <a:effectLst/>
                          <a:latin typeface="Times New Roman" pitchFamily="18" charset="0"/>
                          <a:cs typeface="Times New Roman" pitchFamily="18" charset="0"/>
                        </a:rPr>
                        <a:t>9.</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just">
                        <a:lnSpc>
                          <a:spcPct val="115000"/>
                        </a:lnSpc>
                        <a:spcAft>
                          <a:spcPts val="0"/>
                        </a:spcAft>
                      </a:pPr>
                      <a:r>
                        <a:rPr lang="ru-RU" sz="800" dirty="0">
                          <a:effectLst/>
                          <a:latin typeface="Times New Roman" pitchFamily="18" charset="0"/>
                          <a:cs typeface="Times New Roman" pitchFamily="18" charset="0"/>
                        </a:rPr>
                        <a:t>Выполнение работ по установке аншлагов на территориях ООПТ </a:t>
                      </a:r>
                      <a:r>
                        <a:rPr lang="ru-RU" sz="800" dirty="0" err="1">
                          <a:effectLst/>
                          <a:latin typeface="Times New Roman" pitchFamily="18" charset="0"/>
                          <a:cs typeface="Times New Roman" pitchFamily="18" charset="0"/>
                        </a:rPr>
                        <a:t>м.зн</a:t>
                      </a:r>
                      <a:r>
                        <a:rPr lang="ru-RU" sz="800" dirty="0">
                          <a:effectLst/>
                          <a:latin typeface="Times New Roman" pitchFamily="18" charset="0"/>
                          <a:cs typeface="Times New Roman" pitchFamily="18" charset="0"/>
                        </a:rPr>
                        <a:t>. (кол-во аншлагов)</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 </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0"/>
                        </a:spcAft>
                      </a:pPr>
                      <a:r>
                        <a:rPr lang="ru-RU" sz="800" dirty="0">
                          <a:effectLst/>
                          <a:latin typeface="Times New Roman" pitchFamily="18" charset="0"/>
                          <a:cs typeface="Times New Roman" pitchFamily="18" charset="0"/>
                        </a:rPr>
                        <a:t> </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0"/>
                        </a:spcAft>
                      </a:pPr>
                      <a:r>
                        <a:rPr lang="ru-RU" sz="800" dirty="0">
                          <a:effectLst/>
                          <a:latin typeface="Times New Roman" pitchFamily="18" charset="0"/>
                          <a:cs typeface="Times New Roman" pitchFamily="18" charset="0"/>
                        </a:rPr>
                        <a:t> </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0"/>
                        </a:spcAft>
                      </a:pPr>
                      <a:r>
                        <a:rPr lang="ru-RU" sz="800" dirty="0">
                          <a:effectLst/>
                          <a:latin typeface="Times New Roman" pitchFamily="18" charset="0"/>
                          <a:cs typeface="Times New Roman" pitchFamily="18" charset="0"/>
                        </a:rPr>
                        <a:t>2</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0"/>
                        </a:spcAft>
                      </a:pPr>
                      <a:r>
                        <a:rPr lang="ru-RU" sz="800" dirty="0">
                          <a:effectLst/>
                          <a:latin typeface="Times New Roman" pitchFamily="18" charset="0"/>
                          <a:cs typeface="Times New Roman" pitchFamily="18" charset="0"/>
                        </a:rPr>
                        <a:t> </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0"/>
                        </a:spcAft>
                      </a:pPr>
                      <a:r>
                        <a:rPr lang="ru-RU" sz="800" dirty="0">
                          <a:effectLst/>
                          <a:latin typeface="Times New Roman" pitchFamily="18" charset="0"/>
                          <a:cs typeface="Times New Roman" pitchFamily="18" charset="0"/>
                        </a:rPr>
                        <a:t>2</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0"/>
                        </a:spcAft>
                      </a:pPr>
                      <a:r>
                        <a:rPr lang="ru-RU" sz="800" dirty="0">
                          <a:effectLst/>
                          <a:latin typeface="Times New Roman" pitchFamily="18" charset="0"/>
                          <a:cs typeface="Times New Roman" pitchFamily="18" charset="0"/>
                        </a:rPr>
                        <a:t>2</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0"/>
                        </a:spcAft>
                      </a:pPr>
                      <a:r>
                        <a:rPr lang="ru-RU" sz="800" dirty="0" smtClean="0">
                          <a:effectLst/>
                          <a:latin typeface="Times New Roman" pitchFamily="18" charset="0"/>
                          <a:cs typeface="Times New Roman" pitchFamily="18" charset="0"/>
                        </a:rPr>
                        <a:t>5</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0"/>
                        </a:spcAft>
                      </a:pPr>
                      <a:r>
                        <a:rPr lang="ru-RU" sz="800" dirty="0" smtClean="0">
                          <a:effectLst/>
                          <a:latin typeface="Times New Roman" pitchFamily="18" charset="0"/>
                          <a:cs typeface="Times New Roman" pitchFamily="18" charset="0"/>
                        </a:rPr>
                        <a:t>0</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0"/>
                        </a:spcAft>
                      </a:pPr>
                      <a:r>
                        <a:rPr lang="ru-RU" sz="800" dirty="0" smtClean="0">
                          <a:effectLst/>
                          <a:latin typeface="Times New Roman" pitchFamily="18" charset="0"/>
                          <a:ea typeface="Times New Roman"/>
                          <a:cs typeface="Times New Roman" pitchFamily="18" charset="0"/>
                        </a:rPr>
                        <a:t>0</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0"/>
                        </a:spcAft>
                      </a:pPr>
                      <a:r>
                        <a:rPr lang="ru-RU" sz="800" dirty="0" smtClean="0">
                          <a:effectLst/>
                          <a:latin typeface="Times New Roman" pitchFamily="18" charset="0"/>
                          <a:cs typeface="Times New Roman" pitchFamily="18" charset="0"/>
                        </a:rPr>
                        <a:t>0</a:t>
                      </a:r>
                      <a:endParaRPr lang="ru-RU" sz="800" dirty="0">
                        <a:effectLst/>
                        <a:latin typeface="Times New Roman" pitchFamily="18" charset="0"/>
                        <a:ea typeface="Times New Roman"/>
                        <a:cs typeface="Times New Roman" pitchFamily="18" charset="0"/>
                      </a:endParaRPr>
                    </a:p>
                  </a:txBody>
                  <a:tcPr marL="8433" marR="8433" marT="0" marB="0" anchor="ctr"/>
                </a:tc>
                <a:extLst>
                  <a:ext uri="{0D108BD9-81ED-4DB2-BD59-A6C34878D82A}">
                    <a16:rowId xmlns:a16="http://schemas.microsoft.com/office/drawing/2014/main" xmlns="" val="10005"/>
                  </a:ext>
                </a:extLst>
              </a:tr>
              <a:tr h="241385">
                <a:tc>
                  <a:txBody>
                    <a:bodyPr/>
                    <a:lstStyle/>
                    <a:p>
                      <a:pPr algn="ctr">
                        <a:lnSpc>
                          <a:spcPct val="115000"/>
                        </a:lnSpc>
                        <a:spcAft>
                          <a:spcPts val="1000"/>
                        </a:spcAft>
                      </a:pPr>
                      <a:r>
                        <a:rPr lang="ru-RU" sz="800">
                          <a:effectLst/>
                          <a:latin typeface="Times New Roman" pitchFamily="18" charset="0"/>
                          <a:cs typeface="Times New Roman" pitchFamily="18" charset="0"/>
                        </a:rPr>
                        <a:t>10.</a:t>
                      </a:r>
                      <a:endParaRPr lang="ru-RU" sz="800">
                        <a:effectLst/>
                        <a:latin typeface="Times New Roman" pitchFamily="18" charset="0"/>
                        <a:ea typeface="Times New Roman"/>
                        <a:cs typeface="Times New Roman" pitchFamily="18" charset="0"/>
                      </a:endParaRPr>
                    </a:p>
                  </a:txBody>
                  <a:tcPr marL="8433" marR="8433" marT="0" marB="0"/>
                </a:tc>
                <a:tc>
                  <a:txBody>
                    <a:bodyPr/>
                    <a:lstStyle/>
                    <a:p>
                      <a:pPr algn="just">
                        <a:lnSpc>
                          <a:spcPct val="115000"/>
                        </a:lnSpc>
                        <a:spcAft>
                          <a:spcPts val="0"/>
                        </a:spcAft>
                      </a:pPr>
                      <a:r>
                        <a:rPr lang="ru-RU" sz="800">
                          <a:effectLst/>
                          <a:latin typeface="Times New Roman" pitchFamily="18" charset="0"/>
                          <a:cs typeface="Times New Roman" pitchFamily="18" charset="0"/>
                        </a:rPr>
                        <a:t>Разработка проекта обустройства места отдыха для населения (ед. проектов)</a:t>
                      </a:r>
                      <a:endParaRPr lang="ru-RU" sz="80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 </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0"/>
                        </a:spcAft>
                      </a:pPr>
                      <a:r>
                        <a:rPr lang="ru-RU" sz="800" dirty="0">
                          <a:effectLst/>
                          <a:latin typeface="Times New Roman" pitchFamily="18" charset="0"/>
                          <a:cs typeface="Times New Roman" pitchFamily="18" charset="0"/>
                        </a:rPr>
                        <a:t> </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0"/>
                        </a:spcAft>
                      </a:pPr>
                      <a:r>
                        <a:rPr lang="ru-RU" sz="800" dirty="0">
                          <a:effectLst/>
                          <a:latin typeface="Times New Roman" pitchFamily="18" charset="0"/>
                          <a:cs typeface="Times New Roman" pitchFamily="18" charset="0"/>
                        </a:rPr>
                        <a:t> </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0"/>
                        </a:spcAft>
                      </a:pPr>
                      <a:r>
                        <a:rPr lang="ru-RU" sz="800" dirty="0">
                          <a:effectLst/>
                          <a:latin typeface="Times New Roman" pitchFamily="18" charset="0"/>
                          <a:cs typeface="Times New Roman" pitchFamily="18" charset="0"/>
                        </a:rPr>
                        <a:t> </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0"/>
                        </a:spcAft>
                      </a:pPr>
                      <a:r>
                        <a:rPr lang="ru-RU" sz="800" dirty="0">
                          <a:effectLst/>
                          <a:latin typeface="Times New Roman" pitchFamily="18" charset="0"/>
                          <a:cs typeface="Times New Roman" pitchFamily="18" charset="0"/>
                        </a:rPr>
                        <a:t> </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0"/>
                        </a:spcAft>
                      </a:pPr>
                      <a:r>
                        <a:rPr lang="ru-RU" sz="800" dirty="0">
                          <a:effectLst/>
                          <a:latin typeface="Times New Roman" pitchFamily="18" charset="0"/>
                          <a:cs typeface="Times New Roman" pitchFamily="18" charset="0"/>
                        </a:rPr>
                        <a:t> </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0"/>
                        </a:spcAft>
                      </a:pPr>
                      <a:r>
                        <a:rPr lang="ru-RU" sz="800" dirty="0">
                          <a:effectLst/>
                          <a:latin typeface="Times New Roman" pitchFamily="18" charset="0"/>
                          <a:cs typeface="Times New Roman" pitchFamily="18" charset="0"/>
                        </a:rPr>
                        <a:t> </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0"/>
                        </a:spcAft>
                      </a:pPr>
                      <a:r>
                        <a:rPr lang="ru-RU" sz="800" dirty="0">
                          <a:effectLst/>
                          <a:latin typeface="Times New Roman" pitchFamily="18" charset="0"/>
                          <a:cs typeface="Times New Roman" pitchFamily="18" charset="0"/>
                        </a:rPr>
                        <a:t>1</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0"/>
                        </a:spcAft>
                      </a:pPr>
                      <a:r>
                        <a:rPr lang="ru-RU" sz="800" dirty="0">
                          <a:effectLst/>
                          <a:latin typeface="Times New Roman" pitchFamily="18" charset="0"/>
                          <a:cs typeface="Times New Roman" pitchFamily="18" charset="0"/>
                        </a:rPr>
                        <a:t>1</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0"/>
                        </a:spcAft>
                      </a:pPr>
                      <a:r>
                        <a:rPr lang="ru-RU" sz="800" dirty="0" smtClean="0">
                          <a:effectLst/>
                          <a:latin typeface="Times New Roman" pitchFamily="18" charset="0"/>
                          <a:ea typeface="Times New Roman"/>
                          <a:cs typeface="Times New Roman" pitchFamily="18" charset="0"/>
                        </a:rPr>
                        <a:t>1</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0"/>
                        </a:spcAft>
                      </a:pPr>
                      <a:r>
                        <a:rPr lang="ru-RU" sz="800" dirty="0">
                          <a:effectLst/>
                          <a:latin typeface="Times New Roman" pitchFamily="18" charset="0"/>
                          <a:cs typeface="Times New Roman" pitchFamily="18" charset="0"/>
                        </a:rPr>
                        <a:t>1</a:t>
                      </a:r>
                      <a:endParaRPr lang="ru-RU" sz="800" dirty="0">
                        <a:effectLst/>
                        <a:latin typeface="Times New Roman" pitchFamily="18" charset="0"/>
                        <a:ea typeface="Times New Roman"/>
                        <a:cs typeface="Times New Roman" pitchFamily="18" charset="0"/>
                      </a:endParaRPr>
                    </a:p>
                  </a:txBody>
                  <a:tcPr marL="8433" marR="8433" marT="0" marB="0" anchor="ctr"/>
                </a:tc>
                <a:extLst>
                  <a:ext uri="{0D108BD9-81ED-4DB2-BD59-A6C34878D82A}">
                    <a16:rowId xmlns:a16="http://schemas.microsoft.com/office/drawing/2014/main" xmlns="" val="10006"/>
                  </a:ext>
                </a:extLst>
              </a:tr>
              <a:tr h="392250">
                <a:tc>
                  <a:txBody>
                    <a:bodyPr/>
                    <a:lstStyle/>
                    <a:p>
                      <a:pPr algn="ctr">
                        <a:lnSpc>
                          <a:spcPct val="115000"/>
                        </a:lnSpc>
                        <a:spcAft>
                          <a:spcPts val="1000"/>
                        </a:spcAft>
                      </a:pPr>
                      <a:r>
                        <a:rPr lang="ru-RU" sz="800" dirty="0">
                          <a:effectLst/>
                          <a:latin typeface="Times New Roman" pitchFamily="18" charset="0"/>
                          <a:cs typeface="Times New Roman" pitchFamily="18" charset="0"/>
                        </a:rPr>
                        <a:t>11.</a:t>
                      </a:r>
                    </a:p>
                    <a:p>
                      <a:pPr algn="just">
                        <a:lnSpc>
                          <a:spcPct val="115000"/>
                        </a:lnSpc>
                        <a:spcAft>
                          <a:spcPts val="1000"/>
                        </a:spcAft>
                      </a:pPr>
                      <a:r>
                        <a:rPr lang="ru-RU" sz="800" dirty="0">
                          <a:effectLst/>
                          <a:latin typeface="Times New Roman" pitchFamily="18" charset="0"/>
                          <a:cs typeface="Times New Roman" pitchFamily="18" charset="0"/>
                        </a:rPr>
                        <a:t> </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just">
                        <a:lnSpc>
                          <a:spcPct val="115000"/>
                        </a:lnSpc>
                        <a:spcAft>
                          <a:spcPts val="0"/>
                        </a:spcAft>
                      </a:pPr>
                      <a:r>
                        <a:rPr lang="ru-RU" sz="800" dirty="0">
                          <a:effectLst/>
                          <a:latin typeface="Times New Roman" pitchFamily="18" charset="0"/>
                          <a:cs typeface="Times New Roman" pitchFamily="18" charset="0"/>
                        </a:rPr>
                        <a:t>Определение и закрепление на местности границ местоположения городских лесов, проведение лесоустройства  (га)</a:t>
                      </a:r>
                      <a:endParaRPr lang="ru-RU" sz="800" dirty="0">
                        <a:effectLst/>
                        <a:latin typeface="Times New Roman" pitchFamily="18" charset="0"/>
                        <a:ea typeface="Times New Roman"/>
                        <a:cs typeface="Times New Roman" pitchFamily="18" charset="0"/>
                      </a:endParaRPr>
                    </a:p>
                  </a:txBody>
                  <a:tcPr marL="8433" marR="8433" marT="0" marB="0"/>
                </a:tc>
                <a:tc>
                  <a:txBody>
                    <a:bodyPr/>
                    <a:lstStyle/>
                    <a:p>
                      <a:pPr algn="ctr">
                        <a:lnSpc>
                          <a:spcPct val="115000"/>
                        </a:lnSpc>
                        <a:spcAft>
                          <a:spcPts val="1000"/>
                        </a:spcAft>
                      </a:pPr>
                      <a:r>
                        <a:rPr lang="ru-RU" sz="800" dirty="0">
                          <a:effectLst/>
                          <a:latin typeface="Times New Roman" pitchFamily="18" charset="0"/>
                          <a:cs typeface="Times New Roman" pitchFamily="18" charset="0"/>
                        </a:rPr>
                        <a:t> </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dirty="0">
                          <a:effectLst/>
                          <a:latin typeface="Times New Roman" pitchFamily="18" charset="0"/>
                          <a:cs typeface="Times New Roman" pitchFamily="18" charset="0"/>
                        </a:rPr>
                        <a:t> </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dirty="0">
                          <a:effectLst/>
                          <a:latin typeface="Times New Roman" pitchFamily="18" charset="0"/>
                          <a:cs typeface="Times New Roman" pitchFamily="18" charset="0"/>
                        </a:rPr>
                        <a:t> </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dirty="0">
                          <a:effectLst/>
                          <a:latin typeface="Times New Roman" pitchFamily="18" charset="0"/>
                          <a:cs typeface="Times New Roman" pitchFamily="18" charset="0"/>
                        </a:rPr>
                        <a:t>1</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dirty="0">
                          <a:effectLst/>
                          <a:latin typeface="Times New Roman" pitchFamily="18" charset="0"/>
                          <a:cs typeface="Times New Roman" pitchFamily="18" charset="0"/>
                        </a:rPr>
                        <a:t>9 </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dirty="0">
                          <a:effectLst/>
                          <a:latin typeface="Times New Roman" pitchFamily="18" charset="0"/>
                          <a:cs typeface="Times New Roman" pitchFamily="18" charset="0"/>
                        </a:rPr>
                        <a:t>11</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dirty="0">
                          <a:effectLst/>
                          <a:latin typeface="Times New Roman" pitchFamily="18" charset="0"/>
                          <a:cs typeface="Times New Roman" pitchFamily="18" charset="0"/>
                        </a:rPr>
                        <a:t>85</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dirty="0" smtClean="0">
                          <a:effectLst/>
                          <a:latin typeface="Times New Roman" pitchFamily="18" charset="0"/>
                          <a:cs typeface="Times New Roman" pitchFamily="18" charset="0"/>
                        </a:rPr>
                        <a:t>31,7</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dirty="0" smtClean="0">
                          <a:effectLst/>
                          <a:latin typeface="Times New Roman" pitchFamily="18" charset="0"/>
                          <a:ea typeface="Times New Roman"/>
                          <a:cs typeface="Times New Roman" pitchFamily="18" charset="0"/>
                        </a:rPr>
                        <a:t>0</a:t>
                      </a:r>
                      <a:endParaRPr lang="ru-RU" sz="800" dirty="0">
                        <a:effectLst/>
                        <a:latin typeface="Times New Roman" pitchFamily="18" charset="0"/>
                        <a:ea typeface="Times New Roman"/>
                        <a:cs typeface="Times New Roman" pitchFamily="18" charset="0"/>
                      </a:endParaRPr>
                    </a:p>
                  </a:txBody>
                  <a:tcPr marL="8433" marR="8433" marT="0" marB="0" anchor="ctr"/>
                </a:tc>
                <a:tc>
                  <a:txBody>
                    <a:bodyPr/>
                    <a:lstStyle/>
                    <a:p>
                      <a:pPr algn="ctr">
                        <a:lnSpc>
                          <a:spcPct val="115000"/>
                        </a:lnSpc>
                        <a:spcAft>
                          <a:spcPts val="100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Times New Roman"/>
                        <a:cs typeface="Times New Roman" pitchFamily="18" charset="0"/>
                      </a:endParaRPr>
                    </a:p>
                  </a:txBody>
                  <a:tcPr marL="8433" marR="8433" marT="0" marB="0" anchor="ct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8897349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74440" y="1412776"/>
            <a:ext cx="8645099" cy="1569660"/>
          </a:xfrm>
          <a:prstGeom prst="rect">
            <a:avLst/>
          </a:prstGeom>
          <a:noFill/>
        </p:spPr>
        <p:txBody>
          <a:bodyPr wrap="square">
            <a:spAutoFit/>
          </a:bodyPr>
          <a:lstStyle/>
          <a:p>
            <a:r>
              <a:rPr lang="ru-RU" sz="1200" b="1" u="sng" dirty="0">
                <a:solidFill>
                  <a:srgbClr val="FFC000"/>
                </a:solidFill>
                <a:effectLst>
                  <a:outerShdw blurRad="38100" dist="38100" dir="2700000" algn="tl">
                    <a:srgbClr val="000000">
                      <a:alpha val="43137"/>
                    </a:srgbClr>
                  </a:outerShdw>
                </a:effectLst>
              </a:rPr>
              <a:t>Цель программы: </a:t>
            </a:r>
            <a:r>
              <a:rPr lang="ru-RU" sz="1200" b="1" dirty="0">
                <a:solidFill>
                  <a:srgbClr val="FFC000"/>
                </a:solidFill>
                <a:effectLst>
                  <a:outerShdw blurRad="38100" dist="38100" dir="2700000" algn="tl">
                    <a:srgbClr val="000000">
                      <a:alpha val="43137"/>
                    </a:srgbClr>
                  </a:outerShdw>
                </a:effectLst>
              </a:rPr>
              <a:t>  </a:t>
            </a:r>
          </a:p>
          <a:p>
            <a:pPr algn="just"/>
            <a:r>
              <a:rPr lang="ru-RU" sz="1200" dirty="0">
                <a:solidFill>
                  <a:srgbClr val="FFFF00"/>
                </a:solidFill>
                <a:effectLst>
                  <a:outerShdw blurRad="38100" dist="38100" dir="2700000" algn="tl">
                    <a:srgbClr val="000000">
                      <a:alpha val="43137"/>
                    </a:srgbClr>
                  </a:outerShdw>
                </a:effectLst>
              </a:rPr>
              <a:t>- создание условий для развития малого и среднего предпринимательства на территории Гаврилово-Посадского муниципального района.</a:t>
            </a:r>
          </a:p>
          <a:p>
            <a:pPr algn="just"/>
            <a:r>
              <a:rPr lang="ru-RU" sz="1200" dirty="0">
                <a:solidFill>
                  <a:srgbClr val="FFFF00"/>
                </a:solidFill>
                <a:effectLst>
                  <a:outerShdw blurRad="38100" dist="38100" dir="2700000" algn="tl">
                    <a:srgbClr val="000000">
                      <a:alpha val="43137"/>
                    </a:srgbClr>
                  </a:outerShdw>
                </a:effectLst>
              </a:rPr>
              <a:t>- повышение качества и доступности предоставления гражданам государственных и муниципальных услуг на базе многофункционального центра (МФЦ).</a:t>
            </a:r>
          </a:p>
          <a:p>
            <a:pPr algn="just"/>
            <a:r>
              <a:rPr lang="ru-RU" sz="1200" dirty="0">
                <a:solidFill>
                  <a:srgbClr val="FFFF00"/>
                </a:solidFill>
                <a:effectLst>
                  <a:outerShdw blurRad="38100" dist="38100" dir="2700000" algn="tl">
                    <a:srgbClr val="000000">
                      <a:alpha val="43137"/>
                    </a:srgbClr>
                  </a:outerShdw>
                </a:effectLst>
              </a:rPr>
              <a:t>- обеспечение безопасности жизни и здоровья работающих граждан, повышение гарантий их законных прав на безопасные условия труда; защита интересов общества и государства путем сокращения количества случаев производственного травматизма и профессиональных заболеваний.</a:t>
            </a:r>
          </a:p>
        </p:txBody>
      </p:sp>
      <p:sp>
        <p:nvSpPr>
          <p:cNvPr id="16" name="Прямоугольник 15"/>
          <p:cNvSpPr/>
          <p:nvPr/>
        </p:nvSpPr>
        <p:spPr>
          <a:xfrm>
            <a:off x="2011581" y="930682"/>
            <a:ext cx="5472607" cy="492443"/>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sz="1400" b="1" dirty="0">
                <a:solidFill>
                  <a:srgbClr val="660066"/>
                </a:solidFill>
              </a:rPr>
              <a:t>Администратор программы: </a:t>
            </a:r>
          </a:p>
          <a:p>
            <a:pPr algn="ctr"/>
            <a:r>
              <a:rPr lang="ru-RU" sz="1200" dirty="0">
                <a:solidFill>
                  <a:srgbClr val="660066"/>
                </a:solidFill>
              </a:rPr>
              <a:t>Администрация Гаврилово-Посадского муниципального района</a:t>
            </a:r>
            <a:endParaRPr lang="ru-RU" sz="1400" dirty="0">
              <a:solidFill>
                <a:srgbClr val="660066"/>
              </a:solidFill>
            </a:endParaRPr>
          </a:p>
        </p:txBody>
      </p:sp>
      <p:sp>
        <p:nvSpPr>
          <p:cNvPr id="17" name="Прямоугольник 16"/>
          <p:cNvSpPr/>
          <p:nvPr/>
        </p:nvSpPr>
        <p:spPr>
          <a:xfrm>
            <a:off x="496782" y="3042218"/>
            <a:ext cx="2705815" cy="338554"/>
          </a:xfrm>
          <a:prstGeom prst="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p:spPr>
        <p:txBody>
          <a:bodyPr wrap="square">
            <a:spAutoFit/>
          </a:bodyPr>
          <a:lstStyle/>
          <a:p>
            <a:pPr algn="ctr"/>
            <a:r>
              <a:rPr lang="ru-RU" sz="1600" b="1" u="sng" dirty="0">
                <a:solidFill>
                  <a:srgbClr val="C32D2E">
                    <a:lumMod val="50000"/>
                  </a:srgbClr>
                </a:solidFill>
              </a:rPr>
              <a:t>РЕЗУЛЬТАТЫ</a:t>
            </a:r>
            <a:endParaRPr lang="ru-RU" sz="1600" dirty="0">
              <a:solidFill>
                <a:srgbClr val="C32D2E">
                  <a:lumMod val="50000"/>
                </a:srgbClr>
              </a:solidFill>
            </a:endParaRPr>
          </a:p>
        </p:txBody>
      </p:sp>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7518"/>
            <a:ext cx="966092" cy="966092"/>
          </a:xfrm>
          <a:prstGeom prst="rect">
            <a:avLst/>
          </a:prstGeom>
        </p:spPr>
      </p:pic>
      <p:sp>
        <p:nvSpPr>
          <p:cNvPr id="35" name="Номер слайда 1"/>
          <p:cNvSpPr txBox="1">
            <a:spLocks/>
          </p:cNvSpPr>
          <p:nvPr/>
        </p:nvSpPr>
        <p:spPr>
          <a:xfrm>
            <a:off x="8554382" y="6364613"/>
            <a:ext cx="587274" cy="353391"/>
          </a:xfrm>
          <a:prstGeom prst="rect">
            <a:avLst/>
          </a:prstGeom>
        </p:spPr>
        <p:txBody>
          <a:bodyPr vert="horz" lIns="91440" tIns="45720" rIns="91440" bIns="45720" rtlCol="0" anchor="t"/>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71</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graphicFrame>
        <p:nvGraphicFramePr>
          <p:cNvPr id="21" name="Схема 20"/>
          <p:cNvGraphicFramePr/>
          <p:nvPr>
            <p:extLst>
              <p:ext uri="{D42A27DB-BD31-4B8C-83A1-F6EECF244321}">
                <p14:modId xmlns:p14="http://schemas.microsoft.com/office/powerpoint/2010/main" val="1538898240"/>
              </p:ext>
            </p:extLst>
          </p:nvPr>
        </p:nvGraphicFramePr>
        <p:xfrm>
          <a:off x="179512" y="3507232"/>
          <a:ext cx="5112568" cy="33321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2" name="Рисунок 21"/>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72200" y="5337082"/>
            <a:ext cx="2033604" cy="1204227"/>
          </a:xfrm>
          <a:prstGeom prst="rect">
            <a:avLst/>
          </a:prstGeom>
        </p:spPr>
      </p:pic>
      <p:sp>
        <p:nvSpPr>
          <p:cNvPr id="23" name="Прямоугольник 22"/>
          <p:cNvSpPr/>
          <p:nvPr/>
        </p:nvSpPr>
        <p:spPr>
          <a:xfrm rot="20593258">
            <a:off x="6978838" y="5783919"/>
            <a:ext cx="385042" cy="230832"/>
          </a:xfrm>
          <a:prstGeom prst="rect">
            <a:avLst/>
          </a:prstGeom>
        </p:spPr>
        <p:txBody>
          <a:bodyPr wrap="none">
            <a:spAutoFit/>
          </a:bodyPr>
          <a:lstStyle/>
          <a:p>
            <a:r>
              <a:rPr lang="ru-RU" sz="900" b="1" dirty="0">
                <a:solidFill>
                  <a:srgbClr val="703203">
                    <a:lumMod val="50000"/>
                  </a:srgbClr>
                </a:solidFill>
              </a:rPr>
              <a:t>МП</a:t>
            </a:r>
            <a:endParaRPr lang="ru-RU" sz="1000" dirty="0">
              <a:solidFill>
                <a:srgbClr val="703203">
                  <a:lumMod val="50000"/>
                </a:srgbClr>
              </a:solidFill>
            </a:endParaRPr>
          </a:p>
        </p:txBody>
      </p:sp>
      <p:graphicFrame>
        <p:nvGraphicFramePr>
          <p:cNvPr id="24" name="Диаграмма 23"/>
          <p:cNvGraphicFramePr/>
          <p:nvPr>
            <p:extLst>
              <p:ext uri="{D42A27DB-BD31-4B8C-83A1-F6EECF244321}">
                <p14:modId xmlns:p14="http://schemas.microsoft.com/office/powerpoint/2010/main" val="4260603283"/>
              </p:ext>
            </p:extLst>
          </p:nvPr>
        </p:nvGraphicFramePr>
        <p:xfrm>
          <a:off x="4240560" y="2862522"/>
          <a:ext cx="4896544" cy="2513087"/>
        </p:xfrm>
        <a:graphic>
          <a:graphicData uri="http://schemas.openxmlformats.org/drawingml/2006/chart">
            <c:chart xmlns:c="http://schemas.openxmlformats.org/drawingml/2006/chart" xmlns:r="http://schemas.openxmlformats.org/officeDocument/2006/relationships" r:id="rId10"/>
          </a:graphicData>
        </a:graphic>
      </p:graphicFrame>
      <p:sp>
        <p:nvSpPr>
          <p:cNvPr id="25" name="Прямоугольник 24"/>
          <p:cNvSpPr/>
          <p:nvPr/>
        </p:nvSpPr>
        <p:spPr>
          <a:xfrm rot="20593258">
            <a:off x="405690" y="401287"/>
            <a:ext cx="412292" cy="338554"/>
          </a:xfrm>
          <a:prstGeom prst="rect">
            <a:avLst/>
          </a:prstGeom>
        </p:spPr>
        <p:txBody>
          <a:bodyPr wrap="none">
            <a:spAutoFit/>
          </a:bodyPr>
          <a:lstStyle/>
          <a:p>
            <a:r>
              <a:rPr lang="ru-RU" sz="1600" b="1" dirty="0">
                <a:solidFill>
                  <a:srgbClr val="FF0000"/>
                </a:solidFill>
                <a:effectLst>
                  <a:outerShdw blurRad="38100" dist="38100" dir="2700000" algn="tl">
                    <a:srgbClr val="000000">
                      <a:alpha val="43137"/>
                    </a:srgbClr>
                  </a:outerShdw>
                </a:effectLst>
              </a:rPr>
              <a:t>15</a:t>
            </a:r>
            <a:endParaRPr lang="ru-RU" dirty="0">
              <a:solidFill>
                <a:srgbClr val="FF0000"/>
              </a:solidFill>
              <a:effectLst>
                <a:outerShdw blurRad="38100" dist="38100" dir="2700000" algn="tl">
                  <a:srgbClr val="000000">
                    <a:alpha val="43137"/>
                  </a:srgbClr>
                </a:outerShdw>
              </a:effectLst>
            </a:endParaRPr>
          </a:p>
        </p:txBody>
      </p:sp>
      <p:sp>
        <p:nvSpPr>
          <p:cNvPr id="3" name="Прямоугольник 2"/>
          <p:cNvSpPr/>
          <p:nvPr/>
        </p:nvSpPr>
        <p:spPr>
          <a:xfrm>
            <a:off x="437976" y="87518"/>
            <a:ext cx="8910736" cy="615553"/>
          </a:xfrm>
          <a:prstGeom prst="rect">
            <a:avLst/>
          </a:prstGeom>
        </p:spPr>
        <p:txBody>
          <a:bodyPr wrap="square">
            <a:spAutoFit/>
          </a:bodyPr>
          <a:lstStyle/>
          <a:p>
            <a:pPr lvl="0" algn="ctr"/>
            <a:r>
              <a:rPr lang="ru-RU" sz="1700" b="1" i="1" dirty="0">
                <a:solidFill>
                  <a:srgbClr val="FFFF00"/>
                </a:solidFill>
                <a:effectLst>
                  <a:outerShdw blurRad="38100" dist="38100" dir="2700000" algn="tl">
                    <a:srgbClr val="000000">
                      <a:alpha val="43137"/>
                    </a:srgbClr>
                  </a:outerShdw>
                </a:effectLst>
              </a:rPr>
              <a:t>Муниципальная программа</a:t>
            </a:r>
          </a:p>
          <a:p>
            <a:pPr lvl="0" algn="ctr"/>
            <a:r>
              <a:rPr lang="ru-RU" sz="1700" b="1" i="1" dirty="0">
                <a:solidFill>
                  <a:srgbClr val="FFFF00"/>
                </a:solidFill>
                <a:effectLst>
                  <a:outerShdw blurRad="38100" dist="38100" dir="2700000" algn="tl">
                    <a:srgbClr val="000000">
                      <a:alpha val="43137"/>
                    </a:srgbClr>
                  </a:outerShdw>
                </a:effectLst>
              </a:rPr>
              <a:t> «Экономическое развитие Гаврилово-Посадского муниципального района»</a:t>
            </a:r>
            <a:endParaRPr lang="ru-RU" sz="1700" b="1" i="1" dirty="0">
              <a:ln w="1905"/>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221623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User\Pictures\Ромашки\kletka-3d-rel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18" name="Номер слайда 1"/>
          <p:cNvSpPr txBox="1">
            <a:spLocks/>
          </p:cNvSpPr>
          <p:nvPr/>
        </p:nvSpPr>
        <p:spPr>
          <a:xfrm>
            <a:off x="8556726" y="84914"/>
            <a:ext cx="587274" cy="353391"/>
          </a:xfrm>
          <a:prstGeom prst="rect">
            <a:avLst/>
          </a:prstGeom>
        </p:spPr>
        <p:txBody>
          <a:bodyPr vert="horz" lIns="91440" tIns="45720" rIns="91440" bIns="45720" rtlCol="0" anchor="t"/>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72</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
        <p:nvSpPr>
          <p:cNvPr id="9" name="Прямоугольник 8"/>
          <p:cNvSpPr/>
          <p:nvPr/>
        </p:nvSpPr>
        <p:spPr>
          <a:xfrm>
            <a:off x="965871" y="455840"/>
            <a:ext cx="7884492" cy="307777"/>
          </a:xfrm>
          <a:prstGeom prst="rect">
            <a:avLst/>
          </a:prstGeom>
          <a:gradFill flip="none" rotWithShape="1">
            <a:gsLst>
              <a:gs pos="0">
                <a:srgbClr val="99FFCC">
                  <a:shade val="30000"/>
                  <a:satMod val="115000"/>
                </a:srgbClr>
              </a:gs>
              <a:gs pos="50000">
                <a:srgbClr val="99FFCC">
                  <a:shade val="67500"/>
                  <a:satMod val="115000"/>
                </a:srgbClr>
              </a:gs>
              <a:gs pos="100000">
                <a:srgbClr val="99FFCC">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ru-RU" sz="1200" b="1" dirty="0">
                <a:solidFill>
                  <a:schemeClr val="bg1">
                    <a:lumMod val="75000"/>
                  </a:schemeClr>
                </a:solidFill>
              </a:rPr>
              <a:t>Целевые показатели (индикаторы) реализации муниципальной программы</a:t>
            </a:r>
            <a:r>
              <a:rPr lang="ru-RU" sz="1400" dirty="0">
                <a:solidFill>
                  <a:srgbClr val="703203">
                    <a:lumMod val="60000"/>
                    <a:lumOff val="40000"/>
                  </a:srgbClr>
                </a:solidFill>
              </a:rPr>
              <a:t>	</a:t>
            </a:r>
          </a:p>
        </p:txBody>
      </p:sp>
      <p:sp>
        <p:nvSpPr>
          <p:cNvPr id="2" name="Прямоугольник 1"/>
          <p:cNvSpPr/>
          <p:nvPr/>
        </p:nvSpPr>
        <p:spPr>
          <a:xfrm>
            <a:off x="341598" y="-42466"/>
            <a:ext cx="8670897" cy="523220"/>
          </a:xfrm>
          <a:prstGeom prst="rect">
            <a:avLst/>
          </a:prstGeom>
        </p:spPr>
        <p:txBody>
          <a:bodyPr wrap="square">
            <a:spAutoFit/>
          </a:bodyPr>
          <a:lstStyle/>
          <a:p>
            <a:pPr lvl="0" algn="ctr"/>
            <a:r>
              <a:rPr lang="ru-RU" sz="1400" b="1" i="1" dirty="0">
                <a:solidFill>
                  <a:srgbClr val="FFFF00"/>
                </a:solidFill>
                <a:effectLst>
                  <a:outerShdw blurRad="38100" dist="38100" dir="2700000" algn="tl">
                    <a:srgbClr val="000000">
                      <a:alpha val="43137"/>
                    </a:srgbClr>
                  </a:outerShdw>
                </a:effectLst>
              </a:rPr>
              <a:t>Муниципальная программа</a:t>
            </a:r>
          </a:p>
          <a:p>
            <a:pPr lvl="0" algn="ctr"/>
            <a:r>
              <a:rPr lang="ru-RU" sz="1400" b="1" i="1" dirty="0">
                <a:solidFill>
                  <a:srgbClr val="FFFF00"/>
                </a:solidFill>
                <a:effectLst>
                  <a:outerShdw blurRad="38100" dist="38100" dir="2700000" algn="tl">
                    <a:srgbClr val="000000">
                      <a:alpha val="43137"/>
                    </a:srgbClr>
                  </a:outerShdw>
                </a:effectLst>
              </a:rPr>
              <a:t> «Экономическое развитие Гаврилово-Посадского муниципального района»</a:t>
            </a:r>
            <a:endParaRPr lang="ru-RU" sz="1400" b="1" i="1" dirty="0">
              <a:ln w="1905"/>
              <a:solidFill>
                <a:srgbClr val="FFFF00"/>
              </a:solidFill>
              <a:effectLst>
                <a:outerShdw blurRad="38100" dist="38100" dir="2700000" algn="tl">
                  <a:srgbClr val="000000">
                    <a:alpha val="43137"/>
                  </a:srgbClr>
                </a:outerShdw>
              </a:effectLst>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030013244"/>
              </p:ext>
            </p:extLst>
          </p:nvPr>
        </p:nvGraphicFramePr>
        <p:xfrm>
          <a:off x="0" y="763616"/>
          <a:ext cx="9143997" cy="5473916"/>
        </p:xfrm>
        <a:graphic>
          <a:graphicData uri="http://schemas.openxmlformats.org/drawingml/2006/table">
            <a:tbl>
              <a:tblPr firstRow="1" firstCol="1" bandRow="1">
                <a:tableStyleId>{5940675A-B579-460E-94D1-54222C63F5DA}</a:tableStyleId>
              </a:tblPr>
              <a:tblGrid>
                <a:gridCol w="323528">
                  <a:extLst>
                    <a:ext uri="{9D8B030D-6E8A-4147-A177-3AD203B41FA5}">
                      <a16:colId xmlns:a16="http://schemas.microsoft.com/office/drawing/2014/main" xmlns="" val="20000"/>
                    </a:ext>
                  </a:extLst>
                </a:gridCol>
                <a:gridCol w="2448272"/>
                <a:gridCol w="432048"/>
                <a:gridCol w="432048"/>
                <a:gridCol w="432048"/>
                <a:gridCol w="432048"/>
                <a:gridCol w="432048"/>
                <a:gridCol w="432048"/>
                <a:gridCol w="432048"/>
                <a:gridCol w="432048"/>
                <a:gridCol w="504056"/>
                <a:gridCol w="504056"/>
                <a:gridCol w="504056"/>
                <a:gridCol w="504056"/>
                <a:gridCol w="448907"/>
                <a:gridCol w="450682">
                  <a:extLst>
                    <a:ext uri="{9D8B030D-6E8A-4147-A177-3AD203B41FA5}">
                      <a16:colId xmlns:a16="http://schemas.microsoft.com/office/drawing/2014/main" xmlns="" val="20014"/>
                    </a:ext>
                  </a:extLst>
                </a:gridCol>
              </a:tblGrid>
              <a:tr h="119753">
                <a:tc rowSpan="2">
                  <a:txBody>
                    <a:bodyPr/>
                    <a:lstStyle/>
                    <a:p>
                      <a:pPr algn="ctr">
                        <a:spcAft>
                          <a:spcPts val="0"/>
                        </a:spcAft>
                      </a:pPr>
                      <a:r>
                        <a:rPr lang="ru-RU" sz="800" b="1" dirty="0">
                          <a:effectLst/>
                          <a:latin typeface="Times New Roman" pitchFamily="18" charset="0"/>
                          <a:cs typeface="Times New Roman" pitchFamily="18" charset="0"/>
                        </a:rPr>
                        <a:t>№ п\п</a:t>
                      </a:r>
                      <a:endParaRPr lang="ru-RU" sz="800" b="1" dirty="0">
                        <a:effectLst/>
                        <a:latin typeface="Times New Roman" pitchFamily="18" charset="0"/>
                        <a:ea typeface="Times New Roman"/>
                        <a:cs typeface="Times New Roman" pitchFamily="18" charset="0"/>
                      </a:endParaRPr>
                    </a:p>
                  </a:txBody>
                  <a:tcPr marL="10896" marR="10896" marT="0" marB="0"/>
                </a:tc>
                <a:tc rowSpan="2">
                  <a:txBody>
                    <a:bodyPr/>
                    <a:lstStyle/>
                    <a:p>
                      <a:pPr algn="ctr">
                        <a:spcAft>
                          <a:spcPts val="0"/>
                        </a:spcAft>
                      </a:pPr>
                      <a:r>
                        <a:rPr lang="ru-RU" sz="800" b="1" dirty="0">
                          <a:effectLst/>
                          <a:latin typeface="Times New Roman" pitchFamily="18" charset="0"/>
                          <a:cs typeface="Times New Roman" pitchFamily="18" charset="0"/>
                        </a:rPr>
                        <a:t>Наименование целевого индикатора (показателя)</a:t>
                      </a:r>
                      <a:endParaRPr lang="ru-RU" sz="800" b="1" dirty="0">
                        <a:effectLst/>
                        <a:latin typeface="Times New Roman" pitchFamily="18" charset="0"/>
                        <a:ea typeface="Times New Roman"/>
                        <a:cs typeface="Times New Roman" pitchFamily="18" charset="0"/>
                      </a:endParaRPr>
                    </a:p>
                  </a:txBody>
                  <a:tcPr marL="10896" marR="10896" marT="0" marB="0"/>
                </a:tc>
                <a:tc rowSpan="2">
                  <a:txBody>
                    <a:bodyPr/>
                    <a:lstStyle/>
                    <a:p>
                      <a:pPr algn="ctr">
                        <a:spcAft>
                          <a:spcPts val="0"/>
                        </a:spcAft>
                      </a:pPr>
                      <a:r>
                        <a:rPr lang="ru-RU" sz="800" b="1" dirty="0">
                          <a:effectLst/>
                          <a:latin typeface="Times New Roman" pitchFamily="18" charset="0"/>
                          <a:cs typeface="Times New Roman" pitchFamily="18" charset="0"/>
                        </a:rPr>
                        <a:t>Ед. </a:t>
                      </a:r>
                      <a:r>
                        <a:rPr lang="ru-RU" sz="800" b="1" dirty="0" err="1" smtClean="0">
                          <a:effectLst/>
                          <a:latin typeface="Times New Roman" pitchFamily="18" charset="0"/>
                          <a:cs typeface="Times New Roman" pitchFamily="18" charset="0"/>
                        </a:rPr>
                        <a:t>измере</a:t>
                      </a:r>
                      <a:endParaRPr lang="ru-RU" sz="800" b="1" dirty="0" smtClean="0">
                        <a:effectLst/>
                        <a:latin typeface="Times New Roman" pitchFamily="18" charset="0"/>
                        <a:cs typeface="Times New Roman" pitchFamily="18" charset="0"/>
                      </a:endParaRPr>
                    </a:p>
                    <a:p>
                      <a:pPr algn="ctr">
                        <a:spcAft>
                          <a:spcPts val="0"/>
                        </a:spcAft>
                      </a:pPr>
                      <a:r>
                        <a:rPr lang="ru-RU" sz="800" b="1" dirty="0" err="1" smtClean="0">
                          <a:effectLst/>
                          <a:latin typeface="Times New Roman" pitchFamily="18" charset="0"/>
                          <a:cs typeface="Times New Roman" pitchFamily="18" charset="0"/>
                        </a:rPr>
                        <a:t>ния</a:t>
                      </a:r>
                      <a:endParaRPr lang="ru-RU" sz="800" b="1" dirty="0">
                        <a:effectLst/>
                        <a:latin typeface="Times New Roman" pitchFamily="18" charset="0"/>
                        <a:ea typeface="Times New Roman"/>
                        <a:cs typeface="Times New Roman" pitchFamily="18" charset="0"/>
                      </a:endParaRPr>
                    </a:p>
                  </a:txBody>
                  <a:tcPr marL="10896" marR="10896" marT="0" marB="0"/>
                </a:tc>
                <a:tc gridSpan="13">
                  <a:txBody>
                    <a:bodyPr/>
                    <a:lstStyle/>
                    <a:p>
                      <a:pPr algn="ctr">
                        <a:spcAft>
                          <a:spcPts val="0"/>
                        </a:spcAft>
                      </a:pPr>
                      <a:r>
                        <a:rPr lang="ru-RU" sz="800" b="1">
                          <a:effectLst/>
                          <a:latin typeface="Times New Roman" pitchFamily="18" charset="0"/>
                          <a:cs typeface="Times New Roman" pitchFamily="18" charset="0"/>
                        </a:rPr>
                        <a:t>Значения целевых индикаторов (показателей)</a:t>
                      </a:r>
                      <a:endParaRPr lang="ru-RU" sz="800" b="1">
                        <a:effectLst/>
                        <a:latin typeface="Times New Roman" pitchFamily="18" charset="0"/>
                        <a:ea typeface="Times New Roman"/>
                        <a:cs typeface="Times New Roman" pitchFamily="18" charset="0"/>
                      </a:endParaRPr>
                    </a:p>
                  </a:txBody>
                  <a:tcPr marL="10896" marR="10896"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23752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71755" marR="71755" algn="ctr">
                        <a:spcAft>
                          <a:spcPts val="0"/>
                        </a:spcAft>
                      </a:pPr>
                      <a:r>
                        <a:rPr lang="ru-RU" sz="800" b="1" dirty="0">
                          <a:effectLst/>
                          <a:latin typeface="Times New Roman" pitchFamily="18" charset="0"/>
                          <a:cs typeface="Times New Roman" pitchFamily="18" charset="0"/>
                        </a:rPr>
                        <a:t>2013</a:t>
                      </a:r>
                    </a:p>
                    <a:p>
                      <a:pPr marL="71755" marR="71755" algn="ctr">
                        <a:spcAft>
                          <a:spcPts val="0"/>
                        </a:spcAft>
                      </a:pPr>
                      <a:r>
                        <a:rPr lang="ru-RU" sz="800" b="1" dirty="0">
                          <a:effectLst/>
                          <a:latin typeface="Times New Roman" pitchFamily="18" charset="0"/>
                          <a:cs typeface="Times New Roman" pitchFamily="18" charset="0"/>
                        </a:rPr>
                        <a:t> </a:t>
                      </a:r>
                      <a:endParaRPr lang="ru-RU" sz="800" b="1" dirty="0">
                        <a:effectLst/>
                        <a:latin typeface="Times New Roman" pitchFamily="18" charset="0"/>
                        <a:ea typeface="Times New Roman"/>
                        <a:cs typeface="Times New Roman" pitchFamily="18" charset="0"/>
                      </a:endParaRPr>
                    </a:p>
                  </a:txBody>
                  <a:tcPr marL="10896" marR="10896" marT="0" marB="0"/>
                </a:tc>
                <a:tc>
                  <a:txBody>
                    <a:bodyPr/>
                    <a:lstStyle/>
                    <a:p>
                      <a:pPr marL="71755" marR="71755" algn="ctr">
                        <a:spcAft>
                          <a:spcPts val="0"/>
                        </a:spcAft>
                      </a:pPr>
                      <a:r>
                        <a:rPr lang="ru-RU" sz="800" b="1" dirty="0">
                          <a:effectLst/>
                          <a:latin typeface="Times New Roman" pitchFamily="18" charset="0"/>
                          <a:cs typeface="Times New Roman" pitchFamily="18" charset="0"/>
                        </a:rPr>
                        <a:t>2014</a:t>
                      </a:r>
                      <a:endParaRPr lang="ru-RU" sz="800" b="1" dirty="0">
                        <a:effectLst/>
                        <a:latin typeface="Times New Roman" pitchFamily="18" charset="0"/>
                        <a:ea typeface="Times New Roman"/>
                        <a:cs typeface="Times New Roman" pitchFamily="18" charset="0"/>
                      </a:endParaRPr>
                    </a:p>
                  </a:txBody>
                  <a:tcPr marL="10896" marR="10896" marT="0" marB="0"/>
                </a:tc>
                <a:tc>
                  <a:txBody>
                    <a:bodyPr/>
                    <a:lstStyle/>
                    <a:p>
                      <a:pPr marL="71755" marR="71755" algn="ctr">
                        <a:spcAft>
                          <a:spcPts val="0"/>
                        </a:spcAft>
                      </a:pPr>
                      <a:r>
                        <a:rPr lang="ru-RU" sz="800" b="1" dirty="0">
                          <a:effectLst/>
                          <a:latin typeface="Times New Roman" pitchFamily="18" charset="0"/>
                          <a:cs typeface="Times New Roman" pitchFamily="18" charset="0"/>
                        </a:rPr>
                        <a:t>2015</a:t>
                      </a:r>
                      <a:endParaRPr lang="ru-RU" sz="800" b="1" dirty="0">
                        <a:effectLst/>
                        <a:latin typeface="Times New Roman" pitchFamily="18" charset="0"/>
                        <a:ea typeface="Times New Roman"/>
                        <a:cs typeface="Times New Roman" pitchFamily="18" charset="0"/>
                      </a:endParaRPr>
                    </a:p>
                  </a:txBody>
                  <a:tcPr marL="10896" marR="10896" marT="0" marB="0"/>
                </a:tc>
                <a:tc>
                  <a:txBody>
                    <a:bodyPr/>
                    <a:lstStyle/>
                    <a:p>
                      <a:pPr marL="71755" marR="71755" algn="ctr">
                        <a:spcAft>
                          <a:spcPts val="0"/>
                        </a:spcAft>
                      </a:pPr>
                      <a:r>
                        <a:rPr lang="ru-RU" sz="800" b="1" dirty="0">
                          <a:effectLst/>
                          <a:latin typeface="Times New Roman" pitchFamily="18" charset="0"/>
                          <a:cs typeface="Times New Roman" pitchFamily="18" charset="0"/>
                        </a:rPr>
                        <a:t>2016 </a:t>
                      </a:r>
                      <a:endParaRPr lang="ru-RU" sz="800" b="1" dirty="0">
                        <a:effectLst/>
                        <a:latin typeface="Times New Roman" pitchFamily="18" charset="0"/>
                        <a:ea typeface="Times New Roman"/>
                        <a:cs typeface="Times New Roman" pitchFamily="18" charset="0"/>
                      </a:endParaRPr>
                    </a:p>
                  </a:txBody>
                  <a:tcPr marL="10896" marR="10896" marT="0" marB="0"/>
                </a:tc>
                <a:tc>
                  <a:txBody>
                    <a:bodyPr/>
                    <a:lstStyle/>
                    <a:p>
                      <a:pPr marL="71755" marR="71755" algn="ctr">
                        <a:spcAft>
                          <a:spcPts val="0"/>
                        </a:spcAft>
                      </a:pPr>
                      <a:r>
                        <a:rPr lang="ru-RU" sz="800" b="1" dirty="0">
                          <a:effectLst/>
                          <a:latin typeface="Times New Roman" pitchFamily="18" charset="0"/>
                          <a:cs typeface="Times New Roman" pitchFamily="18" charset="0"/>
                        </a:rPr>
                        <a:t>2017</a:t>
                      </a:r>
                      <a:endParaRPr lang="ru-RU" sz="800" b="1" dirty="0">
                        <a:effectLst/>
                        <a:latin typeface="Times New Roman" pitchFamily="18" charset="0"/>
                        <a:ea typeface="Times New Roman"/>
                        <a:cs typeface="Times New Roman" pitchFamily="18" charset="0"/>
                      </a:endParaRPr>
                    </a:p>
                  </a:txBody>
                  <a:tcPr marL="10896" marR="10896" marT="0" marB="0"/>
                </a:tc>
                <a:tc>
                  <a:txBody>
                    <a:bodyPr/>
                    <a:lstStyle/>
                    <a:p>
                      <a:pPr marL="71755" marR="71755" algn="ctr">
                        <a:spcAft>
                          <a:spcPts val="0"/>
                        </a:spcAft>
                      </a:pPr>
                      <a:r>
                        <a:rPr lang="ru-RU" sz="800" b="1" dirty="0">
                          <a:effectLst/>
                          <a:latin typeface="Times New Roman" pitchFamily="18" charset="0"/>
                          <a:cs typeface="Times New Roman" pitchFamily="18" charset="0"/>
                        </a:rPr>
                        <a:t>2018</a:t>
                      </a:r>
                      <a:endParaRPr lang="ru-RU" sz="800" b="1" dirty="0">
                        <a:effectLst/>
                        <a:latin typeface="Times New Roman" pitchFamily="18" charset="0"/>
                        <a:ea typeface="Times New Roman"/>
                        <a:cs typeface="Times New Roman" pitchFamily="18" charset="0"/>
                      </a:endParaRPr>
                    </a:p>
                  </a:txBody>
                  <a:tcPr marL="10896" marR="10896" marT="0" marB="0"/>
                </a:tc>
                <a:tc>
                  <a:txBody>
                    <a:bodyPr/>
                    <a:lstStyle/>
                    <a:p>
                      <a:pPr marL="71755" marR="71755" algn="ctr">
                        <a:spcAft>
                          <a:spcPts val="0"/>
                        </a:spcAft>
                      </a:pPr>
                      <a:r>
                        <a:rPr lang="ru-RU" sz="800" b="1" dirty="0">
                          <a:effectLst/>
                          <a:latin typeface="Times New Roman" pitchFamily="18" charset="0"/>
                          <a:cs typeface="Times New Roman" pitchFamily="18" charset="0"/>
                        </a:rPr>
                        <a:t>2019</a:t>
                      </a:r>
                      <a:endParaRPr lang="ru-RU" sz="800" b="1" dirty="0">
                        <a:effectLst/>
                        <a:latin typeface="Times New Roman" pitchFamily="18" charset="0"/>
                        <a:ea typeface="Times New Roman"/>
                        <a:cs typeface="Times New Roman" pitchFamily="18" charset="0"/>
                      </a:endParaRPr>
                    </a:p>
                  </a:txBody>
                  <a:tcPr marL="10896" marR="10896" marT="0" marB="0"/>
                </a:tc>
                <a:tc>
                  <a:txBody>
                    <a:bodyPr/>
                    <a:lstStyle/>
                    <a:p>
                      <a:pPr marL="71755" marR="71755" algn="ctr">
                        <a:spcAft>
                          <a:spcPts val="0"/>
                        </a:spcAft>
                      </a:pPr>
                      <a:r>
                        <a:rPr lang="ru-RU" sz="800" b="1" dirty="0">
                          <a:effectLst/>
                          <a:latin typeface="Times New Roman" pitchFamily="18" charset="0"/>
                          <a:cs typeface="Times New Roman" pitchFamily="18" charset="0"/>
                        </a:rPr>
                        <a:t>2020</a:t>
                      </a:r>
                      <a:endParaRPr lang="ru-RU" sz="800" b="1" dirty="0">
                        <a:effectLst/>
                        <a:latin typeface="Times New Roman" pitchFamily="18" charset="0"/>
                        <a:ea typeface="Times New Roman"/>
                        <a:cs typeface="Times New Roman" pitchFamily="18" charset="0"/>
                      </a:endParaRPr>
                    </a:p>
                  </a:txBody>
                  <a:tcPr marL="10896" marR="10896" marT="0" marB="0"/>
                </a:tc>
                <a:tc>
                  <a:txBody>
                    <a:bodyPr/>
                    <a:lstStyle/>
                    <a:p>
                      <a:pPr marL="71755" marR="71755" algn="ctr">
                        <a:spcAft>
                          <a:spcPts val="0"/>
                        </a:spcAft>
                      </a:pPr>
                      <a:r>
                        <a:rPr lang="ru-RU" sz="800" b="1" dirty="0" smtClean="0">
                          <a:effectLst/>
                          <a:latin typeface="Times New Roman" pitchFamily="18" charset="0"/>
                          <a:cs typeface="Times New Roman" pitchFamily="18" charset="0"/>
                        </a:rPr>
                        <a:t>2021 оценка</a:t>
                      </a:r>
                      <a:endParaRPr lang="ru-RU" sz="800" b="1" dirty="0">
                        <a:effectLst/>
                        <a:latin typeface="Times New Roman" pitchFamily="18" charset="0"/>
                        <a:ea typeface="Times New Roman"/>
                        <a:cs typeface="Times New Roman" pitchFamily="18" charset="0"/>
                      </a:endParaRPr>
                    </a:p>
                  </a:txBody>
                  <a:tcPr marL="10896" marR="10896" marT="0" marB="0"/>
                </a:tc>
                <a:tc>
                  <a:txBody>
                    <a:bodyPr/>
                    <a:lstStyle/>
                    <a:p>
                      <a:pPr marL="71755" marR="71755" algn="ctr">
                        <a:spcAft>
                          <a:spcPts val="0"/>
                        </a:spcAft>
                      </a:pPr>
                      <a:r>
                        <a:rPr lang="ru-RU" sz="800" b="1" dirty="0">
                          <a:effectLst/>
                          <a:latin typeface="Times New Roman" pitchFamily="18" charset="0"/>
                          <a:cs typeface="Times New Roman" pitchFamily="18" charset="0"/>
                        </a:rPr>
                        <a:t>2022</a:t>
                      </a:r>
                      <a:endParaRPr lang="ru-RU" sz="800" b="1" dirty="0">
                        <a:effectLst/>
                        <a:latin typeface="Times New Roman" pitchFamily="18" charset="0"/>
                        <a:ea typeface="Times New Roman"/>
                        <a:cs typeface="Times New Roman" pitchFamily="18" charset="0"/>
                      </a:endParaRPr>
                    </a:p>
                  </a:txBody>
                  <a:tcPr marL="10896" marR="10896" marT="0" marB="0"/>
                </a:tc>
                <a:tc>
                  <a:txBody>
                    <a:bodyPr/>
                    <a:lstStyle/>
                    <a:p>
                      <a:pPr marL="71755" marR="71755" algn="ctr">
                        <a:spcAft>
                          <a:spcPts val="0"/>
                        </a:spcAft>
                      </a:pPr>
                      <a:r>
                        <a:rPr lang="ru-RU" sz="800" b="1" dirty="0">
                          <a:effectLst/>
                          <a:latin typeface="Times New Roman" pitchFamily="18" charset="0"/>
                          <a:cs typeface="Times New Roman" pitchFamily="18" charset="0"/>
                        </a:rPr>
                        <a:t>2023</a:t>
                      </a:r>
                      <a:endParaRPr lang="ru-RU" sz="800" b="1" dirty="0">
                        <a:effectLst/>
                        <a:latin typeface="Times New Roman" pitchFamily="18" charset="0"/>
                        <a:ea typeface="Times New Roman"/>
                        <a:cs typeface="Times New Roman" pitchFamily="18" charset="0"/>
                      </a:endParaRPr>
                    </a:p>
                  </a:txBody>
                  <a:tcPr marL="10896" marR="10896" marT="0" marB="0"/>
                </a:tc>
                <a:tc>
                  <a:txBody>
                    <a:bodyPr/>
                    <a:lstStyle/>
                    <a:p>
                      <a:pPr marL="71755" marR="71755" algn="ctr">
                        <a:spcAft>
                          <a:spcPts val="0"/>
                        </a:spcAft>
                      </a:pPr>
                      <a:r>
                        <a:rPr lang="ru-RU" sz="800" b="1" dirty="0" smtClean="0">
                          <a:effectLst/>
                          <a:latin typeface="Times New Roman" pitchFamily="18" charset="0"/>
                          <a:ea typeface="Times New Roman"/>
                          <a:cs typeface="Times New Roman" pitchFamily="18" charset="0"/>
                        </a:rPr>
                        <a:t>2024</a:t>
                      </a:r>
                      <a:endParaRPr lang="ru-RU" sz="800" b="1" dirty="0">
                        <a:effectLst/>
                        <a:latin typeface="Times New Roman" pitchFamily="18" charset="0"/>
                        <a:ea typeface="Times New Roman"/>
                        <a:cs typeface="Times New Roman" pitchFamily="18" charset="0"/>
                      </a:endParaRPr>
                    </a:p>
                  </a:txBody>
                  <a:tcPr marL="10896" marR="10896" marT="0" marB="0"/>
                </a:tc>
                <a:tc>
                  <a:txBody>
                    <a:bodyPr/>
                    <a:lstStyle/>
                    <a:p>
                      <a:pPr marL="71755" marR="71755" algn="ctr">
                        <a:spcAft>
                          <a:spcPts val="0"/>
                        </a:spcAft>
                      </a:pPr>
                      <a:r>
                        <a:rPr lang="ru-RU" sz="800" b="1" dirty="0" smtClean="0">
                          <a:effectLst/>
                          <a:latin typeface="Times New Roman" pitchFamily="18" charset="0"/>
                          <a:cs typeface="Times New Roman" pitchFamily="18" charset="0"/>
                        </a:rPr>
                        <a:t>2025</a:t>
                      </a:r>
                      <a:endParaRPr lang="ru-RU" sz="800" b="1" dirty="0">
                        <a:effectLst/>
                        <a:latin typeface="Times New Roman" pitchFamily="18" charset="0"/>
                        <a:ea typeface="Times New Roman"/>
                        <a:cs typeface="Times New Roman" pitchFamily="18" charset="0"/>
                      </a:endParaRPr>
                    </a:p>
                  </a:txBody>
                  <a:tcPr marL="10896" marR="10896" marT="0" marB="0"/>
                </a:tc>
                <a:extLst>
                  <a:ext uri="{0D108BD9-81ED-4DB2-BD59-A6C34878D82A}">
                    <a16:rowId xmlns:a16="http://schemas.microsoft.com/office/drawing/2014/main" xmlns="" val="10001"/>
                  </a:ext>
                </a:extLst>
              </a:tr>
              <a:tr h="267216">
                <a:tc>
                  <a:txBody>
                    <a:bodyPr/>
                    <a:lstStyle/>
                    <a:p>
                      <a:pPr algn="ctr">
                        <a:spcAft>
                          <a:spcPts val="0"/>
                        </a:spcAft>
                      </a:pPr>
                      <a:r>
                        <a:rPr lang="ru-RU" sz="800" dirty="0">
                          <a:effectLst/>
                          <a:latin typeface="Times New Roman" pitchFamily="18" charset="0"/>
                          <a:cs typeface="Times New Roman" pitchFamily="18" charset="0"/>
                        </a:rPr>
                        <a:t>1</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2</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3</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4</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5</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5</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7</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8</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9</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10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11</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12</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13</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14</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r>
                        <a:rPr lang="ru-RU" sz="800" dirty="0" smtClean="0">
                          <a:latin typeface="Times New Roman" panose="02020603050405020304" pitchFamily="18" charset="0"/>
                          <a:cs typeface="Times New Roman" panose="02020603050405020304" pitchFamily="18" charset="0"/>
                        </a:rPr>
                        <a:t>15</a:t>
                      </a:r>
                      <a:endParaRPr lang="ru-RU" sz="800" dirty="0">
                        <a:latin typeface="Times New Roman" panose="02020603050405020304" pitchFamily="18" charset="0"/>
                        <a:cs typeface="Times New Roman" panose="02020603050405020304"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15</a:t>
                      </a:r>
                      <a:endParaRPr lang="ru-RU" sz="800">
                        <a:effectLst/>
                        <a:latin typeface="Times New Roman" pitchFamily="18" charset="0"/>
                        <a:ea typeface="Times New Roman"/>
                        <a:cs typeface="Times New Roman" pitchFamily="18" charset="0"/>
                      </a:endParaRPr>
                    </a:p>
                  </a:txBody>
                  <a:tcPr marL="10896" marR="10896" marT="0" marB="0"/>
                </a:tc>
                <a:extLst>
                  <a:ext uri="{0D108BD9-81ED-4DB2-BD59-A6C34878D82A}">
                    <a16:rowId xmlns:a16="http://schemas.microsoft.com/office/drawing/2014/main" xmlns="" val="10002"/>
                  </a:ext>
                </a:extLst>
              </a:tr>
              <a:tr h="267216">
                <a:tc>
                  <a:txBody>
                    <a:bodyPr/>
                    <a:lstStyle/>
                    <a:p>
                      <a:pPr algn="ctr">
                        <a:spcAft>
                          <a:spcPts val="0"/>
                        </a:spcAft>
                      </a:pPr>
                      <a:r>
                        <a:rPr lang="ru-RU" sz="800" dirty="0">
                          <a:effectLst/>
                          <a:latin typeface="Times New Roman" pitchFamily="18" charset="0"/>
                          <a:cs typeface="Times New Roman" pitchFamily="18" charset="0"/>
                        </a:rPr>
                        <a:t>1.</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spcAft>
                          <a:spcPts val="0"/>
                        </a:spcAft>
                      </a:pPr>
                      <a:r>
                        <a:rPr lang="ru-RU" sz="800" dirty="0">
                          <a:effectLst/>
                          <a:latin typeface="Times New Roman" pitchFamily="18" charset="0"/>
                          <a:cs typeface="Times New Roman" pitchFamily="18" charset="0"/>
                        </a:rPr>
                        <a:t>Количество малых предприятий на 1000 человек населения</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единиц</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8,0</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8,1</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8,1</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8,2</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8,3</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8,4</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8,5</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8,6</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8,7</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8,8</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8,9</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r>
                        <a:rPr lang="ru-RU" sz="800" dirty="0" smtClean="0">
                          <a:latin typeface="Times New Roman" panose="02020603050405020304" pitchFamily="18" charset="0"/>
                          <a:cs typeface="Times New Roman" panose="02020603050405020304" pitchFamily="18" charset="0"/>
                        </a:rPr>
                        <a:t>9,0</a:t>
                      </a:r>
                      <a:endParaRPr lang="ru-RU" sz="800" dirty="0">
                        <a:latin typeface="Times New Roman" panose="02020603050405020304" pitchFamily="18" charset="0"/>
                        <a:cs typeface="Times New Roman" panose="02020603050405020304"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9,0</a:t>
                      </a:r>
                      <a:endParaRPr lang="ru-RU" sz="800">
                        <a:effectLst/>
                        <a:latin typeface="Times New Roman" pitchFamily="18" charset="0"/>
                        <a:ea typeface="Times New Roman"/>
                        <a:cs typeface="Times New Roman" pitchFamily="18" charset="0"/>
                      </a:endParaRPr>
                    </a:p>
                  </a:txBody>
                  <a:tcPr marL="10896" marR="10896" marT="0" marB="0"/>
                </a:tc>
                <a:extLst>
                  <a:ext uri="{0D108BD9-81ED-4DB2-BD59-A6C34878D82A}">
                    <a16:rowId xmlns:a16="http://schemas.microsoft.com/office/drawing/2014/main" xmlns="" val="10003"/>
                  </a:ext>
                </a:extLst>
              </a:tr>
              <a:tr h="356288">
                <a:tc>
                  <a:txBody>
                    <a:bodyPr/>
                    <a:lstStyle/>
                    <a:p>
                      <a:pPr algn="ctr">
                        <a:spcAft>
                          <a:spcPts val="0"/>
                        </a:spcAft>
                      </a:pPr>
                      <a:r>
                        <a:rPr lang="ru-RU" sz="800" dirty="0">
                          <a:effectLst/>
                          <a:latin typeface="Times New Roman" pitchFamily="18" charset="0"/>
                          <a:cs typeface="Times New Roman" pitchFamily="18" charset="0"/>
                        </a:rPr>
                        <a:t>2.</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just">
                        <a:spcAft>
                          <a:spcPts val="0"/>
                        </a:spcAft>
                      </a:pPr>
                      <a:r>
                        <a:rPr lang="ru-RU" sz="800" dirty="0">
                          <a:effectLst/>
                          <a:latin typeface="Times New Roman" pitchFamily="18" charset="0"/>
                          <a:cs typeface="Times New Roman" pitchFamily="18" charset="0"/>
                        </a:rPr>
                        <a:t>Доля среднесписочной численности работников малых предприятий в среднесписочной численности работников всех предприятий, организаций</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15,7</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16,2</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16,8</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17,6</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18,1</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18,6</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19,1</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19,6</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19,8</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19,9</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20,0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r>
                        <a:rPr lang="ru-RU" sz="800" dirty="0" smtClean="0">
                          <a:latin typeface="Times New Roman" panose="02020603050405020304" pitchFamily="18" charset="0"/>
                          <a:cs typeface="Times New Roman" panose="02020603050405020304" pitchFamily="18" charset="0"/>
                        </a:rPr>
                        <a:t>20,1</a:t>
                      </a:r>
                      <a:endParaRPr lang="ru-RU" sz="800" dirty="0">
                        <a:latin typeface="Times New Roman" panose="02020603050405020304" pitchFamily="18" charset="0"/>
                        <a:cs typeface="Times New Roman" panose="02020603050405020304"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20,1</a:t>
                      </a:r>
                      <a:endParaRPr lang="ru-RU" sz="800">
                        <a:effectLst/>
                        <a:latin typeface="Times New Roman" pitchFamily="18" charset="0"/>
                        <a:ea typeface="Times New Roman"/>
                        <a:cs typeface="Times New Roman" pitchFamily="18" charset="0"/>
                      </a:endParaRPr>
                    </a:p>
                  </a:txBody>
                  <a:tcPr marL="10896" marR="10896" marT="0" marB="0"/>
                </a:tc>
                <a:extLst>
                  <a:ext uri="{0D108BD9-81ED-4DB2-BD59-A6C34878D82A}">
                    <a16:rowId xmlns:a16="http://schemas.microsoft.com/office/drawing/2014/main" xmlns="" val="10004"/>
                  </a:ext>
                </a:extLst>
              </a:tr>
              <a:tr h="475051">
                <a:tc>
                  <a:txBody>
                    <a:bodyPr/>
                    <a:lstStyle/>
                    <a:p>
                      <a:pPr algn="ctr">
                        <a:spcAft>
                          <a:spcPts val="0"/>
                        </a:spcAft>
                      </a:pPr>
                      <a:r>
                        <a:rPr lang="ru-RU" sz="800" dirty="0">
                          <a:effectLst/>
                          <a:latin typeface="Times New Roman" pitchFamily="18" charset="0"/>
                          <a:cs typeface="Times New Roman" pitchFamily="18" charset="0"/>
                        </a:rPr>
                        <a:t>3.</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just">
                        <a:spcAft>
                          <a:spcPts val="0"/>
                        </a:spcAft>
                      </a:pPr>
                      <a:r>
                        <a:rPr lang="ru-RU" sz="800" dirty="0">
                          <a:effectLst/>
                          <a:latin typeface="Times New Roman" pitchFamily="18" charset="0"/>
                          <a:cs typeface="Times New Roman" pitchFamily="18" charset="0"/>
                        </a:rPr>
                        <a:t>Доля продукции, произведенной субъектами малого и среднего предпринимательства в общем объеме произведенной продукции и услуг предприятиями района</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17,1</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17,8</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18,2</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18,5</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18,8</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19,1</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19,4</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19,7</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19,8</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19,9</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20,0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r>
                        <a:rPr lang="ru-RU" sz="800" dirty="0" smtClean="0">
                          <a:latin typeface="Times New Roman" panose="02020603050405020304" pitchFamily="18" charset="0"/>
                          <a:cs typeface="Times New Roman" panose="02020603050405020304" pitchFamily="18" charset="0"/>
                        </a:rPr>
                        <a:t>20,1</a:t>
                      </a:r>
                      <a:endParaRPr lang="ru-RU" sz="800" dirty="0">
                        <a:latin typeface="Times New Roman" panose="02020603050405020304" pitchFamily="18" charset="0"/>
                        <a:cs typeface="Times New Roman" panose="02020603050405020304"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20,1</a:t>
                      </a:r>
                      <a:endParaRPr lang="ru-RU" sz="800">
                        <a:effectLst/>
                        <a:latin typeface="Times New Roman" pitchFamily="18" charset="0"/>
                        <a:ea typeface="Times New Roman"/>
                        <a:cs typeface="Times New Roman" pitchFamily="18" charset="0"/>
                      </a:endParaRPr>
                    </a:p>
                  </a:txBody>
                  <a:tcPr marL="10896" marR="10896" marT="0" marB="0"/>
                </a:tc>
                <a:extLst>
                  <a:ext uri="{0D108BD9-81ED-4DB2-BD59-A6C34878D82A}">
                    <a16:rowId xmlns:a16="http://schemas.microsoft.com/office/drawing/2014/main" xmlns="" val="10005"/>
                  </a:ext>
                </a:extLst>
              </a:tr>
              <a:tr h="270305">
                <a:tc>
                  <a:txBody>
                    <a:bodyPr/>
                    <a:lstStyle/>
                    <a:p>
                      <a:pPr algn="ctr">
                        <a:spcAft>
                          <a:spcPts val="0"/>
                        </a:spcAft>
                      </a:pPr>
                      <a:r>
                        <a:rPr lang="ru-RU" sz="800" dirty="0">
                          <a:effectLst/>
                          <a:latin typeface="Times New Roman" pitchFamily="18" charset="0"/>
                          <a:cs typeface="Times New Roman" pitchFamily="18" charset="0"/>
                        </a:rPr>
                        <a:t>4.</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just">
                        <a:spcAft>
                          <a:spcPts val="0"/>
                        </a:spcAft>
                      </a:pPr>
                      <a:r>
                        <a:rPr lang="ru-RU" sz="800" dirty="0">
                          <a:effectLst/>
                          <a:latin typeface="Times New Roman" pitchFamily="18" charset="0"/>
                          <a:cs typeface="Times New Roman" pitchFamily="18" charset="0"/>
                        </a:rPr>
                        <a:t>Численность пострадавших в результате несчастных случаев на производстве со смертельным исходом</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spc="-50">
                          <a:effectLst/>
                          <a:latin typeface="Times New Roman" pitchFamily="18" charset="0"/>
                          <a:cs typeface="Times New Roman" pitchFamily="18" charset="0"/>
                        </a:rPr>
                        <a:t>чел.</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lnSpc>
                          <a:spcPct val="115000"/>
                        </a:lnSpc>
                        <a:spcAft>
                          <a:spcPts val="100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r>
                        <a:rPr lang="ru-RU" sz="800" dirty="0" smtClean="0">
                          <a:latin typeface="Times New Roman" panose="02020603050405020304" pitchFamily="18" charset="0"/>
                          <a:cs typeface="Times New Roman" panose="02020603050405020304" pitchFamily="18" charset="0"/>
                        </a:rPr>
                        <a:t>0</a:t>
                      </a:r>
                      <a:endParaRPr lang="ru-RU" sz="800" dirty="0">
                        <a:latin typeface="Times New Roman" panose="02020603050405020304" pitchFamily="18" charset="0"/>
                        <a:cs typeface="Times New Roman" panose="02020603050405020304"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extLst>
                  <a:ext uri="{0D108BD9-81ED-4DB2-BD59-A6C34878D82A}">
                    <a16:rowId xmlns:a16="http://schemas.microsoft.com/office/drawing/2014/main" xmlns="" val="10006"/>
                  </a:ext>
                </a:extLst>
              </a:tr>
              <a:tr h="356288">
                <a:tc>
                  <a:txBody>
                    <a:bodyPr/>
                    <a:lstStyle/>
                    <a:p>
                      <a:pPr algn="ctr">
                        <a:spcAft>
                          <a:spcPts val="0"/>
                        </a:spcAft>
                      </a:pPr>
                      <a:r>
                        <a:rPr lang="ru-RU" sz="800" dirty="0">
                          <a:effectLst/>
                          <a:latin typeface="Times New Roman" pitchFamily="18" charset="0"/>
                          <a:cs typeface="Times New Roman" pitchFamily="18" charset="0"/>
                        </a:rPr>
                        <a:t>5.</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just">
                        <a:spcAft>
                          <a:spcPts val="0"/>
                        </a:spcAft>
                      </a:pPr>
                      <a:r>
                        <a:rPr lang="ru-RU" sz="800" dirty="0">
                          <a:effectLst/>
                          <a:latin typeface="Times New Roman" pitchFamily="18" charset="0"/>
                          <a:cs typeface="Times New Roman" pitchFamily="18" charset="0"/>
                        </a:rPr>
                        <a:t>Численность пострадавших в результате несчастных случаев на производстве с утратой трудоспособности на 1 рабочий день и более</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чел.</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5</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4</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4</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3</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lnSpc>
                          <a:spcPct val="115000"/>
                        </a:lnSpc>
                        <a:spcAft>
                          <a:spcPts val="1000"/>
                        </a:spcAft>
                      </a:pPr>
                      <a:r>
                        <a:rPr lang="ru-RU" sz="800">
                          <a:effectLst/>
                          <a:latin typeface="Times New Roman" pitchFamily="18" charset="0"/>
                          <a:cs typeface="Times New Roman" pitchFamily="18" charset="0"/>
                        </a:rPr>
                        <a:t>3</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3</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3</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3</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3</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3</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r>
                        <a:rPr lang="ru-RU" sz="800" dirty="0" smtClean="0">
                          <a:latin typeface="Times New Roman" panose="02020603050405020304" pitchFamily="18" charset="0"/>
                          <a:cs typeface="Times New Roman" panose="02020603050405020304" pitchFamily="18" charset="0"/>
                        </a:rPr>
                        <a:t>3</a:t>
                      </a:r>
                      <a:endParaRPr lang="ru-RU" sz="800" dirty="0">
                        <a:latin typeface="Times New Roman" panose="02020603050405020304" pitchFamily="18" charset="0"/>
                        <a:cs typeface="Times New Roman" panose="02020603050405020304"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3</a:t>
                      </a:r>
                      <a:endParaRPr lang="ru-RU" sz="800">
                        <a:effectLst/>
                        <a:latin typeface="Times New Roman" pitchFamily="18" charset="0"/>
                        <a:ea typeface="Times New Roman"/>
                        <a:cs typeface="Times New Roman" pitchFamily="18" charset="0"/>
                      </a:endParaRPr>
                    </a:p>
                  </a:txBody>
                  <a:tcPr marL="10896" marR="10896" marT="0" marB="0"/>
                </a:tc>
                <a:extLst>
                  <a:ext uri="{0D108BD9-81ED-4DB2-BD59-A6C34878D82A}">
                    <a16:rowId xmlns:a16="http://schemas.microsoft.com/office/drawing/2014/main" xmlns="" val="10007"/>
                  </a:ext>
                </a:extLst>
              </a:tr>
              <a:tr h="359261">
                <a:tc>
                  <a:txBody>
                    <a:bodyPr/>
                    <a:lstStyle/>
                    <a:p>
                      <a:pPr algn="ctr">
                        <a:spcAft>
                          <a:spcPts val="0"/>
                        </a:spcAft>
                      </a:pPr>
                      <a:r>
                        <a:rPr lang="ru-RU" sz="800" dirty="0">
                          <a:effectLst/>
                          <a:latin typeface="Times New Roman" pitchFamily="18" charset="0"/>
                          <a:cs typeface="Times New Roman" pitchFamily="18" charset="0"/>
                        </a:rPr>
                        <a:t>6</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just">
                        <a:spcAft>
                          <a:spcPts val="0"/>
                        </a:spcAft>
                      </a:pPr>
                      <a:r>
                        <a:rPr lang="ru-RU" sz="800" dirty="0">
                          <a:effectLst/>
                          <a:latin typeface="Times New Roman" pitchFamily="18" charset="0"/>
                          <a:cs typeface="Times New Roman" pitchFamily="18" charset="0"/>
                        </a:rPr>
                        <a:t> Количество рабочих мест, на которых проведена специальная оценка условий труда (аттестация рабочих мест)</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spc="-50">
                          <a:effectLst/>
                          <a:latin typeface="Times New Roman" pitchFamily="18" charset="0"/>
                          <a:cs typeface="Times New Roman" pitchFamily="18" charset="0"/>
                        </a:rPr>
                        <a:t>ед.</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40</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45</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50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55</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lnSpc>
                          <a:spcPct val="115000"/>
                        </a:lnSpc>
                        <a:spcAft>
                          <a:spcPts val="1000"/>
                        </a:spcAft>
                      </a:pPr>
                      <a:r>
                        <a:rPr lang="ru-RU" sz="800">
                          <a:effectLst/>
                          <a:latin typeface="Times New Roman" pitchFamily="18" charset="0"/>
                          <a:cs typeface="Times New Roman" pitchFamily="18" charset="0"/>
                        </a:rPr>
                        <a:t>60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15</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20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25</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20</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20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r>
                        <a:rPr lang="ru-RU" sz="800" dirty="0" smtClean="0">
                          <a:latin typeface="Times New Roman" panose="02020603050405020304" pitchFamily="18" charset="0"/>
                          <a:cs typeface="Times New Roman" panose="02020603050405020304" pitchFamily="18" charset="0"/>
                        </a:rPr>
                        <a:t>20</a:t>
                      </a:r>
                      <a:endParaRPr lang="ru-RU" sz="800" dirty="0">
                        <a:latin typeface="Times New Roman" panose="02020603050405020304" pitchFamily="18" charset="0"/>
                        <a:cs typeface="Times New Roman" panose="02020603050405020304" pitchFamily="18" charset="0"/>
                      </a:endParaRPr>
                    </a:p>
                  </a:txBody>
                  <a:tcPr marL="10896" marR="10896" marT="0" marB="0"/>
                </a:tc>
                <a:tc>
                  <a:txBody>
                    <a:bodyPr/>
                    <a:lstStyle/>
                    <a:p>
                      <a:pPr algn="ctr">
                        <a:spcAft>
                          <a:spcPts val="0"/>
                        </a:spcAft>
                      </a:pPr>
                      <a:r>
                        <a:rPr lang="ru-RU" sz="800" dirty="0" smtClean="0">
                          <a:effectLst/>
                          <a:latin typeface="Times New Roman" pitchFamily="18" charset="0"/>
                          <a:cs typeface="Times New Roman" pitchFamily="18" charset="0"/>
                        </a:rPr>
                        <a:t>18</a:t>
                      </a:r>
                      <a:endParaRPr lang="ru-RU" sz="800" dirty="0">
                        <a:effectLst/>
                        <a:latin typeface="Times New Roman" pitchFamily="18" charset="0"/>
                        <a:ea typeface="Times New Roman"/>
                        <a:cs typeface="Times New Roman" pitchFamily="18" charset="0"/>
                      </a:endParaRPr>
                    </a:p>
                  </a:txBody>
                  <a:tcPr marL="10896" marR="10896" marT="0" marB="0"/>
                </a:tc>
                <a:extLst>
                  <a:ext uri="{0D108BD9-81ED-4DB2-BD59-A6C34878D82A}">
                    <a16:rowId xmlns:a16="http://schemas.microsoft.com/office/drawing/2014/main" xmlns="" val="10008"/>
                  </a:ext>
                </a:extLst>
              </a:tr>
              <a:tr h="267216">
                <a:tc>
                  <a:txBody>
                    <a:bodyPr/>
                    <a:lstStyle/>
                    <a:p>
                      <a:pPr algn="ctr">
                        <a:spcAft>
                          <a:spcPts val="0"/>
                        </a:spcAft>
                      </a:pPr>
                      <a:r>
                        <a:rPr lang="ru-RU" sz="800" dirty="0">
                          <a:effectLst/>
                          <a:latin typeface="Times New Roman" pitchFamily="18" charset="0"/>
                          <a:cs typeface="Times New Roman" pitchFamily="18" charset="0"/>
                        </a:rPr>
                        <a:t>7</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just">
                        <a:spcAft>
                          <a:spcPts val="0"/>
                        </a:spcAft>
                      </a:pPr>
                      <a:r>
                        <a:rPr lang="ru-RU" sz="800" dirty="0">
                          <a:effectLst/>
                          <a:latin typeface="Times New Roman" pitchFamily="18" charset="0"/>
                          <a:cs typeface="Times New Roman" pitchFamily="18" charset="0"/>
                        </a:rPr>
                        <a:t>Численность работников, прошедших обучение по охране труда в аккредитованных учреждениях</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spc="-50">
                          <a:effectLst/>
                          <a:latin typeface="Times New Roman" pitchFamily="18" charset="0"/>
                          <a:cs typeface="Times New Roman" pitchFamily="18" charset="0"/>
                        </a:rPr>
                        <a:t>чел.</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25</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20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15</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10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lnSpc>
                          <a:spcPct val="115000"/>
                        </a:lnSpc>
                        <a:spcAft>
                          <a:spcPts val="1000"/>
                        </a:spcAft>
                      </a:pPr>
                      <a:r>
                        <a:rPr lang="ru-RU" sz="800">
                          <a:effectLst/>
                          <a:latin typeface="Times New Roman" pitchFamily="18" charset="0"/>
                          <a:cs typeface="Times New Roman" pitchFamily="18" charset="0"/>
                        </a:rPr>
                        <a:t>5</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5</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5</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5</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3</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3</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r>
                        <a:rPr lang="ru-RU" sz="800" dirty="0" smtClean="0">
                          <a:latin typeface="Times New Roman" panose="02020603050405020304" pitchFamily="18" charset="0"/>
                          <a:cs typeface="Times New Roman" panose="02020603050405020304" pitchFamily="18" charset="0"/>
                        </a:rPr>
                        <a:t>3</a:t>
                      </a:r>
                      <a:endParaRPr lang="ru-RU" sz="800" dirty="0">
                        <a:latin typeface="Times New Roman" panose="02020603050405020304" pitchFamily="18" charset="0"/>
                        <a:cs typeface="Times New Roman" panose="02020603050405020304" pitchFamily="18" charset="0"/>
                      </a:endParaRPr>
                    </a:p>
                  </a:txBody>
                  <a:tcPr marL="10896" marR="10896" marT="0" marB="0"/>
                </a:tc>
                <a:tc>
                  <a:txBody>
                    <a:bodyPr/>
                    <a:lstStyle/>
                    <a:p>
                      <a:pPr algn="ctr">
                        <a:spcAft>
                          <a:spcPts val="0"/>
                        </a:spcAft>
                      </a:pPr>
                      <a:r>
                        <a:rPr lang="ru-RU" sz="800" dirty="0" smtClean="0">
                          <a:effectLst/>
                          <a:latin typeface="Times New Roman" pitchFamily="18" charset="0"/>
                          <a:cs typeface="Times New Roman" pitchFamily="18" charset="0"/>
                        </a:rPr>
                        <a:t>2</a:t>
                      </a:r>
                      <a:endParaRPr lang="ru-RU" sz="800" dirty="0">
                        <a:effectLst/>
                        <a:latin typeface="Times New Roman" pitchFamily="18" charset="0"/>
                        <a:ea typeface="Times New Roman"/>
                        <a:cs typeface="Times New Roman" pitchFamily="18" charset="0"/>
                      </a:endParaRPr>
                    </a:p>
                  </a:txBody>
                  <a:tcPr marL="10896" marR="10896" marT="0" marB="0"/>
                </a:tc>
                <a:extLst>
                  <a:ext uri="{0D108BD9-81ED-4DB2-BD59-A6C34878D82A}">
                    <a16:rowId xmlns:a16="http://schemas.microsoft.com/office/drawing/2014/main" xmlns="" val="10009"/>
                  </a:ext>
                </a:extLst>
              </a:tr>
              <a:tr h="359261">
                <a:tc>
                  <a:txBody>
                    <a:bodyPr/>
                    <a:lstStyle/>
                    <a:p>
                      <a:pPr algn="ctr">
                        <a:spcAft>
                          <a:spcPts val="0"/>
                        </a:spcAft>
                      </a:pPr>
                      <a:r>
                        <a:rPr lang="ru-RU" sz="800" dirty="0">
                          <a:effectLst/>
                          <a:latin typeface="Times New Roman" pitchFamily="18" charset="0"/>
                          <a:cs typeface="Times New Roman" pitchFamily="18" charset="0"/>
                        </a:rPr>
                        <a:t>8</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just">
                        <a:spcAft>
                          <a:spcPts val="0"/>
                        </a:spcAft>
                      </a:pPr>
                      <a:r>
                        <a:rPr lang="ru-RU" sz="800" dirty="0">
                          <a:effectLst/>
                          <a:latin typeface="Times New Roman" pitchFamily="18" charset="0"/>
                          <a:cs typeface="Times New Roman" pitchFamily="18" charset="0"/>
                        </a:rPr>
                        <a:t>Ежегодное увеличение не менее чем на 10% количества объектов имущества в перечне муниципального имущества </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spc="-50">
                          <a:effectLst/>
                          <a:latin typeface="Times New Roman" pitchFamily="18" charset="0"/>
                          <a:cs typeface="Times New Roman" pitchFamily="18" charset="0"/>
                        </a:rPr>
                        <a:t>ед.</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lnSpc>
                          <a:spcPct val="115000"/>
                        </a:lnSpc>
                        <a:spcAft>
                          <a:spcPts val="1000"/>
                        </a:spcAft>
                      </a:pPr>
                      <a:r>
                        <a:rPr lang="ru-RU" sz="800" dirty="0">
                          <a:effectLst/>
                          <a:latin typeface="Times New Roman" pitchFamily="18" charset="0"/>
                          <a:cs typeface="Times New Roman" pitchFamily="18" charset="0"/>
                        </a:rPr>
                        <a:t>1</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1</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1</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1</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1</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1</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r>
                        <a:rPr lang="ru-RU" sz="800" dirty="0" smtClean="0">
                          <a:latin typeface="Times New Roman" panose="02020603050405020304" pitchFamily="18" charset="0"/>
                          <a:cs typeface="Times New Roman" panose="02020603050405020304" pitchFamily="18" charset="0"/>
                        </a:rPr>
                        <a:t>1</a:t>
                      </a:r>
                      <a:endParaRPr lang="ru-RU" sz="800" dirty="0">
                        <a:latin typeface="Times New Roman" panose="02020603050405020304" pitchFamily="18" charset="0"/>
                        <a:cs typeface="Times New Roman" panose="02020603050405020304"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1</a:t>
                      </a:r>
                      <a:endParaRPr lang="ru-RU" sz="800">
                        <a:effectLst/>
                        <a:latin typeface="Times New Roman" pitchFamily="18" charset="0"/>
                        <a:ea typeface="Times New Roman"/>
                        <a:cs typeface="Times New Roman" pitchFamily="18" charset="0"/>
                      </a:endParaRPr>
                    </a:p>
                  </a:txBody>
                  <a:tcPr marL="10896" marR="10896" marT="0" marB="0"/>
                </a:tc>
                <a:extLst>
                  <a:ext uri="{0D108BD9-81ED-4DB2-BD59-A6C34878D82A}">
                    <a16:rowId xmlns:a16="http://schemas.microsoft.com/office/drawing/2014/main" xmlns="" val="10010"/>
                  </a:ext>
                </a:extLst>
              </a:tr>
              <a:tr h="119753">
                <a:tc gridSpan="16">
                  <a:txBody>
                    <a:bodyPr/>
                    <a:lstStyle/>
                    <a:p>
                      <a:pPr algn="l">
                        <a:spcAft>
                          <a:spcPts val="0"/>
                        </a:spcAft>
                      </a:pPr>
                      <a:r>
                        <a:rPr lang="ru-RU" sz="800" dirty="0">
                          <a:effectLst/>
                          <a:latin typeface="Times New Roman" pitchFamily="18" charset="0"/>
                          <a:cs typeface="Times New Roman" pitchFamily="18" charset="0"/>
                        </a:rPr>
                        <a:t>                    8.1. Объекты муниципального имущества </a:t>
                      </a:r>
                      <a:r>
                        <a:rPr lang="ru-RU" sz="800" dirty="0" smtClean="0">
                          <a:effectLst/>
                          <a:latin typeface="Times New Roman" pitchFamily="18" charset="0"/>
                          <a:cs typeface="Times New Roman" pitchFamily="18" charset="0"/>
                        </a:rPr>
                        <a:t>казны</a:t>
                      </a:r>
                      <a:r>
                        <a:rPr lang="ru-RU" sz="800" dirty="0">
                          <a:effectLst/>
                          <a:latin typeface="Times New Roman" pitchFamily="18" charset="0"/>
                          <a:cs typeface="Times New Roman" pitchFamily="18" charset="0"/>
                        </a:rPr>
                        <a:t> </a:t>
                      </a:r>
                      <a:endParaRPr lang="ru-RU" sz="800" dirty="0">
                        <a:effectLst/>
                        <a:latin typeface="Times New Roman" pitchFamily="18" charset="0"/>
                        <a:ea typeface="Times New Roman"/>
                        <a:cs typeface="Times New Roman" pitchFamily="18" charset="0"/>
                      </a:endParaRPr>
                    </a:p>
                  </a:txBody>
                  <a:tcPr marL="10896" marR="10896"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a:spcAft>
                          <a:spcPts val="0"/>
                        </a:spcAft>
                      </a:pPr>
                      <a:endParaRPr lang="ru-RU" sz="800" dirty="0">
                        <a:effectLst/>
                        <a:latin typeface="Times New Roman" pitchFamily="18" charset="0"/>
                        <a:ea typeface="Times New Roman"/>
                        <a:cs typeface="Times New Roman" pitchFamily="18" charset="0"/>
                      </a:endParaRPr>
                    </a:p>
                  </a:txBody>
                  <a:tcPr marL="10896" marR="10896" marT="0" marB="0"/>
                </a:tc>
                <a:tc hMerge="1">
                  <a:txBody>
                    <a:bodyPr/>
                    <a:lstStyle/>
                    <a:p>
                      <a:pPr algn="ctr">
                        <a:spcAft>
                          <a:spcPts val="0"/>
                        </a:spcAft>
                      </a:pPr>
                      <a:endParaRPr lang="ru-RU" sz="800" dirty="0">
                        <a:effectLst/>
                        <a:latin typeface="Times New Roman" pitchFamily="18" charset="0"/>
                        <a:ea typeface="Times New Roman"/>
                        <a:cs typeface="Times New Roman" pitchFamily="18" charset="0"/>
                      </a:endParaRPr>
                    </a:p>
                  </a:txBody>
                  <a:tcPr marL="10896" marR="10896" marT="0" marB="0"/>
                </a:tc>
                <a:tc hMerge="1">
                  <a:txBody>
                    <a:bodyPr/>
                    <a:lstStyle/>
                    <a:p>
                      <a:endParaRPr lang="ru-RU" dirty="0"/>
                    </a:p>
                  </a:txBody>
                  <a:tcPr marL="10896" marR="10896" marT="0" marB="0"/>
                </a:tc>
                <a:tc hMerge="1">
                  <a:txBody>
                    <a:bodyPr/>
                    <a:lstStyle/>
                    <a:p>
                      <a:pPr algn="ctr">
                        <a:spcAft>
                          <a:spcPts val="0"/>
                        </a:spcAft>
                      </a:pPr>
                      <a:endParaRPr lang="ru-RU" sz="800" dirty="0">
                        <a:effectLst/>
                        <a:latin typeface="Times New Roman" pitchFamily="18" charset="0"/>
                        <a:ea typeface="Times New Roman"/>
                        <a:cs typeface="Times New Roman" pitchFamily="18" charset="0"/>
                      </a:endParaRPr>
                    </a:p>
                  </a:txBody>
                  <a:tcPr marL="10896" marR="10896" marT="0" marB="0"/>
                </a:tc>
                <a:extLst>
                  <a:ext uri="{0D108BD9-81ED-4DB2-BD59-A6C34878D82A}">
                    <a16:rowId xmlns:a16="http://schemas.microsoft.com/office/drawing/2014/main" xmlns="" val="10011"/>
                  </a:ext>
                </a:extLst>
              </a:tr>
              <a:tr h="137816">
                <a:tc>
                  <a:txBody>
                    <a:bodyPr/>
                    <a:lstStyle/>
                    <a:p>
                      <a:pPr algn="ctr">
                        <a:spcAft>
                          <a:spcPts val="0"/>
                        </a:spcAft>
                      </a:pPr>
                      <a:r>
                        <a:rPr lang="ru-RU" sz="800" dirty="0">
                          <a:effectLst/>
                          <a:latin typeface="Times New Roman" pitchFamily="18" charset="0"/>
                          <a:cs typeface="Times New Roman" pitchFamily="18" charset="0"/>
                        </a:rPr>
                        <a:t>8.1.1</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just">
                        <a:spcAft>
                          <a:spcPts val="0"/>
                        </a:spcAft>
                      </a:pPr>
                      <a:r>
                        <a:rPr lang="ru-RU" sz="800" dirty="0">
                          <a:effectLst/>
                          <a:latin typeface="Times New Roman" pitchFamily="18" charset="0"/>
                          <a:cs typeface="Times New Roman" pitchFamily="18" charset="0"/>
                        </a:rPr>
                        <a:t>Земельные участки (любого назначения)</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spc="-50" dirty="0">
                          <a:effectLst/>
                          <a:latin typeface="Times New Roman" pitchFamily="18" charset="0"/>
                          <a:cs typeface="Times New Roman" pitchFamily="18" charset="0"/>
                        </a:rPr>
                        <a:t>0</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lnSpc>
                          <a:spcPct val="115000"/>
                        </a:lnSpc>
                        <a:spcAft>
                          <a:spcPts val="1000"/>
                        </a:spcAft>
                      </a:pPr>
                      <a:r>
                        <a:rPr lang="ru-RU" sz="800" dirty="0">
                          <a:effectLst/>
                          <a:latin typeface="Times New Roman" pitchFamily="18" charset="0"/>
                          <a:cs typeface="Times New Roman" pitchFamily="18" charset="0"/>
                        </a:rPr>
                        <a:t>1</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1</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1</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1</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smtClean="0">
                          <a:effectLst/>
                          <a:latin typeface="Times New Roman" pitchFamily="18" charset="0"/>
                          <a:cs typeface="Times New Roman" pitchFamily="18" charset="0"/>
                        </a:rPr>
                        <a:t>0</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1</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r>
                        <a:rPr lang="ru-RU" sz="800" dirty="0" smtClean="0">
                          <a:latin typeface="Times New Roman" panose="02020603050405020304" pitchFamily="18" charset="0"/>
                          <a:cs typeface="Times New Roman" panose="02020603050405020304" pitchFamily="18" charset="0"/>
                        </a:rPr>
                        <a:t>1</a:t>
                      </a:r>
                      <a:endParaRPr lang="ru-RU" sz="800" dirty="0">
                        <a:latin typeface="Times New Roman" panose="02020603050405020304" pitchFamily="18" charset="0"/>
                        <a:cs typeface="Times New Roman" panose="02020603050405020304"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1</a:t>
                      </a:r>
                      <a:endParaRPr lang="ru-RU" sz="800" dirty="0">
                        <a:effectLst/>
                        <a:latin typeface="Times New Roman" pitchFamily="18" charset="0"/>
                        <a:ea typeface="Times New Roman"/>
                        <a:cs typeface="Times New Roman" pitchFamily="18" charset="0"/>
                      </a:endParaRPr>
                    </a:p>
                  </a:txBody>
                  <a:tcPr marL="10896" marR="10896" marT="0" marB="0"/>
                </a:tc>
                <a:extLst>
                  <a:ext uri="{0D108BD9-81ED-4DB2-BD59-A6C34878D82A}">
                    <a16:rowId xmlns:a16="http://schemas.microsoft.com/office/drawing/2014/main" xmlns="" val="10012"/>
                  </a:ext>
                </a:extLst>
              </a:tr>
              <a:tr h="267216">
                <a:tc>
                  <a:txBody>
                    <a:bodyPr/>
                    <a:lstStyle/>
                    <a:p>
                      <a:pPr algn="ctr">
                        <a:spcAft>
                          <a:spcPts val="0"/>
                        </a:spcAft>
                      </a:pPr>
                      <a:r>
                        <a:rPr lang="ru-RU" sz="800" dirty="0">
                          <a:effectLst/>
                          <a:latin typeface="Times New Roman" pitchFamily="18" charset="0"/>
                          <a:cs typeface="Times New Roman" pitchFamily="18" charset="0"/>
                        </a:rPr>
                        <a:t>8.1.2</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just">
                        <a:spcAft>
                          <a:spcPts val="0"/>
                        </a:spcAft>
                      </a:pPr>
                      <a:r>
                        <a:rPr lang="ru-RU" sz="800" dirty="0">
                          <a:effectLst/>
                          <a:latin typeface="Times New Roman" pitchFamily="18" charset="0"/>
                          <a:cs typeface="Times New Roman" pitchFamily="18" charset="0"/>
                        </a:rPr>
                        <a:t>Земельные участки сельскохозяйственного назначения</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spc="-5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lnSpc>
                          <a:spcPct val="115000"/>
                        </a:lnSpc>
                        <a:spcAft>
                          <a:spcPts val="100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r>
                        <a:rPr lang="ru-RU" sz="800" dirty="0" smtClean="0">
                          <a:latin typeface="Times New Roman" panose="02020603050405020304" pitchFamily="18" charset="0"/>
                          <a:cs typeface="Times New Roman" panose="02020603050405020304" pitchFamily="18" charset="0"/>
                        </a:rPr>
                        <a:t>0</a:t>
                      </a:r>
                      <a:endParaRPr lang="ru-RU" sz="800" dirty="0">
                        <a:latin typeface="Times New Roman" panose="02020603050405020304" pitchFamily="18" charset="0"/>
                        <a:cs typeface="Times New Roman" panose="02020603050405020304"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extLst>
                  <a:ext uri="{0D108BD9-81ED-4DB2-BD59-A6C34878D82A}">
                    <a16:rowId xmlns:a16="http://schemas.microsoft.com/office/drawing/2014/main" xmlns="" val="10013"/>
                  </a:ext>
                </a:extLst>
              </a:tr>
              <a:tr h="267216">
                <a:tc>
                  <a:txBody>
                    <a:bodyPr/>
                    <a:lstStyle/>
                    <a:p>
                      <a:pPr algn="ctr">
                        <a:spcAft>
                          <a:spcPts val="0"/>
                        </a:spcAft>
                      </a:pPr>
                      <a:r>
                        <a:rPr lang="ru-RU" sz="800">
                          <a:effectLst/>
                          <a:latin typeface="Times New Roman" pitchFamily="18" charset="0"/>
                          <a:cs typeface="Times New Roman" pitchFamily="18" charset="0"/>
                        </a:rPr>
                        <a:t>8.1.3</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just">
                        <a:spcAft>
                          <a:spcPts val="0"/>
                        </a:spcAft>
                      </a:pPr>
                      <a:r>
                        <a:rPr lang="ru-RU" sz="800" dirty="0">
                          <a:effectLst/>
                          <a:latin typeface="Times New Roman" pitchFamily="18" charset="0"/>
                          <a:cs typeface="Times New Roman" pitchFamily="18" charset="0"/>
                        </a:rPr>
                        <a:t>Иные объекты недвижимого имущества</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spc="-5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lnSpc>
                          <a:spcPct val="115000"/>
                        </a:lnSpc>
                        <a:spcAft>
                          <a:spcPts val="100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r>
                        <a:rPr lang="ru-RU" sz="800" dirty="0" smtClean="0">
                          <a:latin typeface="Times New Roman" panose="02020603050405020304" pitchFamily="18" charset="0"/>
                          <a:cs typeface="Times New Roman" panose="02020603050405020304" pitchFamily="18" charset="0"/>
                        </a:rPr>
                        <a:t>0</a:t>
                      </a:r>
                      <a:endParaRPr lang="ru-RU" sz="800" dirty="0">
                        <a:latin typeface="Times New Roman" panose="02020603050405020304" pitchFamily="18" charset="0"/>
                        <a:cs typeface="Times New Roman" panose="02020603050405020304"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extLst>
                  <a:ext uri="{0D108BD9-81ED-4DB2-BD59-A6C34878D82A}">
                    <a16:rowId xmlns:a16="http://schemas.microsoft.com/office/drawing/2014/main" xmlns="" val="10014"/>
                  </a:ext>
                </a:extLst>
              </a:tr>
              <a:tr h="267216">
                <a:tc>
                  <a:txBody>
                    <a:bodyPr/>
                    <a:lstStyle/>
                    <a:p>
                      <a:pPr algn="ctr">
                        <a:spcAft>
                          <a:spcPts val="0"/>
                        </a:spcAft>
                      </a:pPr>
                      <a:r>
                        <a:rPr lang="ru-RU" sz="800" dirty="0">
                          <a:effectLst/>
                          <a:latin typeface="Times New Roman" pitchFamily="18" charset="0"/>
                          <a:cs typeface="Times New Roman" pitchFamily="18" charset="0"/>
                        </a:rPr>
                        <a:t>8.1.4</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just">
                        <a:spcAft>
                          <a:spcPts val="0"/>
                        </a:spcAft>
                      </a:pPr>
                      <a:r>
                        <a:rPr lang="ru-RU" sz="800" dirty="0">
                          <a:effectLst/>
                          <a:latin typeface="Times New Roman" pitchFamily="18" charset="0"/>
                          <a:cs typeface="Times New Roman" pitchFamily="18" charset="0"/>
                        </a:rPr>
                        <a:t>Движимое имущество</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spc="-5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lnSpc>
                          <a:spcPct val="115000"/>
                        </a:lnSpc>
                        <a:spcAft>
                          <a:spcPts val="100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r>
                        <a:rPr lang="ru-RU" sz="800" dirty="0" smtClean="0">
                          <a:latin typeface="Times New Roman" panose="02020603050405020304" pitchFamily="18" charset="0"/>
                          <a:cs typeface="Times New Roman" panose="02020603050405020304" pitchFamily="18" charset="0"/>
                        </a:rPr>
                        <a:t>0</a:t>
                      </a:r>
                      <a:endParaRPr lang="ru-RU" sz="800" dirty="0">
                        <a:latin typeface="Times New Roman" panose="02020603050405020304" pitchFamily="18" charset="0"/>
                        <a:cs typeface="Times New Roman" panose="02020603050405020304"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extLst>
                  <a:ext uri="{0D108BD9-81ED-4DB2-BD59-A6C34878D82A}">
                    <a16:rowId xmlns:a16="http://schemas.microsoft.com/office/drawing/2014/main" xmlns="" val="10015"/>
                  </a:ext>
                </a:extLst>
              </a:tr>
              <a:tr h="130987">
                <a:tc gridSpan="16">
                  <a:txBody>
                    <a:bodyPr/>
                    <a:lstStyle/>
                    <a:p>
                      <a:pPr algn="ctr">
                        <a:spcAft>
                          <a:spcPts val="0"/>
                        </a:spcAft>
                      </a:pPr>
                      <a:r>
                        <a:rPr lang="ru-RU" sz="800" dirty="0">
                          <a:effectLst/>
                          <a:latin typeface="Times New Roman" pitchFamily="18" charset="0"/>
                          <a:cs typeface="Times New Roman" pitchFamily="18" charset="0"/>
                        </a:rPr>
                        <a:t>8.2. Имущество, закрепленное на праве хозяйственного ведения за муниципальными унитарными предприятиями, на праве оперативного управления за муниципальными учреждениями</a:t>
                      </a:r>
                      <a:endParaRPr lang="ru-RU" sz="800" dirty="0">
                        <a:effectLst/>
                        <a:latin typeface="Times New Roman" pitchFamily="18" charset="0"/>
                        <a:ea typeface="Times New Roman"/>
                        <a:cs typeface="Times New Roman" pitchFamily="18" charset="0"/>
                      </a:endParaRPr>
                    </a:p>
                  </a:txBody>
                  <a:tcPr marL="10896" marR="10896"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16"/>
                  </a:ext>
                </a:extLst>
              </a:tr>
              <a:tr h="267216">
                <a:tc>
                  <a:txBody>
                    <a:bodyPr/>
                    <a:lstStyle/>
                    <a:p>
                      <a:pPr algn="ctr">
                        <a:spcAft>
                          <a:spcPts val="0"/>
                        </a:spcAft>
                      </a:pPr>
                      <a:r>
                        <a:rPr lang="ru-RU" sz="800" dirty="0">
                          <a:effectLst/>
                          <a:latin typeface="Times New Roman" pitchFamily="18" charset="0"/>
                          <a:cs typeface="Times New Roman" pitchFamily="18" charset="0"/>
                        </a:rPr>
                        <a:t>8.2.1</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just">
                        <a:spcAft>
                          <a:spcPts val="0"/>
                        </a:spcAft>
                      </a:pPr>
                      <a:r>
                        <a:rPr lang="ru-RU" sz="800" dirty="0">
                          <a:effectLst/>
                          <a:latin typeface="Times New Roman" pitchFamily="18" charset="0"/>
                          <a:cs typeface="Times New Roman" pitchFamily="18" charset="0"/>
                        </a:rPr>
                        <a:t>Недвижимое имущество</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spc="-50" dirty="0">
                          <a:effectLst/>
                          <a:latin typeface="Times New Roman" pitchFamily="18" charset="0"/>
                          <a:cs typeface="Times New Roman" pitchFamily="18" charset="0"/>
                        </a:rPr>
                        <a:t>0</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lnSpc>
                          <a:spcPct val="115000"/>
                        </a:lnSpc>
                        <a:spcAft>
                          <a:spcPts val="100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0</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r>
                        <a:rPr lang="ru-RU" sz="800" dirty="0" smtClean="0">
                          <a:latin typeface="Times New Roman" panose="02020603050405020304" pitchFamily="18" charset="0"/>
                          <a:cs typeface="Times New Roman" panose="02020603050405020304" pitchFamily="18" charset="0"/>
                        </a:rPr>
                        <a:t>0</a:t>
                      </a:r>
                    </a:p>
                    <a:p>
                      <a:pPr algn="ctr"/>
                      <a:endParaRPr lang="ru-RU" sz="800" dirty="0">
                        <a:latin typeface="Times New Roman" panose="02020603050405020304" pitchFamily="18" charset="0"/>
                        <a:cs typeface="Times New Roman" panose="02020603050405020304"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extLst>
                  <a:ext uri="{0D108BD9-81ED-4DB2-BD59-A6C34878D82A}">
                    <a16:rowId xmlns:a16="http://schemas.microsoft.com/office/drawing/2014/main" xmlns="" val="10017"/>
                  </a:ext>
                </a:extLst>
              </a:tr>
              <a:tr h="267216">
                <a:tc>
                  <a:txBody>
                    <a:bodyPr/>
                    <a:lstStyle/>
                    <a:p>
                      <a:pPr algn="ctr">
                        <a:spcAft>
                          <a:spcPts val="0"/>
                        </a:spcAft>
                      </a:pPr>
                      <a:r>
                        <a:rPr lang="ru-RU" sz="800" dirty="0">
                          <a:effectLst/>
                          <a:latin typeface="Times New Roman" pitchFamily="18" charset="0"/>
                          <a:cs typeface="Times New Roman" pitchFamily="18" charset="0"/>
                        </a:rPr>
                        <a:t>8.2.2</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just">
                        <a:spcAft>
                          <a:spcPts val="0"/>
                        </a:spcAft>
                      </a:pPr>
                      <a:r>
                        <a:rPr lang="ru-RU" sz="800" dirty="0">
                          <a:effectLst/>
                          <a:latin typeface="Times New Roman" pitchFamily="18" charset="0"/>
                          <a:cs typeface="Times New Roman" pitchFamily="18" charset="0"/>
                        </a:rPr>
                        <a:t>Движимое имущество</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spc="-5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lnSpc>
                          <a:spcPct val="115000"/>
                        </a:lnSpc>
                        <a:spcAft>
                          <a:spcPts val="100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r>
                        <a:rPr lang="ru-RU" sz="800" dirty="0" smtClean="0">
                          <a:latin typeface="Times New Roman" panose="02020603050405020304" pitchFamily="18" charset="0"/>
                          <a:cs typeface="Times New Roman" panose="02020603050405020304" pitchFamily="18" charset="0"/>
                        </a:rPr>
                        <a:t>0</a:t>
                      </a:r>
                      <a:endParaRPr lang="ru-RU" sz="800" dirty="0">
                        <a:latin typeface="Times New Roman" panose="02020603050405020304" pitchFamily="18" charset="0"/>
                        <a:cs typeface="Times New Roman" panose="02020603050405020304" pitchFamily="18" charset="0"/>
                      </a:endParaRPr>
                    </a:p>
                  </a:txBody>
                  <a:tcPr marL="10896" marR="10896" marT="0" marB="0"/>
                </a:tc>
                <a:tc>
                  <a:txBody>
                    <a:bodyPr/>
                    <a:lstStyle/>
                    <a:p>
                      <a:pPr algn="ctr">
                        <a:spcAft>
                          <a:spcPts val="0"/>
                        </a:spcAft>
                      </a:pPr>
                      <a:r>
                        <a:rPr lang="ru-RU" sz="800">
                          <a:effectLst/>
                          <a:latin typeface="Times New Roman" pitchFamily="18" charset="0"/>
                          <a:cs typeface="Times New Roman" pitchFamily="18" charset="0"/>
                        </a:rPr>
                        <a:t>0</a:t>
                      </a:r>
                      <a:endParaRPr lang="ru-RU" sz="800">
                        <a:effectLst/>
                        <a:latin typeface="Times New Roman" pitchFamily="18" charset="0"/>
                        <a:ea typeface="Times New Roman"/>
                        <a:cs typeface="Times New Roman" pitchFamily="18" charset="0"/>
                      </a:endParaRPr>
                    </a:p>
                  </a:txBody>
                  <a:tcPr marL="10896" marR="10896" marT="0" marB="0"/>
                </a:tc>
                <a:extLst>
                  <a:ext uri="{0D108BD9-81ED-4DB2-BD59-A6C34878D82A}">
                    <a16:rowId xmlns:a16="http://schemas.microsoft.com/office/drawing/2014/main" xmlns="" val="10018"/>
                  </a:ext>
                </a:extLst>
              </a:tr>
              <a:tr h="356288">
                <a:tc>
                  <a:txBody>
                    <a:bodyPr/>
                    <a:lstStyle/>
                    <a:p>
                      <a:pPr algn="ctr">
                        <a:spcAft>
                          <a:spcPts val="0"/>
                        </a:spcAft>
                      </a:pPr>
                      <a:r>
                        <a:rPr lang="ru-RU" sz="800" dirty="0">
                          <a:effectLst/>
                          <a:latin typeface="Times New Roman" pitchFamily="18" charset="0"/>
                          <a:cs typeface="Times New Roman" pitchFamily="18" charset="0"/>
                        </a:rPr>
                        <a:t>9</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just">
                        <a:spcAft>
                          <a:spcPts val="0"/>
                        </a:spcAft>
                      </a:pPr>
                      <a:r>
                        <a:rPr lang="ru-RU" sz="800" dirty="0">
                          <a:effectLst/>
                          <a:latin typeface="Times New Roman" pitchFamily="18" charset="0"/>
                          <a:cs typeface="Times New Roman" pitchFamily="18" charset="0"/>
                        </a:rPr>
                        <a:t>Доля заключенных договоров аренды по отношению к общему количеству имущества в перечне </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spc="-50">
                          <a:effectLst/>
                          <a:latin typeface="Times New Roman" pitchFamily="18" charset="0"/>
                          <a:cs typeface="Times New Roman" pitchFamily="18" charset="0"/>
                        </a:rPr>
                        <a:t>%</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smtClean="0">
                          <a:effectLst/>
                          <a:latin typeface="Times New Roman" pitchFamily="18" charset="0"/>
                          <a:ea typeface="Times New Roman"/>
                          <a:cs typeface="Times New Roman" pitchFamily="18" charset="0"/>
                        </a:rPr>
                        <a:t>0</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smtClean="0">
                          <a:effectLst/>
                          <a:latin typeface="Times New Roman" pitchFamily="18" charset="0"/>
                          <a:ea typeface="Times New Roman"/>
                          <a:cs typeface="Times New Roman" pitchFamily="18" charset="0"/>
                        </a:rPr>
                        <a:t>0</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smtClean="0">
                          <a:effectLst/>
                          <a:latin typeface="Times New Roman" pitchFamily="18" charset="0"/>
                          <a:ea typeface="Times New Roman"/>
                          <a:cs typeface="Times New Roman" pitchFamily="18" charset="0"/>
                        </a:rPr>
                        <a:t>0</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smtClean="0">
                          <a:effectLst/>
                          <a:latin typeface="Times New Roman" pitchFamily="18" charset="0"/>
                          <a:ea typeface="Times New Roman"/>
                          <a:cs typeface="Times New Roman" pitchFamily="18" charset="0"/>
                        </a:rPr>
                        <a:t>0</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smtClean="0">
                          <a:effectLst/>
                          <a:latin typeface="Times New Roman" pitchFamily="18" charset="0"/>
                          <a:ea typeface="Times New Roman"/>
                          <a:cs typeface="Times New Roman" pitchFamily="18" charset="0"/>
                        </a:rPr>
                        <a:t>0</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lnSpc>
                          <a:spcPct val="115000"/>
                        </a:lnSpc>
                        <a:spcAft>
                          <a:spcPts val="1000"/>
                        </a:spcAft>
                      </a:pPr>
                      <a:r>
                        <a:rPr lang="ru-RU" sz="800">
                          <a:effectLst/>
                          <a:latin typeface="Times New Roman" pitchFamily="18" charset="0"/>
                          <a:cs typeface="Times New Roman" pitchFamily="18" charset="0"/>
                        </a:rPr>
                        <a:t>50</a:t>
                      </a:r>
                      <a:endParaRPr lang="ru-RU" sz="80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smtClean="0">
                          <a:effectLst/>
                          <a:latin typeface="Times New Roman" pitchFamily="18" charset="0"/>
                          <a:cs typeface="Times New Roman" pitchFamily="18" charset="0"/>
                        </a:rPr>
                        <a:t>33</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smtClean="0">
                          <a:effectLst/>
                          <a:latin typeface="Times New Roman" pitchFamily="18" charset="0"/>
                          <a:cs typeface="Times New Roman" pitchFamily="18" charset="0"/>
                        </a:rPr>
                        <a:t>25</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smtClean="0">
                          <a:effectLst/>
                          <a:latin typeface="Times New Roman" pitchFamily="18" charset="0"/>
                          <a:cs typeface="Times New Roman" pitchFamily="18" charset="0"/>
                        </a:rPr>
                        <a:t>0</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smtClean="0">
                          <a:effectLst/>
                          <a:latin typeface="Times New Roman" pitchFamily="18" charset="0"/>
                          <a:cs typeface="Times New Roman" pitchFamily="18" charset="0"/>
                        </a:rPr>
                        <a:t>16,67</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100</a:t>
                      </a:r>
                      <a:endParaRPr lang="ru-RU" sz="800" dirty="0">
                        <a:effectLst/>
                        <a:latin typeface="Times New Roman" pitchFamily="18" charset="0"/>
                        <a:ea typeface="Times New Roman"/>
                        <a:cs typeface="Times New Roman" pitchFamily="18" charset="0"/>
                      </a:endParaRPr>
                    </a:p>
                  </a:txBody>
                  <a:tcPr marL="10896" marR="10896" marT="0" marB="0"/>
                </a:tc>
                <a:tc>
                  <a:txBody>
                    <a:bodyPr/>
                    <a:lstStyle/>
                    <a:p>
                      <a:pPr algn="ctr"/>
                      <a:r>
                        <a:rPr lang="ru-RU" sz="800" dirty="0" smtClean="0">
                          <a:latin typeface="Times New Roman" panose="02020603050405020304" pitchFamily="18" charset="0"/>
                          <a:cs typeface="Times New Roman" panose="02020603050405020304" pitchFamily="18" charset="0"/>
                        </a:rPr>
                        <a:t>100</a:t>
                      </a:r>
                      <a:endParaRPr lang="ru-RU" sz="800" dirty="0">
                        <a:latin typeface="Times New Roman" panose="02020603050405020304" pitchFamily="18" charset="0"/>
                        <a:cs typeface="Times New Roman" panose="02020603050405020304" pitchFamily="18" charset="0"/>
                      </a:endParaRPr>
                    </a:p>
                  </a:txBody>
                  <a:tcPr marL="10896" marR="10896" marT="0" marB="0"/>
                </a:tc>
                <a:tc>
                  <a:txBody>
                    <a:bodyPr/>
                    <a:lstStyle/>
                    <a:p>
                      <a:pPr algn="ctr">
                        <a:spcAft>
                          <a:spcPts val="0"/>
                        </a:spcAft>
                      </a:pPr>
                      <a:r>
                        <a:rPr lang="ru-RU" sz="800" dirty="0">
                          <a:effectLst/>
                          <a:latin typeface="Times New Roman" pitchFamily="18" charset="0"/>
                          <a:cs typeface="Times New Roman" pitchFamily="18" charset="0"/>
                        </a:rPr>
                        <a:t>100</a:t>
                      </a:r>
                      <a:endParaRPr lang="ru-RU" sz="800" dirty="0">
                        <a:effectLst/>
                        <a:latin typeface="Times New Roman" pitchFamily="18" charset="0"/>
                        <a:ea typeface="Times New Roman"/>
                        <a:cs typeface="Times New Roman" pitchFamily="18" charset="0"/>
                      </a:endParaRPr>
                    </a:p>
                  </a:txBody>
                  <a:tcPr marL="10896" marR="10896" marT="0" marB="0"/>
                </a:tc>
                <a:extLst>
                  <a:ext uri="{0D108BD9-81ED-4DB2-BD59-A6C34878D82A}">
                    <a16:rowId xmlns:a16="http://schemas.microsoft.com/office/drawing/2014/main" xmlns="" val="10019"/>
                  </a:ext>
                </a:extLst>
              </a:tr>
            </a:tbl>
          </a:graphicData>
        </a:graphic>
      </p:graphicFrame>
    </p:spTree>
    <p:extLst>
      <p:ext uri="{BB962C8B-B14F-4D97-AF65-F5344CB8AC3E}">
        <p14:creationId xmlns:p14="http://schemas.microsoft.com/office/powerpoint/2010/main" val="37419705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7706" y="1361213"/>
            <a:ext cx="9121926" cy="1200329"/>
          </a:xfrm>
          <a:prstGeom prst="rect">
            <a:avLst/>
          </a:prstGeom>
          <a:noFill/>
        </p:spPr>
        <p:txBody>
          <a:bodyPr wrap="square">
            <a:spAutoFit/>
          </a:bodyPr>
          <a:lstStyle/>
          <a:p>
            <a:r>
              <a:rPr lang="ru-RU" sz="1200" b="1" u="sng" dirty="0">
                <a:solidFill>
                  <a:srgbClr val="FFC000"/>
                </a:solidFill>
                <a:effectLst>
                  <a:outerShdw blurRad="38100" dist="38100" dir="2700000" algn="tl">
                    <a:srgbClr val="000000">
                      <a:alpha val="43137"/>
                    </a:srgbClr>
                  </a:outerShdw>
                </a:effectLst>
              </a:rPr>
              <a:t>Цель программы: </a:t>
            </a:r>
            <a:r>
              <a:rPr lang="ru-RU" sz="1200" b="1" dirty="0">
                <a:solidFill>
                  <a:srgbClr val="FFC000"/>
                </a:solidFill>
                <a:effectLst>
                  <a:outerShdw blurRad="38100" dist="38100" dir="2700000" algn="tl">
                    <a:srgbClr val="000000">
                      <a:alpha val="43137"/>
                    </a:srgbClr>
                  </a:outerShdw>
                </a:effectLst>
              </a:rPr>
              <a:t>  </a:t>
            </a:r>
          </a:p>
          <a:p>
            <a:r>
              <a:rPr lang="ru-RU" sz="1200" dirty="0">
                <a:solidFill>
                  <a:srgbClr val="FFFF00"/>
                </a:solidFill>
                <a:effectLst>
                  <a:outerShdw blurRad="38100" dist="38100" dir="2700000" algn="tl">
                    <a:srgbClr val="000000">
                      <a:alpha val="43137"/>
                    </a:srgbClr>
                  </a:outerShdw>
                </a:effectLst>
              </a:rPr>
              <a:t>- увеличение производства продукции сельского хозяйства и повышение ее конкурентоспособности;</a:t>
            </a:r>
          </a:p>
          <a:p>
            <a:r>
              <a:rPr lang="ru-RU" sz="1200" dirty="0">
                <a:solidFill>
                  <a:srgbClr val="FFFF00"/>
                </a:solidFill>
                <a:effectLst>
                  <a:outerShdw blurRad="38100" dist="38100" dir="2700000" algn="tl">
                    <a:srgbClr val="000000">
                      <a:alpha val="43137"/>
                    </a:srgbClr>
                  </a:outerShdw>
                </a:effectLst>
              </a:rPr>
              <a:t>- обеспечение финансовой устойчивости товаропроизводителей агропромышленного комплекса и устойчивого развития сельских территорий;</a:t>
            </a:r>
          </a:p>
          <a:p>
            <a:r>
              <a:rPr lang="ru-RU" sz="1200" dirty="0">
                <a:solidFill>
                  <a:srgbClr val="FFFF00"/>
                </a:solidFill>
                <a:effectLst>
                  <a:outerShdw blurRad="38100" dist="38100" dir="2700000" algn="tl">
                    <a:srgbClr val="000000">
                      <a:alpha val="43137"/>
                    </a:srgbClr>
                  </a:outerShdw>
                </a:effectLst>
              </a:rPr>
              <a:t>- воспроизводство и повышение эффективности использования ресурсного потенциала в сельском хозяйстве Гаврилово-Посадского муниципального района</a:t>
            </a:r>
          </a:p>
        </p:txBody>
      </p:sp>
      <p:sp>
        <p:nvSpPr>
          <p:cNvPr id="16" name="Прямоугольник 15"/>
          <p:cNvSpPr/>
          <p:nvPr/>
        </p:nvSpPr>
        <p:spPr>
          <a:xfrm>
            <a:off x="966093" y="889137"/>
            <a:ext cx="7782372" cy="492443"/>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p:spPr>
        <p:txBody>
          <a:bodyPr wrap="square">
            <a:spAutoFit/>
          </a:bodyPr>
          <a:lstStyle/>
          <a:p>
            <a:pPr algn="ctr"/>
            <a:r>
              <a:rPr lang="ru-RU" sz="1400" b="1" dirty="0">
                <a:solidFill>
                  <a:srgbClr val="660066"/>
                </a:solidFill>
              </a:rPr>
              <a:t>Администратор программы: </a:t>
            </a:r>
          </a:p>
          <a:p>
            <a:pPr algn="ctr"/>
            <a:r>
              <a:rPr lang="ru-RU" sz="1200" dirty="0">
                <a:solidFill>
                  <a:srgbClr val="660066"/>
                </a:solidFill>
              </a:rPr>
              <a:t>Управление сельского хозяйства и продовольствия Гаврилово-Посадского муниципального района</a:t>
            </a:r>
            <a:endParaRPr lang="ru-RU" sz="1400" dirty="0">
              <a:solidFill>
                <a:srgbClr val="660066"/>
              </a:solidFill>
            </a:endParaRPr>
          </a:p>
        </p:txBody>
      </p:sp>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4" y="136751"/>
            <a:ext cx="966092" cy="966092"/>
          </a:xfrm>
          <a:prstGeom prst="rect">
            <a:avLst/>
          </a:prstGeom>
        </p:spPr>
      </p:pic>
      <p:sp>
        <p:nvSpPr>
          <p:cNvPr id="35" name="Номер слайда 1"/>
          <p:cNvSpPr txBox="1">
            <a:spLocks/>
          </p:cNvSpPr>
          <p:nvPr/>
        </p:nvSpPr>
        <p:spPr>
          <a:xfrm>
            <a:off x="8554383" y="6317056"/>
            <a:ext cx="587274" cy="353391"/>
          </a:xfrm>
          <a:prstGeom prst="rect">
            <a:avLst/>
          </a:prstGeom>
        </p:spPr>
        <p:txBody>
          <a:bodyPr vert="horz" lIns="91440" tIns="45720" rIns="91440" bIns="45720" rtlCol="0" anchor="t"/>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73</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
        <p:nvSpPr>
          <p:cNvPr id="12" name="Прямоугольник 11"/>
          <p:cNvSpPr/>
          <p:nvPr/>
        </p:nvSpPr>
        <p:spPr>
          <a:xfrm rot="20593258">
            <a:off x="432311" y="450521"/>
            <a:ext cx="412292" cy="338554"/>
          </a:xfrm>
          <a:prstGeom prst="rect">
            <a:avLst/>
          </a:prstGeom>
        </p:spPr>
        <p:txBody>
          <a:bodyPr wrap="none">
            <a:spAutoFit/>
          </a:bodyPr>
          <a:lstStyle/>
          <a:p>
            <a:r>
              <a:rPr lang="ru-RU" sz="1600" b="1" dirty="0">
                <a:solidFill>
                  <a:srgbClr val="FF0000"/>
                </a:solidFill>
                <a:effectLst>
                  <a:outerShdw blurRad="38100" dist="38100" dir="2700000" algn="tl">
                    <a:srgbClr val="000000">
                      <a:alpha val="43137"/>
                    </a:srgbClr>
                  </a:outerShdw>
                </a:effectLst>
              </a:rPr>
              <a:t>16</a:t>
            </a:r>
            <a:endParaRPr lang="ru-RU" dirty="0">
              <a:solidFill>
                <a:srgbClr val="FF0000"/>
              </a:solidFill>
              <a:effectLst>
                <a:outerShdw blurRad="38100" dist="38100" dir="2700000" algn="tl">
                  <a:srgbClr val="000000">
                    <a:alpha val="43137"/>
                  </a:srgbClr>
                </a:outerShdw>
              </a:effectLst>
            </a:endParaRPr>
          </a:p>
        </p:txBody>
      </p:sp>
      <p:graphicFrame>
        <p:nvGraphicFramePr>
          <p:cNvPr id="6" name="Схема 5"/>
          <p:cNvGraphicFramePr/>
          <p:nvPr>
            <p:extLst>
              <p:ext uri="{D42A27DB-BD31-4B8C-83A1-F6EECF244321}">
                <p14:modId xmlns:p14="http://schemas.microsoft.com/office/powerpoint/2010/main" val="48818895"/>
              </p:ext>
            </p:extLst>
          </p:nvPr>
        </p:nvGraphicFramePr>
        <p:xfrm>
          <a:off x="39210" y="2276872"/>
          <a:ext cx="6494142" cy="32762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8879" y="2813160"/>
            <a:ext cx="1324960" cy="1460769"/>
          </a:xfrm>
          <a:prstGeom prst="rect">
            <a:avLst/>
          </a:prstGeom>
        </p:spPr>
      </p:pic>
      <p:sp>
        <p:nvSpPr>
          <p:cNvPr id="18" name="TextBox 17"/>
          <p:cNvSpPr txBox="1"/>
          <p:nvPr/>
        </p:nvSpPr>
        <p:spPr bwMode="auto">
          <a:xfrm>
            <a:off x="7470106" y="2708920"/>
            <a:ext cx="1699526" cy="400110"/>
          </a:xfrm>
          <a:prstGeom prst="rect">
            <a:avLst/>
          </a:prstGeom>
          <a:solidFill>
            <a:srgbClr val="FFFF00"/>
          </a:solidFill>
          <a:ln>
            <a:noFill/>
          </a:ln>
          <a:effectLst>
            <a:softEdge rad="63500"/>
          </a:effectLst>
        </p:spPr>
        <p:txBody>
          <a:bodyPr wrap="square">
            <a:spAutoFit/>
          </a:bodyPr>
          <a:lstStyle/>
          <a:p>
            <a:pPr algn="ctr">
              <a:defRPr/>
            </a:pPr>
            <a:r>
              <a:rPr lang="ru-RU" sz="2000" b="1" dirty="0">
                <a:solidFill>
                  <a:srgbClr val="800000"/>
                </a:solidFill>
                <a:effectLst>
                  <a:outerShdw blurRad="38100" dist="38100" dir="2700000" algn="tl">
                    <a:srgbClr val="000000">
                      <a:alpha val="43137"/>
                    </a:srgbClr>
                  </a:outerShdw>
                </a:effectLst>
                <a:cs typeface="Times New Roman" panose="02020603050405020304" pitchFamily="18" charset="0"/>
              </a:rPr>
              <a:t>РЕЗУЛЬТАТ</a:t>
            </a:r>
          </a:p>
        </p:txBody>
      </p:sp>
      <p:graphicFrame>
        <p:nvGraphicFramePr>
          <p:cNvPr id="19" name="Диаграмма 18"/>
          <p:cNvGraphicFramePr/>
          <p:nvPr>
            <p:extLst>
              <p:ext uri="{D42A27DB-BD31-4B8C-83A1-F6EECF244321}">
                <p14:modId xmlns:p14="http://schemas.microsoft.com/office/powerpoint/2010/main" val="3552617475"/>
              </p:ext>
            </p:extLst>
          </p:nvPr>
        </p:nvGraphicFramePr>
        <p:xfrm>
          <a:off x="8383" y="4700018"/>
          <a:ext cx="5283698" cy="2157982"/>
        </p:xfrm>
        <a:graphic>
          <a:graphicData uri="http://schemas.openxmlformats.org/drawingml/2006/chart">
            <c:chart xmlns:c="http://schemas.openxmlformats.org/drawingml/2006/chart" xmlns:r="http://schemas.openxmlformats.org/officeDocument/2006/relationships" r:id="rId10"/>
          </a:graphicData>
        </a:graphic>
      </p:graphicFrame>
      <p:pic>
        <p:nvPicPr>
          <p:cNvPr id="21" name="Рисунок 20"/>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79377" y="5463301"/>
            <a:ext cx="2033604" cy="1204227"/>
          </a:xfrm>
          <a:prstGeom prst="rect">
            <a:avLst/>
          </a:prstGeom>
        </p:spPr>
      </p:pic>
      <p:sp>
        <p:nvSpPr>
          <p:cNvPr id="22" name="Прямоугольник 21"/>
          <p:cNvSpPr/>
          <p:nvPr/>
        </p:nvSpPr>
        <p:spPr>
          <a:xfrm rot="20593258">
            <a:off x="6886015" y="5913390"/>
            <a:ext cx="385042" cy="230832"/>
          </a:xfrm>
          <a:prstGeom prst="rect">
            <a:avLst/>
          </a:prstGeom>
        </p:spPr>
        <p:txBody>
          <a:bodyPr wrap="none">
            <a:spAutoFit/>
          </a:bodyPr>
          <a:lstStyle/>
          <a:p>
            <a:r>
              <a:rPr lang="ru-RU" sz="900" b="1" dirty="0">
                <a:solidFill>
                  <a:srgbClr val="703203">
                    <a:lumMod val="50000"/>
                  </a:srgbClr>
                </a:solidFill>
              </a:rPr>
              <a:t>МП</a:t>
            </a:r>
            <a:endParaRPr lang="ru-RU" sz="1000" dirty="0">
              <a:solidFill>
                <a:srgbClr val="703203">
                  <a:lumMod val="50000"/>
                </a:srgbClr>
              </a:solidFill>
            </a:endParaRPr>
          </a:p>
        </p:txBody>
      </p:sp>
      <p:sp>
        <p:nvSpPr>
          <p:cNvPr id="3" name="Прямоугольник 2"/>
          <p:cNvSpPr/>
          <p:nvPr/>
        </p:nvSpPr>
        <p:spPr>
          <a:xfrm>
            <a:off x="386452" y="28885"/>
            <a:ext cx="8938076" cy="738664"/>
          </a:xfrm>
          <a:prstGeom prst="rect">
            <a:avLst/>
          </a:prstGeom>
        </p:spPr>
        <p:txBody>
          <a:bodyPr wrap="square">
            <a:spAutoFit/>
          </a:bodyPr>
          <a:lstStyle/>
          <a:p>
            <a:pPr lvl="0" algn="ctr"/>
            <a:r>
              <a:rPr lang="ru-RU" sz="1400" b="1" i="1" dirty="0">
                <a:solidFill>
                  <a:srgbClr val="FFFF00"/>
                </a:solidFill>
                <a:effectLst>
                  <a:outerShdw blurRad="38100" dist="38100" dir="2700000" algn="tl">
                    <a:srgbClr val="000000">
                      <a:alpha val="43137"/>
                    </a:srgbClr>
                  </a:outerShdw>
                </a:effectLst>
              </a:rPr>
              <a:t>Муниципальная программа</a:t>
            </a:r>
          </a:p>
          <a:p>
            <a:pPr lvl="0" algn="ctr"/>
            <a:r>
              <a:rPr lang="ru-RU" sz="1400" b="1" i="1" dirty="0">
                <a:solidFill>
                  <a:srgbClr val="FFFF00"/>
                </a:solidFill>
                <a:effectLst>
                  <a:outerShdw blurRad="38100" dist="38100" dir="2700000" algn="tl">
                    <a:srgbClr val="000000">
                      <a:alpha val="43137"/>
                    </a:srgbClr>
                  </a:outerShdw>
                </a:effectLst>
              </a:rPr>
              <a:t> «Развитие сельского хозяйства и регулирование рынков сельскохозяйственной продукции, сырья и продовольствия в Гаврилово-Посадском муниципальном районе»</a:t>
            </a:r>
            <a:endParaRPr lang="ru-RU" sz="1400" b="1" i="1" dirty="0">
              <a:ln w="1905"/>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342313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18" name="Номер слайда 1"/>
          <p:cNvSpPr txBox="1">
            <a:spLocks/>
          </p:cNvSpPr>
          <p:nvPr/>
        </p:nvSpPr>
        <p:spPr>
          <a:xfrm>
            <a:off x="8670851" y="6367811"/>
            <a:ext cx="587274" cy="353391"/>
          </a:xfrm>
          <a:prstGeom prst="rect">
            <a:avLst/>
          </a:prstGeom>
        </p:spPr>
        <p:txBody>
          <a:bodyPr vert="horz" lIns="91440" tIns="45720" rIns="91440" bIns="45720" rtlCol="0" anchor="t"/>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74</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
        <p:nvSpPr>
          <p:cNvPr id="11" name="Прямоугольник 10"/>
          <p:cNvSpPr/>
          <p:nvPr/>
        </p:nvSpPr>
        <p:spPr>
          <a:xfrm>
            <a:off x="928375" y="921437"/>
            <a:ext cx="8064245" cy="307777"/>
          </a:xfrm>
          <a:prstGeom prst="rect">
            <a:avLst/>
          </a:prstGeom>
          <a:gradFill flip="none" rotWithShape="1">
            <a:gsLst>
              <a:gs pos="0">
                <a:srgbClr val="99FFCC">
                  <a:shade val="30000"/>
                  <a:satMod val="115000"/>
                </a:srgbClr>
              </a:gs>
              <a:gs pos="50000">
                <a:srgbClr val="99FFCC">
                  <a:shade val="67500"/>
                  <a:satMod val="115000"/>
                </a:srgbClr>
              </a:gs>
              <a:gs pos="100000">
                <a:srgbClr val="99FFCC">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ru-RU" sz="1400" b="1" dirty="0">
                <a:solidFill>
                  <a:schemeClr val="bg1">
                    <a:lumMod val="75000"/>
                  </a:schemeClr>
                </a:solidFill>
              </a:rPr>
              <a:t>Целевые индикаторы (показатели) реализации муниципальной программы</a:t>
            </a:r>
            <a:r>
              <a:rPr lang="ru-RU" sz="1400" dirty="0">
                <a:solidFill>
                  <a:schemeClr val="bg1">
                    <a:lumMod val="75000"/>
                  </a:schemeClr>
                </a:solidFill>
              </a:rPr>
              <a:t>	</a:t>
            </a:r>
          </a:p>
        </p:txBody>
      </p:sp>
      <p:sp>
        <p:nvSpPr>
          <p:cNvPr id="3" name="Прямоугольник 2"/>
          <p:cNvSpPr/>
          <p:nvPr/>
        </p:nvSpPr>
        <p:spPr>
          <a:xfrm>
            <a:off x="593304" y="-10703"/>
            <a:ext cx="8550696" cy="738664"/>
          </a:xfrm>
          <a:prstGeom prst="rect">
            <a:avLst/>
          </a:prstGeom>
        </p:spPr>
        <p:txBody>
          <a:bodyPr wrap="square">
            <a:spAutoFit/>
          </a:bodyPr>
          <a:lstStyle/>
          <a:p>
            <a:pPr lvl="0" algn="ctr"/>
            <a:r>
              <a:rPr lang="ru-RU" sz="1400" b="1" i="1" dirty="0">
                <a:solidFill>
                  <a:srgbClr val="FFFF00"/>
                </a:solidFill>
                <a:effectLst>
                  <a:outerShdw blurRad="38100" dist="38100" dir="2700000" algn="tl">
                    <a:srgbClr val="000000">
                      <a:alpha val="43137"/>
                    </a:srgbClr>
                  </a:outerShdw>
                </a:effectLst>
              </a:rPr>
              <a:t>Муниципальная программа</a:t>
            </a:r>
          </a:p>
          <a:p>
            <a:pPr lvl="0" algn="ctr"/>
            <a:r>
              <a:rPr lang="ru-RU" sz="1400" b="1" i="1" dirty="0">
                <a:solidFill>
                  <a:srgbClr val="FFFF00"/>
                </a:solidFill>
                <a:effectLst>
                  <a:outerShdw blurRad="38100" dist="38100" dir="2700000" algn="tl">
                    <a:srgbClr val="000000">
                      <a:alpha val="43137"/>
                    </a:srgbClr>
                  </a:outerShdw>
                </a:effectLst>
              </a:rPr>
              <a:t> «Развитие сельского хозяйства и регулирование рынков сельскохозяйственной продукции, сырья и продовольствия в Гаврилово-Посадском муниципальном районе»</a:t>
            </a:r>
            <a:endParaRPr lang="ru-RU" sz="1400" b="1" i="1" dirty="0">
              <a:ln w="1905"/>
              <a:solidFill>
                <a:srgbClr val="FFFF00"/>
              </a:solidFill>
              <a:effectLst>
                <a:outerShdw blurRad="38100" dist="38100" dir="2700000" algn="tl">
                  <a:srgbClr val="000000">
                    <a:alpha val="43137"/>
                  </a:srgbClr>
                </a:outerShdw>
              </a:effectLst>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020638272"/>
              </p:ext>
            </p:extLst>
          </p:nvPr>
        </p:nvGraphicFramePr>
        <p:xfrm>
          <a:off x="35494" y="1484784"/>
          <a:ext cx="9108506" cy="4801703"/>
        </p:xfrm>
        <a:graphic>
          <a:graphicData uri="http://schemas.openxmlformats.org/drawingml/2006/table">
            <a:tbl>
              <a:tblPr firstRow="1" firstCol="1" bandRow="1">
                <a:tableStyleId>{5940675A-B579-460E-94D1-54222C63F5DA}</a:tableStyleId>
              </a:tblPr>
              <a:tblGrid>
                <a:gridCol w="576066">
                  <a:extLst>
                    <a:ext uri="{9D8B030D-6E8A-4147-A177-3AD203B41FA5}">
                      <a16:colId xmlns:a16="http://schemas.microsoft.com/office/drawing/2014/main" xmlns="" val="20000"/>
                    </a:ext>
                  </a:extLst>
                </a:gridCol>
                <a:gridCol w="3861960">
                  <a:extLst>
                    <a:ext uri="{9D8B030D-6E8A-4147-A177-3AD203B41FA5}">
                      <a16:colId xmlns:a16="http://schemas.microsoft.com/office/drawing/2014/main" xmlns="" val="20001"/>
                    </a:ext>
                  </a:extLst>
                </a:gridCol>
                <a:gridCol w="666094">
                  <a:extLst>
                    <a:ext uri="{9D8B030D-6E8A-4147-A177-3AD203B41FA5}">
                      <a16:colId xmlns:a16="http://schemas.microsoft.com/office/drawing/2014/main" xmlns="" val="20002"/>
                    </a:ext>
                  </a:extLst>
                </a:gridCol>
                <a:gridCol w="892300">
                  <a:extLst>
                    <a:ext uri="{9D8B030D-6E8A-4147-A177-3AD203B41FA5}">
                      <a16:colId xmlns:a16="http://schemas.microsoft.com/office/drawing/2014/main" xmlns="" val="20003"/>
                    </a:ext>
                  </a:extLst>
                </a:gridCol>
                <a:gridCol w="892300">
                  <a:extLst>
                    <a:ext uri="{9D8B030D-6E8A-4147-A177-3AD203B41FA5}">
                      <a16:colId xmlns:a16="http://schemas.microsoft.com/office/drawing/2014/main" xmlns="" val="20004"/>
                    </a:ext>
                  </a:extLst>
                </a:gridCol>
                <a:gridCol w="777238">
                  <a:extLst>
                    <a:ext uri="{9D8B030D-6E8A-4147-A177-3AD203B41FA5}">
                      <a16:colId xmlns:a16="http://schemas.microsoft.com/office/drawing/2014/main" xmlns="" val="20005"/>
                    </a:ext>
                  </a:extLst>
                </a:gridCol>
                <a:gridCol w="777238">
                  <a:extLst>
                    <a:ext uri="{9D8B030D-6E8A-4147-A177-3AD203B41FA5}">
                      <a16:colId xmlns:a16="http://schemas.microsoft.com/office/drawing/2014/main" xmlns="" val="20006"/>
                    </a:ext>
                  </a:extLst>
                </a:gridCol>
                <a:gridCol w="665310">
                  <a:extLst>
                    <a:ext uri="{9D8B030D-6E8A-4147-A177-3AD203B41FA5}">
                      <a16:colId xmlns:a16="http://schemas.microsoft.com/office/drawing/2014/main" xmlns="" val="20007"/>
                    </a:ext>
                  </a:extLst>
                </a:gridCol>
              </a:tblGrid>
              <a:tr h="42864">
                <a:tc rowSpan="2">
                  <a:txBody>
                    <a:bodyPr/>
                    <a:lstStyle/>
                    <a:p>
                      <a:pPr algn="ctr">
                        <a:lnSpc>
                          <a:spcPct val="115000"/>
                        </a:lnSpc>
                        <a:spcAft>
                          <a:spcPts val="0"/>
                        </a:spcAft>
                      </a:pPr>
                      <a:r>
                        <a:rPr lang="ru-RU" sz="1000" b="1" dirty="0">
                          <a:effectLst/>
                          <a:latin typeface="Times New Roman" pitchFamily="18" charset="0"/>
                          <a:cs typeface="Times New Roman" pitchFamily="18" charset="0"/>
                        </a:rPr>
                        <a:t> </a:t>
                      </a:r>
                    </a:p>
                    <a:p>
                      <a:pPr algn="ctr">
                        <a:lnSpc>
                          <a:spcPct val="115000"/>
                        </a:lnSpc>
                        <a:spcAft>
                          <a:spcPts val="0"/>
                        </a:spcAft>
                      </a:pPr>
                      <a:r>
                        <a:rPr lang="ru-RU" sz="1000" b="1" dirty="0">
                          <a:effectLst/>
                          <a:latin typeface="Times New Roman" pitchFamily="18" charset="0"/>
                          <a:cs typeface="Times New Roman" pitchFamily="18" charset="0"/>
                        </a:rPr>
                        <a:t>№ п/п</a:t>
                      </a:r>
                      <a:endParaRPr lang="ru-RU" sz="1000" b="1" dirty="0">
                        <a:effectLst/>
                        <a:latin typeface="Times New Roman" pitchFamily="18" charset="0"/>
                        <a:ea typeface="Calibri"/>
                        <a:cs typeface="Times New Roman" pitchFamily="18" charset="0"/>
                      </a:endParaRPr>
                    </a:p>
                  </a:txBody>
                  <a:tcPr marL="11000" marR="11000" marT="0" marB="0"/>
                </a:tc>
                <a:tc rowSpan="2">
                  <a:txBody>
                    <a:bodyPr/>
                    <a:lstStyle/>
                    <a:p>
                      <a:pPr algn="ctr">
                        <a:lnSpc>
                          <a:spcPct val="115000"/>
                        </a:lnSpc>
                        <a:spcAft>
                          <a:spcPts val="0"/>
                        </a:spcAft>
                      </a:pPr>
                      <a:r>
                        <a:rPr lang="ru-RU" sz="1000" b="1" dirty="0">
                          <a:effectLst/>
                          <a:latin typeface="Times New Roman" pitchFamily="18" charset="0"/>
                          <a:cs typeface="Times New Roman" pitchFamily="18" charset="0"/>
                        </a:rPr>
                        <a:t>Наименование показателя (индикатора)</a:t>
                      </a:r>
                      <a:endParaRPr lang="ru-RU" sz="1000" b="1" dirty="0">
                        <a:effectLst/>
                        <a:latin typeface="Times New Roman" pitchFamily="18" charset="0"/>
                        <a:ea typeface="Calibri"/>
                        <a:cs typeface="Times New Roman" pitchFamily="18" charset="0"/>
                      </a:endParaRPr>
                    </a:p>
                  </a:txBody>
                  <a:tcPr marL="11000" marR="11000" marT="0" marB="0" anchor="ctr"/>
                </a:tc>
                <a:tc rowSpan="2">
                  <a:txBody>
                    <a:bodyPr/>
                    <a:lstStyle/>
                    <a:p>
                      <a:pPr algn="ctr">
                        <a:lnSpc>
                          <a:spcPct val="115000"/>
                        </a:lnSpc>
                        <a:spcAft>
                          <a:spcPts val="0"/>
                        </a:spcAft>
                      </a:pPr>
                      <a:r>
                        <a:rPr lang="ru-RU" sz="1000" b="1" dirty="0">
                          <a:effectLst/>
                          <a:latin typeface="Times New Roman" pitchFamily="18" charset="0"/>
                          <a:cs typeface="Times New Roman" pitchFamily="18" charset="0"/>
                        </a:rPr>
                        <a:t>Единица измерения</a:t>
                      </a:r>
                      <a:endParaRPr lang="ru-RU" sz="1000" b="1" dirty="0">
                        <a:effectLst/>
                        <a:latin typeface="Times New Roman" pitchFamily="18" charset="0"/>
                        <a:ea typeface="Calibri"/>
                        <a:cs typeface="Times New Roman" pitchFamily="18" charset="0"/>
                      </a:endParaRPr>
                    </a:p>
                  </a:txBody>
                  <a:tcPr marL="11000" marR="11000" marT="0" marB="0"/>
                </a:tc>
                <a:tc gridSpan="5">
                  <a:txBody>
                    <a:bodyPr/>
                    <a:lstStyle/>
                    <a:p>
                      <a:pPr algn="ctr">
                        <a:lnSpc>
                          <a:spcPct val="115000"/>
                        </a:lnSpc>
                        <a:spcAft>
                          <a:spcPts val="0"/>
                        </a:spcAft>
                      </a:pPr>
                      <a:r>
                        <a:rPr lang="ru-RU" sz="1000" b="1" dirty="0">
                          <a:effectLst/>
                          <a:latin typeface="Times New Roman" pitchFamily="18" charset="0"/>
                          <a:cs typeface="Times New Roman" pitchFamily="18" charset="0"/>
                        </a:rPr>
                        <a:t>Значение</a:t>
                      </a:r>
                      <a:endParaRPr lang="ru-RU" sz="1000" b="1" dirty="0">
                        <a:effectLst/>
                        <a:latin typeface="Times New Roman" pitchFamily="18" charset="0"/>
                        <a:ea typeface="Calibri"/>
                        <a:cs typeface="Times New Roman" pitchFamily="18" charset="0"/>
                      </a:endParaRPr>
                    </a:p>
                  </a:txBody>
                  <a:tcPr marL="11000" marR="1100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257186">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000" b="1" dirty="0">
                          <a:effectLst/>
                          <a:latin typeface="Times New Roman" pitchFamily="18" charset="0"/>
                          <a:cs typeface="Times New Roman" pitchFamily="18" charset="0"/>
                        </a:rPr>
                        <a:t>2020 год (факт)</a:t>
                      </a:r>
                      <a:endParaRPr lang="ru-RU" sz="1000" b="1"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b="1" dirty="0">
                          <a:effectLst/>
                          <a:latin typeface="Times New Roman" pitchFamily="18" charset="0"/>
                          <a:cs typeface="Times New Roman" pitchFamily="18" charset="0"/>
                        </a:rPr>
                        <a:t>2021 год (факт)</a:t>
                      </a:r>
                      <a:endParaRPr lang="ru-RU" sz="1000" b="1"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b="1" dirty="0">
                          <a:effectLst/>
                          <a:latin typeface="Times New Roman" pitchFamily="18" charset="0"/>
                          <a:cs typeface="Times New Roman" pitchFamily="18" charset="0"/>
                        </a:rPr>
                        <a:t>2022 год</a:t>
                      </a:r>
                      <a:endParaRPr lang="ru-RU" sz="1000" b="1"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b="1" dirty="0">
                          <a:effectLst/>
                          <a:latin typeface="Times New Roman" pitchFamily="18" charset="0"/>
                          <a:cs typeface="Times New Roman" pitchFamily="18" charset="0"/>
                        </a:rPr>
                        <a:t>2023 год</a:t>
                      </a:r>
                      <a:endParaRPr lang="ru-RU" sz="1000" b="1"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b="1" dirty="0">
                          <a:effectLst/>
                          <a:latin typeface="Times New Roman" pitchFamily="18" charset="0"/>
                          <a:cs typeface="Times New Roman" pitchFamily="18" charset="0"/>
                        </a:rPr>
                        <a:t>2024 год</a:t>
                      </a:r>
                      <a:endParaRPr lang="ru-RU" sz="1000" b="1" dirty="0">
                        <a:effectLst/>
                        <a:latin typeface="Times New Roman" pitchFamily="18" charset="0"/>
                        <a:ea typeface="Calibri"/>
                        <a:cs typeface="Times New Roman" pitchFamily="18" charset="0"/>
                      </a:endParaRPr>
                    </a:p>
                  </a:txBody>
                  <a:tcPr marL="11000" marR="11000" marT="0" marB="0"/>
                </a:tc>
                <a:extLst>
                  <a:ext uri="{0D108BD9-81ED-4DB2-BD59-A6C34878D82A}">
                    <a16:rowId xmlns:a16="http://schemas.microsoft.com/office/drawing/2014/main" xmlns="" val="10001"/>
                  </a:ext>
                </a:extLst>
              </a:tr>
              <a:tr h="128004">
                <a:tc>
                  <a:txBody>
                    <a:bodyPr/>
                    <a:lstStyle/>
                    <a:p>
                      <a:pPr algn="ctr">
                        <a:lnSpc>
                          <a:spcPct val="115000"/>
                        </a:lnSpc>
                        <a:spcAft>
                          <a:spcPts val="0"/>
                        </a:spcAft>
                      </a:pPr>
                      <a:endParaRPr lang="ru-RU" sz="900" dirty="0">
                        <a:effectLst/>
                        <a:latin typeface="Times New Roman" pitchFamily="18" charset="0"/>
                        <a:ea typeface="Calibri"/>
                        <a:cs typeface="Times New Roman" pitchFamily="18" charset="0"/>
                      </a:endParaRPr>
                    </a:p>
                  </a:txBody>
                  <a:tcPr marL="11000" marR="11000" marT="0" marB="0" anchor="ctr"/>
                </a:tc>
                <a:tc gridSpan="7">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2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Растениеводство</a:t>
                      </a:r>
                      <a:endParaRPr kumimoji="0" lang="ru-RU" sz="1200" b="1" i="0" u="none" strike="noStrike" kern="1200" cap="none" spc="0" normalizeH="0" baseline="0" noProof="0" dirty="0">
                        <a:ln>
                          <a:noFill/>
                        </a:ln>
                        <a:solidFill>
                          <a:srgbClr val="FFFF00"/>
                        </a:solidFill>
                        <a:effectLst/>
                        <a:uLnTx/>
                        <a:uFillTx/>
                        <a:latin typeface="Times New Roman" pitchFamily="18" charset="0"/>
                        <a:ea typeface="Calibri"/>
                        <a:cs typeface="Times New Roman" pitchFamily="18" charset="0"/>
                      </a:endParaRPr>
                    </a:p>
                  </a:txBody>
                  <a:tcPr marL="11000" marR="11000" marT="0" marB="0"/>
                </a:tc>
                <a:tc hMerge="1">
                  <a:txBody>
                    <a:bodyPr/>
                    <a:lstStyle/>
                    <a:p>
                      <a:pPr algn="ctr">
                        <a:lnSpc>
                          <a:spcPct val="115000"/>
                        </a:lnSpc>
                        <a:spcAft>
                          <a:spcPts val="0"/>
                        </a:spcAft>
                      </a:pPr>
                      <a:endParaRPr lang="ru-RU" sz="800" dirty="0">
                        <a:effectLst/>
                        <a:latin typeface="Times New Roman" pitchFamily="18" charset="0"/>
                        <a:ea typeface="Calibri"/>
                        <a:cs typeface="Times New Roman" pitchFamily="18" charset="0"/>
                      </a:endParaRPr>
                    </a:p>
                  </a:txBody>
                  <a:tcPr marL="11000" marR="11000" marT="0" marB="0"/>
                </a:tc>
                <a:tc hMerge="1">
                  <a:txBody>
                    <a:bodyPr/>
                    <a:lstStyle/>
                    <a:p>
                      <a:pPr algn="ctr">
                        <a:lnSpc>
                          <a:spcPct val="115000"/>
                        </a:lnSpc>
                        <a:spcAft>
                          <a:spcPts val="0"/>
                        </a:spcAft>
                      </a:pPr>
                      <a:endParaRPr lang="ru-RU" sz="1000" dirty="0">
                        <a:effectLst/>
                        <a:latin typeface="Times New Roman" pitchFamily="18" charset="0"/>
                        <a:ea typeface="Calibri"/>
                        <a:cs typeface="Times New Roman" pitchFamily="18" charset="0"/>
                      </a:endParaRPr>
                    </a:p>
                  </a:txBody>
                  <a:tcPr marL="11000" marR="11000" marT="0" marB="0"/>
                </a:tc>
                <a:tc hMerge="1">
                  <a:txBody>
                    <a:bodyPr/>
                    <a:lstStyle/>
                    <a:p>
                      <a:pPr algn="ctr">
                        <a:lnSpc>
                          <a:spcPct val="115000"/>
                        </a:lnSpc>
                        <a:spcAft>
                          <a:spcPts val="0"/>
                        </a:spcAft>
                      </a:pPr>
                      <a:endParaRPr lang="ru-RU" sz="1000" dirty="0">
                        <a:effectLst/>
                        <a:latin typeface="Times New Roman" pitchFamily="18" charset="0"/>
                        <a:ea typeface="Calibri"/>
                        <a:cs typeface="Times New Roman" pitchFamily="18" charset="0"/>
                      </a:endParaRPr>
                    </a:p>
                  </a:txBody>
                  <a:tcPr marL="11000" marR="11000" marT="0" marB="0"/>
                </a:tc>
                <a:tc hMerge="1">
                  <a:txBody>
                    <a:bodyPr/>
                    <a:lstStyle/>
                    <a:p>
                      <a:pPr algn="ctr">
                        <a:lnSpc>
                          <a:spcPct val="115000"/>
                        </a:lnSpc>
                        <a:spcAft>
                          <a:spcPts val="0"/>
                        </a:spcAft>
                      </a:pPr>
                      <a:endParaRPr lang="ru-RU" sz="1000" dirty="0">
                        <a:effectLst/>
                        <a:latin typeface="Times New Roman" pitchFamily="18" charset="0"/>
                        <a:ea typeface="Calibri"/>
                        <a:cs typeface="Times New Roman" pitchFamily="18" charset="0"/>
                      </a:endParaRPr>
                    </a:p>
                  </a:txBody>
                  <a:tcPr marL="11000" marR="11000" marT="0" marB="0"/>
                </a:tc>
                <a:tc hMerge="1">
                  <a:txBody>
                    <a:bodyPr/>
                    <a:lstStyle/>
                    <a:p>
                      <a:pPr algn="ctr">
                        <a:lnSpc>
                          <a:spcPct val="115000"/>
                        </a:lnSpc>
                        <a:spcAft>
                          <a:spcPts val="0"/>
                        </a:spcAft>
                      </a:pPr>
                      <a:endParaRPr lang="ru-RU" sz="1000" dirty="0">
                        <a:effectLst/>
                        <a:latin typeface="Times New Roman" pitchFamily="18" charset="0"/>
                        <a:ea typeface="Calibri"/>
                        <a:cs typeface="Times New Roman" pitchFamily="18" charset="0"/>
                      </a:endParaRPr>
                    </a:p>
                  </a:txBody>
                  <a:tcPr marL="11000" marR="11000" marT="0" marB="0"/>
                </a:tc>
                <a:tc hMerge="1">
                  <a:txBody>
                    <a:bodyPr/>
                    <a:lstStyle/>
                    <a:p>
                      <a:pPr algn="ctr">
                        <a:lnSpc>
                          <a:spcPct val="115000"/>
                        </a:lnSpc>
                        <a:spcAft>
                          <a:spcPts val="0"/>
                        </a:spcAft>
                      </a:pPr>
                      <a:endParaRPr lang="ru-RU" sz="1000" dirty="0">
                        <a:effectLst/>
                        <a:latin typeface="Times New Roman" pitchFamily="18" charset="0"/>
                        <a:ea typeface="Calibri"/>
                        <a:cs typeface="Times New Roman" pitchFamily="18" charset="0"/>
                      </a:endParaRPr>
                    </a:p>
                  </a:txBody>
                  <a:tcPr marL="11000" marR="11000" marT="0" marB="0"/>
                </a:tc>
                <a:extLst>
                  <a:ext uri="{0D108BD9-81ED-4DB2-BD59-A6C34878D82A}">
                    <a16:rowId xmlns:a16="http://schemas.microsoft.com/office/drawing/2014/main" xmlns="" val="10002"/>
                  </a:ext>
                </a:extLst>
              </a:tr>
              <a:tr h="600102">
                <a:tc>
                  <a:txBody>
                    <a:bodyPr/>
                    <a:lstStyle/>
                    <a:p>
                      <a:pPr algn="ctr">
                        <a:lnSpc>
                          <a:spcPct val="115000"/>
                        </a:lnSpc>
                        <a:spcAft>
                          <a:spcPts val="0"/>
                        </a:spcAft>
                      </a:pPr>
                      <a:r>
                        <a:rPr lang="ru-RU" sz="900" dirty="0">
                          <a:effectLst/>
                          <a:latin typeface="Times New Roman" pitchFamily="18" charset="0"/>
                          <a:cs typeface="Times New Roman" pitchFamily="18" charset="0"/>
                        </a:rPr>
                        <a:t>1</a:t>
                      </a:r>
                      <a:endParaRPr lang="ru-RU" sz="900" dirty="0">
                        <a:effectLst/>
                        <a:latin typeface="Times New Roman" pitchFamily="18" charset="0"/>
                        <a:ea typeface="Calibri"/>
                        <a:cs typeface="Times New Roman" pitchFamily="18" charset="0"/>
                      </a:endParaRPr>
                    </a:p>
                  </a:txBody>
                  <a:tcPr marL="11000" marR="11000" marT="0" marB="0" anchor="ctr"/>
                </a:tc>
                <a:tc>
                  <a:txBody>
                    <a:bodyPr/>
                    <a:lstStyle/>
                    <a:p>
                      <a:pPr algn="l">
                        <a:lnSpc>
                          <a:spcPct val="115000"/>
                        </a:lnSpc>
                        <a:spcAft>
                          <a:spcPts val="0"/>
                        </a:spcAft>
                      </a:pPr>
                      <a:r>
                        <a:rPr lang="ru-RU" sz="900" dirty="0">
                          <a:effectLst/>
                          <a:latin typeface="Times New Roman" pitchFamily="18" charset="0"/>
                          <a:cs typeface="Times New Roman" pitchFamily="18" charset="0"/>
                        </a:rPr>
                        <a:t>Размер посевных площадей, занятых зерновыми, зернобобовыми, масличными и кормовыми сельскохозяйственными культурами в субъекте Российской Федерации (СХО и КФХ)</a:t>
                      </a:r>
                      <a:endParaRPr lang="ru-RU" sz="900"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гектаров</a:t>
                      </a:r>
                      <a:endParaRPr lang="ru-RU" sz="800"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29950</a:t>
                      </a:r>
                      <a:endParaRPr lang="ru-RU" sz="1000"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28524</a:t>
                      </a:r>
                      <a:endParaRPr lang="ru-RU" sz="1000"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33653</a:t>
                      </a:r>
                      <a:endParaRPr lang="ru-RU" sz="1000"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33888</a:t>
                      </a:r>
                      <a:endParaRPr lang="ru-RU" sz="1000"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a:effectLst/>
                          <a:latin typeface="Times New Roman" pitchFamily="18" charset="0"/>
                          <a:cs typeface="Times New Roman" pitchFamily="18" charset="0"/>
                        </a:rPr>
                        <a:t>34761</a:t>
                      </a:r>
                      <a:endParaRPr lang="ru-RU" sz="1000">
                        <a:effectLst/>
                        <a:latin typeface="Times New Roman" pitchFamily="18" charset="0"/>
                        <a:ea typeface="Calibri"/>
                        <a:cs typeface="Times New Roman" pitchFamily="18" charset="0"/>
                      </a:endParaRPr>
                    </a:p>
                  </a:txBody>
                  <a:tcPr marL="11000" marR="11000" marT="0" marB="0"/>
                </a:tc>
                <a:extLst>
                  <a:ext uri="{0D108BD9-81ED-4DB2-BD59-A6C34878D82A}">
                    <a16:rowId xmlns:a16="http://schemas.microsoft.com/office/drawing/2014/main" xmlns="" val="10003"/>
                  </a:ext>
                </a:extLst>
              </a:tr>
              <a:tr h="257186">
                <a:tc>
                  <a:txBody>
                    <a:bodyPr/>
                    <a:lstStyle/>
                    <a:p>
                      <a:pPr algn="ctr">
                        <a:lnSpc>
                          <a:spcPct val="115000"/>
                        </a:lnSpc>
                        <a:spcAft>
                          <a:spcPts val="0"/>
                        </a:spcAft>
                      </a:pPr>
                      <a:r>
                        <a:rPr lang="ru-RU" sz="900" dirty="0">
                          <a:effectLst/>
                          <a:latin typeface="Times New Roman" pitchFamily="18" charset="0"/>
                          <a:cs typeface="Times New Roman" pitchFamily="18" charset="0"/>
                        </a:rPr>
                        <a:t>2</a:t>
                      </a:r>
                      <a:endParaRPr lang="ru-RU" sz="900" dirty="0">
                        <a:effectLst/>
                        <a:latin typeface="Times New Roman" pitchFamily="18" charset="0"/>
                        <a:ea typeface="Calibri"/>
                        <a:cs typeface="Times New Roman" pitchFamily="18" charset="0"/>
                      </a:endParaRPr>
                    </a:p>
                  </a:txBody>
                  <a:tcPr marL="11000" marR="11000" marT="0" marB="0" anchor="ctr"/>
                </a:tc>
                <a:tc>
                  <a:txBody>
                    <a:bodyPr/>
                    <a:lstStyle/>
                    <a:p>
                      <a:pPr algn="l">
                        <a:lnSpc>
                          <a:spcPct val="115000"/>
                        </a:lnSpc>
                        <a:spcAft>
                          <a:spcPts val="0"/>
                        </a:spcAft>
                      </a:pPr>
                      <a:r>
                        <a:rPr lang="ru-RU" sz="900" dirty="0">
                          <a:effectLst/>
                          <a:latin typeface="Times New Roman" pitchFamily="18" charset="0"/>
                          <a:cs typeface="Times New Roman" pitchFamily="18" charset="0"/>
                        </a:rPr>
                        <a:t>Валовой сбор зерновых и зернобобовых культур в хозяйствах всех категорий</a:t>
                      </a:r>
                      <a:endParaRPr lang="ru-RU" sz="900"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800">
                          <a:effectLst/>
                          <a:latin typeface="Times New Roman" pitchFamily="18" charset="0"/>
                          <a:cs typeface="Times New Roman" pitchFamily="18" charset="0"/>
                        </a:rPr>
                        <a:t>тонн</a:t>
                      </a:r>
                      <a:endParaRPr lang="ru-RU" sz="80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a:effectLst/>
                          <a:latin typeface="Times New Roman" pitchFamily="18" charset="0"/>
                          <a:cs typeface="Times New Roman" pitchFamily="18" charset="0"/>
                        </a:rPr>
                        <a:t>54612,1</a:t>
                      </a:r>
                      <a:endParaRPr lang="ru-RU" sz="100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40688</a:t>
                      </a:r>
                      <a:endParaRPr lang="ru-RU" sz="1000"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62892</a:t>
                      </a:r>
                      <a:endParaRPr lang="ru-RU" sz="1000"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68434</a:t>
                      </a:r>
                      <a:endParaRPr lang="ru-RU" sz="1000"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77429</a:t>
                      </a:r>
                      <a:endParaRPr lang="ru-RU" sz="1000" dirty="0">
                        <a:effectLst/>
                        <a:latin typeface="Times New Roman" pitchFamily="18" charset="0"/>
                        <a:ea typeface="Calibri"/>
                        <a:cs typeface="Times New Roman" pitchFamily="18" charset="0"/>
                      </a:endParaRPr>
                    </a:p>
                  </a:txBody>
                  <a:tcPr marL="11000" marR="11000" marT="0" marB="0"/>
                </a:tc>
                <a:extLst>
                  <a:ext uri="{0D108BD9-81ED-4DB2-BD59-A6C34878D82A}">
                    <a16:rowId xmlns:a16="http://schemas.microsoft.com/office/drawing/2014/main" xmlns="" val="10004"/>
                  </a:ext>
                </a:extLst>
              </a:tr>
              <a:tr h="171458">
                <a:tc>
                  <a:txBody>
                    <a:bodyPr/>
                    <a:lstStyle/>
                    <a:p>
                      <a:pPr algn="ctr">
                        <a:lnSpc>
                          <a:spcPct val="115000"/>
                        </a:lnSpc>
                        <a:spcAft>
                          <a:spcPts val="0"/>
                        </a:spcAft>
                      </a:pPr>
                      <a:r>
                        <a:rPr lang="ru-RU" sz="900" dirty="0">
                          <a:effectLst/>
                          <a:latin typeface="Times New Roman" pitchFamily="18" charset="0"/>
                          <a:cs typeface="Times New Roman" pitchFamily="18" charset="0"/>
                        </a:rPr>
                        <a:t>3</a:t>
                      </a:r>
                      <a:endParaRPr lang="ru-RU" sz="900" dirty="0">
                        <a:effectLst/>
                        <a:latin typeface="Times New Roman" pitchFamily="18" charset="0"/>
                        <a:ea typeface="Calibri"/>
                        <a:cs typeface="Times New Roman" pitchFamily="18" charset="0"/>
                      </a:endParaRPr>
                    </a:p>
                  </a:txBody>
                  <a:tcPr marL="11000" marR="11000" marT="0" marB="0" anchor="ctr"/>
                </a:tc>
                <a:tc>
                  <a:txBody>
                    <a:bodyPr/>
                    <a:lstStyle/>
                    <a:p>
                      <a:pPr algn="l">
                        <a:lnSpc>
                          <a:spcPct val="115000"/>
                        </a:lnSpc>
                        <a:spcAft>
                          <a:spcPts val="0"/>
                        </a:spcAft>
                      </a:pPr>
                      <a:r>
                        <a:rPr lang="ru-RU" sz="900" dirty="0">
                          <a:effectLst/>
                          <a:latin typeface="Times New Roman" pitchFamily="18" charset="0"/>
                          <a:cs typeface="Times New Roman" pitchFamily="18" charset="0"/>
                        </a:rPr>
                        <a:t>Валовый сбор картофеля  в хозяйствах всех категорий</a:t>
                      </a:r>
                      <a:endParaRPr lang="ru-RU" sz="900"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800">
                          <a:effectLst/>
                          <a:latin typeface="Times New Roman" pitchFamily="18" charset="0"/>
                          <a:cs typeface="Times New Roman" pitchFamily="18" charset="0"/>
                        </a:rPr>
                        <a:t>тонн</a:t>
                      </a:r>
                      <a:endParaRPr lang="ru-RU" sz="80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4692,5</a:t>
                      </a:r>
                      <a:endParaRPr lang="ru-RU" sz="1000"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a:effectLst/>
                          <a:latin typeface="Times New Roman" pitchFamily="18" charset="0"/>
                          <a:cs typeface="Times New Roman" pitchFamily="18" charset="0"/>
                        </a:rPr>
                        <a:t>4028,3</a:t>
                      </a:r>
                      <a:endParaRPr lang="ru-RU" sz="100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5895</a:t>
                      </a:r>
                      <a:endParaRPr lang="ru-RU" sz="1000"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6201</a:t>
                      </a:r>
                      <a:endParaRPr lang="ru-RU" sz="1000"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6523</a:t>
                      </a:r>
                      <a:endParaRPr lang="ru-RU" sz="1000" dirty="0">
                        <a:effectLst/>
                        <a:latin typeface="Times New Roman" pitchFamily="18" charset="0"/>
                        <a:ea typeface="Calibri"/>
                        <a:cs typeface="Times New Roman" pitchFamily="18" charset="0"/>
                      </a:endParaRPr>
                    </a:p>
                  </a:txBody>
                  <a:tcPr marL="11000" marR="11000" marT="0" marB="0"/>
                </a:tc>
                <a:extLst>
                  <a:ext uri="{0D108BD9-81ED-4DB2-BD59-A6C34878D82A}">
                    <a16:rowId xmlns:a16="http://schemas.microsoft.com/office/drawing/2014/main" xmlns="" val="10005"/>
                  </a:ext>
                </a:extLst>
              </a:tr>
              <a:tr h="514373">
                <a:tc>
                  <a:txBody>
                    <a:bodyPr/>
                    <a:lstStyle/>
                    <a:p>
                      <a:pPr algn="ctr">
                        <a:lnSpc>
                          <a:spcPct val="115000"/>
                        </a:lnSpc>
                        <a:spcAft>
                          <a:spcPts val="0"/>
                        </a:spcAft>
                      </a:pPr>
                      <a:r>
                        <a:rPr lang="ru-RU" sz="900" dirty="0">
                          <a:effectLst/>
                          <a:latin typeface="Times New Roman" pitchFamily="18" charset="0"/>
                          <a:cs typeface="Times New Roman" pitchFamily="18" charset="0"/>
                        </a:rPr>
                        <a:t>4</a:t>
                      </a:r>
                      <a:endParaRPr lang="ru-RU" sz="900" dirty="0">
                        <a:effectLst/>
                        <a:latin typeface="Times New Roman" pitchFamily="18" charset="0"/>
                        <a:ea typeface="Calibri"/>
                        <a:cs typeface="Times New Roman" pitchFamily="18" charset="0"/>
                      </a:endParaRPr>
                    </a:p>
                  </a:txBody>
                  <a:tcPr marL="11000" marR="11000" marT="0" marB="0" anchor="ctr"/>
                </a:tc>
                <a:tc>
                  <a:txBody>
                    <a:bodyPr/>
                    <a:lstStyle/>
                    <a:p>
                      <a:pPr algn="l">
                        <a:lnSpc>
                          <a:spcPct val="115000"/>
                        </a:lnSpc>
                        <a:spcAft>
                          <a:spcPts val="0"/>
                        </a:spcAft>
                      </a:pPr>
                      <a:r>
                        <a:rPr lang="ru-RU" sz="900" dirty="0">
                          <a:effectLst/>
                          <a:latin typeface="Times New Roman" pitchFamily="18" charset="0"/>
                          <a:cs typeface="Times New Roman" pitchFamily="18" charset="0"/>
                        </a:rPr>
                        <a:t>Валовый сбор картофеля в сельскохозяйственных организациях, крестьянских (фермерских) хозяйствах, включая индивидуальных предпринимателей</a:t>
                      </a:r>
                      <a:endParaRPr lang="ru-RU" sz="900"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800">
                          <a:effectLst/>
                          <a:latin typeface="Times New Roman" pitchFamily="18" charset="0"/>
                          <a:cs typeface="Times New Roman" pitchFamily="18" charset="0"/>
                        </a:rPr>
                        <a:t>тонн</a:t>
                      </a:r>
                      <a:endParaRPr lang="ru-RU" sz="80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a:effectLst/>
                          <a:latin typeface="Times New Roman" pitchFamily="18" charset="0"/>
                          <a:cs typeface="Times New Roman" pitchFamily="18" charset="0"/>
                        </a:rPr>
                        <a:t>830,1</a:t>
                      </a:r>
                      <a:endParaRPr lang="ru-RU" sz="100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a:effectLst/>
                          <a:latin typeface="Times New Roman" pitchFamily="18" charset="0"/>
                          <a:cs typeface="Times New Roman" pitchFamily="18" charset="0"/>
                        </a:rPr>
                        <a:t>450,5</a:t>
                      </a:r>
                      <a:endParaRPr lang="ru-RU" sz="100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1670</a:t>
                      </a:r>
                      <a:endParaRPr lang="ru-RU" sz="1000"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1941</a:t>
                      </a:r>
                      <a:endParaRPr lang="ru-RU" sz="1000"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2228</a:t>
                      </a:r>
                      <a:endParaRPr lang="ru-RU" sz="1000" dirty="0">
                        <a:effectLst/>
                        <a:latin typeface="Times New Roman" pitchFamily="18" charset="0"/>
                        <a:ea typeface="Calibri"/>
                        <a:cs typeface="Times New Roman" pitchFamily="18" charset="0"/>
                      </a:endParaRPr>
                    </a:p>
                  </a:txBody>
                  <a:tcPr marL="11000" marR="11000" marT="0" marB="0"/>
                </a:tc>
                <a:extLst>
                  <a:ext uri="{0D108BD9-81ED-4DB2-BD59-A6C34878D82A}">
                    <a16:rowId xmlns:a16="http://schemas.microsoft.com/office/drawing/2014/main" xmlns="" val="10006"/>
                  </a:ext>
                </a:extLst>
              </a:tr>
              <a:tr h="171458">
                <a:tc>
                  <a:txBody>
                    <a:bodyPr/>
                    <a:lstStyle/>
                    <a:p>
                      <a:pPr algn="ctr">
                        <a:lnSpc>
                          <a:spcPct val="115000"/>
                        </a:lnSpc>
                        <a:spcAft>
                          <a:spcPts val="0"/>
                        </a:spcAft>
                      </a:pPr>
                      <a:r>
                        <a:rPr lang="ru-RU" sz="900" dirty="0">
                          <a:effectLst/>
                          <a:latin typeface="Times New Roman" pitchFamily="18" charset="0"/>
                          <a:cs typeface="Times New Roman" pitchFamily="18" charset="0"/>
                        </a:rPr>
                        <a:t>5</a:t>
                      </a:r>
                      <a:endParaRPr lang="ru-RU" sz="900" dirty="0">
                        <a:effectLst/>
                        <a:latin typeface="Times New Roman" pitchFamily="18" charset="0"/>
                        <a:ea typeface="Calibri"/>
                        <a:cs typeface="Times New Roman" pitchFamily="18" charset="0"/>
                      </a:endParaRPr>
                    </a:p>
                  </a:txBody>
                  <a:tcPr marL="11000" marR="11000" marT="0" marB="0" anchor="ctr"/>
                </a:tc>
                <a:tc>
                  <a:txBody>
                    <a:bodyPr/>
                    <a:lstStyle/>
                    <a:p>
                      <a:pPr algn="l">
                        <a:lnSpc>
                          <a:spcPct val="115000"/>
                        </a:lnSpc>
                        <a:spcAft>
                          <a:spcPts val="0"/>
                        </a:spcAft>
                      </a:pPr>
                      <a:r>
                        <a:rPr lang="ru-RU" sz="900" dirty="0">
                          <a:effectLst/>
                          <a:latin typeface="Times New Roman" pitchFamily="18" charset="0"/>
                          <a:cs typeface="Times New Roman" pitchFamily="18" charset="0"/>
                        </a:rPr>
                        <a:t>Валовый сбор овощей в хозяйствах всех категорий</a:t>
                      </a:r>
                      <a:endParaRPr lang="ru-RU" sz="900"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800">
                          <a:effectLst/>
                          <a:latin typeface="Times New Roman" pitchFamily="18" charset="0"/>
                          <a:cs typeface="Times New Roman" pitchFamily="18" charset="0"/>
                        </a:rPr>
                        <a:t>тонн</a:t>
                      </a:r>
                      <a:endParaRPr lang="ru-RU" sz="80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a:effectLst/>
                          <a:latin typeface="Times New Roman" pitchFamily="18" charset="0"/>
                          <a:cs typeface="Times New Roman" pitchFamily="18" charset="0"/>
                        </a:rPr>
                        <a:t>4329,6</a:t>
                      </a:r>
                      <a:endParaRPr lang="ru-RU" sz="100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a:effectLst/>
                          <a:latin typeface="Times New Roman" pitchFamily="18" charset="0"/>
                          <a:cs typeface="Times New Roman" pitchFamily="18" charset="0"/>
                        </a:rPr>
                        <a:t>2180,4</a:t>
                      </a:r>
                      <a:endParaRPr lang="ru-RU" sz="100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3855</a:t>
                      </a:r>
                      <a:endParaRPr lang="ru-RU" sz="1000"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a:effectLst/>
                          <a:latin typeface="Times New Roman" pitchFamily="18" charset="0"/>
                          <a:cs typeface="Times New Roman" pitchFamily="18" charset="0"/>
                        </a:rPr>
                        <a:t>4132</a:t>
                      </a:r>
                      <a:endParaRPr lang="ru-RU" sz="100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4409</a:t>
                      </a:r>
                      <a:endParaRPr lang="ru-RU" sz="1000" dirty="0">
                        <a:effectLst/>
                        <a:latin typeface="Times New Roman" pitchFamily="18" charset="0"/>
                        <a:ea typeface="Calibri"/>
                        <a:cs typeface="Times New Roman" pitchFamily="18" charset="0"/>
                      </a:endParaRPr>
                    </a:p>
                  </a:txBody>
                  <a:tcPr marL="11000" marR="11000" marT="0" marB="0"/>
                </a:tc>
                <a:extLst>
                  <a:ext uri="{0D108BD9-81ED-4DB2-BD59-A6C34878D82A}">
                    <a16:rowId xmlns:a16="http://schemas.microsoft.com/office/drawing/2014/main" xmlns="" val="10007"/>
                  </a:ext>
                </a:extLst>
              </a:tr>
              <a:tr h="362784">
                <a:tc>
                  <a:txBody>
                    <a:bodyPr/>
                    <a:lstStyle/>
                    <a:p>
                      <a:pPr algn="ctr">
                        <a:lnSpc>
                          <a:spcPct val="115000"/>
                        </a:lnSpc>
                        <a:spcAft>
                          <a:spcPts val="0"/>
                        </a:spcAft>
                      </a:pPr>
                      <a:r>
                        <a:rPr lang="ru-RU" sz="900" dirty="0">
                          <a:effectLst/>
                          <a:latin typeface="Times New Roman" pitchFamily="18" charset="0"/>
                          <a:cs typeface="Times New Roman" pitchFamily="18" charset="0"/>
                        </a:rPr>
                        <a:t>6</a:t>
                      </a:r>
                      <a:endParaRPr lang="ru-RU" sz="900" dirty="0">
                        <a:effectLst/>
                        <a:latin typeface="Times New Roman" pitchFamily="18" charset="0"/>
                        <a:ea typeface="Calibri"/>
                        <a:cs typeface="Times New Roman" pitchFamily="18" charset="0"/>
                      </a:endParaRPr>
                    </a:p>
                  </a:txBody>
                  <a:tcPr marL="11000" marR="11000" marT="0" marB="0" anchor="ctr"/>
                </a:tc>
                <a:tc>
                  <a:txBody>
                    <a:bodyPr/>
                    <a:lstStyle/>
                    <a:p>
                      <a:pPr algn="l">
                        <a:lnSpc>
                          <a:spcPct val="115000"/>
                        </a:lnSpc>
                        <a:spcAft>
                          <a:spcPts val="0"/>
                        </a:spcAft>
                      </a:pPr>
                      <a:r>
                        <a:rPr lang="ru-RU" sz="900" dirty="0">
                          <a:effectLst/>
                          <a:latin typeface="Times New Roman" pitchFamily="18" charset="0"/>
                          <a:cs typeface="Times New Roman" pitchFamily="18" charset="0"/>
                        </a:rPr>
                        <a:t>Валовый сбор овощей в сельскохозяйственных организациях, крестьянских (фермерских) хозяйствах, включая индивидуальных предпринимателей</a:t>
                      </a:r>
                      <a:endParaRPr lang="ru-RU" sz="900"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800">
                          <a:effectLst/>
                          <a:latin typeface="Times New Roman" pitchFamily="18" charset="0"/>
                          <a:cs typeface="Times New Roman" pitchFamily="18" charset="0"/>
                        </a:rPr>
                        <a:t>тонн</a:t>
                      </a:r>
                      <a:endParaRPr lang="ru-RU" sz="80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a:effectLst/>
                          <a:latin typeface="Times New Roman" pitchFamily="18" charset="0"/>
                          <a:cs typeface="Times New Roman" pitchFamily="18" charset="0"/>
                        </a:rPr>
                        <a:t>3496,3</a:t>
                      </a:r>
                      <a:endParaRPr lang="ru-RU" sz="100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a:effectLst/>
                          <a:latin typeface="Times New Roman" pitchFamily="18" charset="0"/>
                          <a:cs typeface="Times New Roman" pitchFamily="18" charset="0"/>
                        </a:rPr>
                        <a:t>1385</a:t>
                      </a:r>
                      <a:endParaRPr lang="ru-RU" sz="100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3959</a:t>
                      </a:r>
                      <a:endParaRPr lang="ru-RU" sz="1000"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a:effectLst/>
                          <a:latin typeface="Times New Roman" pitchFamily="18" charset="0"/>
                          <a:cs typeface="Times New Roman" pitchFamily="18" charset="0"/>
                        </a:rPr>
                        <a:t>4593</a:t>
                      </a:r>
                      <a:endParaRPr lang="ru-RU" sz="100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5181</a:t>
                      </a:r>
                      <a:endParaRPr lang="ru-RU" sz="1000" dirty="0">
                        <a:effectLst/>
                        <a:latin typeface="Times New Roman" pitchFamily="18" charset="0"/>
                        <a:ea typeface="Calibri"/>
                        <a:cs typeface="Times New Roman" pitchFamily="18" charset="0"/>
                      </a:endParaRPr>
                    </a:p>
                  </a:txBody>
                  <a:tcPr marL="11000" marR="11000" marT="0" marB="0"/>
                </a:tc>
                <a:extLst>
                  <a:ext uri="{0D108BD9-81ED-4DB2-BD59-A6C34878D82A}">
                    <a16:rowId xmlns:a16="http://schemas.microsoft.com/office/drawing/2014/main" xmlns="" val="10008"/>
                  </a:ext>
                </a:extLst>
              </a:tr>
              <a:tr h="360040">
                <a:tc>
                  <a:txBody>
                    <a:bodyPr/>
                    <a:lstStyle/>
                    <a:p>
                      <a:pPr algn="ctr">
                        <a:lnSpc>
                          <a:spcPct val="115000"/>
                        </a:lnSpc>
                        <a:spcAft>
                          <a:spcPts val="0"/>
                        </a:spcAft>
                      </a:pPr>
                      <a:r>
                        <a:rPr lang="ru-RU" sz="900" dirty="0">
                          <a:effectLst/>
                          <a:latin typeface="Times New Roman" pitchFamily="18" charset="0"/>
                          <a:cs typeface="Times New Roman" pitchFamily="18" charset="0"/>
                        </a:rPr>
                        <a:t>7</a:t>
                      </a:r>
                      <a:endParaRPr lang="ru-RU" sz="900" dirty="0">
                        <a:effectLst/>
                        <a:latin typeface="Times New Roman" pitchFamily="18" charset="0"/>
                        <a:ea typeface="Calibri"/>
                        <a:cs typeface="Times New Roman" pitchFamily="18" charset="0"/>
                      </a:endParaRPr>
                    </a:p>
                  </a:txBody>
                  <a:tcPr marL="11000" marR="11000" marT="0" marB="0" anchor="ctr"/>
                </a:tc>
                <a:tc>
                  <a:txBody>
                    <a:bodyPr/>
                    <a:lstStyle/>
                    <a:p>
                      <a:pPr algn="l">
                        <a:lnSpc>
                          <a:spcPct val="115000"/>
                        </a:lnSpc>
                        <a:spcAft>
                          <a:spcPts val="0"/>
                        </a:spcAft>
                      </a:pPr>
                      <a:r>
                        <a:rPr lang="ru-RU" sz="900" dirty="0">
                          <a:effectLst/>
                          <a:latin typeface="Times New Roman" pitchFamily="18" charset="0"/>
                          <a:cs typeface="Times New Roman" pitchFamily="18" charset="0"/>
                        </a:rPr>
                        <a:t>Валовой сбор овощей открытого грунта в сельскохозяйственных организациях, крестьянских (фермерских) хозяйствах, включая индивидуальных предпринимателей</a:t>
                      </a:r>
                      <a:endParaRPr lang="ru-RU" sz="900"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800">
                          <a:effectLst/>
                          <a:latin typeface="Times New Roman" pitchFamily="18" charset="0"/>
                          <a:cs typeface="Times New Roman" pitchFamily="18" charset="0"/>
                        </a:rPr>
                        <a:t>тонн</a:t>
                      </a:r>
                      <a:endParaRPr lang="ru-RU" sz="80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a:effectLst/>
                          <a:latin typeface="Times New Roman" pitchFamily="18" charset="0"/>
                          <a:cs typeface="Times New Roman" pitchFamily="18" charset="0"/>
                        </a:rPr>
                        <a:t>3434</a:t>
                      </a:r>
                      <a:endParaRPr lang="ru-RU" sz="100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a:effectLst/>
                          <a:latin typeface="Times New Roman" pitchFamily="18" charset="0"/>
                          <a:cs typeface="Times New Roman" pitchFamily="18" charset="0"/>
                        </a:rPr>
                        <a:t>1385</a:t>
                      </a:r>
                      <a:endParaRPr lang="ru-RU" sz="100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3959</a:t>
                      </a:r>
                      <a:endParaRPr lang="ru-RU" sz="1000"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4593</a:t>
                      </a:r>
                      <a:endParaRPr lang="ru-RU" sz="1000"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5181</a:t>
                      </a:r>
                      <a:endParaRPr lang="ru-RU" sz="1000" dirty="0">
                        <a:effectLst/>
                        <a:latin typeface="Times New Roman" pitchFamily="18" charset="0"/>
                        <a:ea typeface="Calibri"/>
                        <a:cs typeface="Times New Roman" pitchFamily="18" charset="0"/>
                      </a:endParaRPr>
                    </a:p>
                  </a:txBody>
                  <a:tcPr marL="11000" marR="11000" marT="0" marB="0"/>
                </a:tc>
                <a:extLst>
                  <a:ext uri="{0D108BD9-81ED-4DB2-BD59-A6C34878D82A}">
                    <a16:rowId xmlns:a16="http://schemas.microsoft.com/office/drawing/2014/main" xmlns="" val="10009"/>
                  </a:ext>
                </a:extLst>
              </a:tr>
              <a:tr h="360040">
                <a:tc>
                  <a:txBody>
                    <a:bodyPr/>
                    <a:lstStyle/>
                    <a:p>
                      <a:pPr algn="ctr">
                        <a:lnSpc>
                          <a:spcPct val="115000"/>
                        </a:lnSpc>
                        <a:spcAft>
                          <a:spcPts val="0"/>
                        </a:spcAft>
                      </a:pPr>
                      <a:r>
                        <a:rPr lang="ru-RU" sz="900" dirty="0">
                          <a:effectLst/>
                          <a:latin typeface="Times New Roman" pitchFamily="18" charset="0"/>
                          <a:cs typeface="Times New Roman" pitchFamily="18" charset="0"/>
                        </a:rPr>
                        <a:t>8</a:t>
                      </a:r>
                      <a:endParaRPr lang="ru-RU" sz="900" dirty="0">
                        <a:effectLst/>
                        <a:latin typeface="Times New Roman" pitchFamily="18" charset="0"/>
                        <a:ea typeface="Calibri"/>
                        <a:cs typeface="Times New Roman" pitchFamily="18" charset="0"/>
                      </a:endParaRPr>
                    </a:p>
                  </a:txBody>
                  <a:tcPr marL="11000" marR="11000" marT="0" marB="0" anchor="ctr"/>
                </a:tc>
                <a:tc>
                  <a:txBody>
                    <a:bodyPr/>
                    <a:lstStyle/>
                    <a:p>
                      <a:pPr algn="l">
                        <a:lnSpc>
                          <a:spcPct val="115000"/>
                        </a:lnSpc>
                        <a:spcAft>
                          <a:spcPts val="0"/>
                        </a:spcAft>
                      </a:pPr>
                      <a:r>
                        <a:rPr lang="ru-RU" sz="900" dirty="0">
                          <a:effectLst/>
                          <a:latin typeface="Times New Roman" pitchFamily="18" charset="0"/>
                          <a:cs typeface="Times New Roman" pitchFamily="18" charset="0"/>
                        </a:rPr>
                        <a:t>Прирост производства овощей открытого грунта в сельскохозяйственных организациях, крестьянских (фермерских) хозяйствах, включая индивидуальных предпринимателей</a:t>
                      </a:r>
                      <a:endParaRPr lang="ru-RU" sz="900"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800">
                          <a:effectLst/>
                          <a:latin typeface="Times New Roman" pitchFamily="18" charset="0"/>
                          <a:cs typeface="Times New Roman" pitchFamily="18" charset="0"/>
                        </a:rPr>
                        <a:t>тонн</a:t>
                      </a:r>
                      <a:endParaRPr lang="ru-RU" sz="80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a:effectLst/>
                          <a:latin typeface="Times New Roman" pitchFamily="18" charset="0"/>
                          <a:cs typeface="Times New Roman" pitchFamily="18" charset="0"/>
                        </a:rPr>
                        <a:t>881,3</a:t>
                      </a:r>
                      <a:endParaRPr lang="ru-RU" sz="100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a:effectLst/>
                          <a:latin typeface="Times New Roman" pitchFamily="18" charset="0"/>
                          <a:cs typeface="Times New Roman" pitchFamily="18" charset="0"/>
                        </a:rPr>
                        <a:t>-2049</a:t>
                      </a:r>
                      <a:endParaRPr lang="ru-RU" sz="100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a:effectLst/>
                          <a:latin typeface="Times New Roman" pitchFamily="18" charset="0"/>
                          <a:cs typeface="Times New Roman" pitchFamily="18" charset="0"/>
                        </a:rPr>
                        <a:t>498</a:t>
                      </a:r>
                      <a:endParaRPr lang="ru-RU" sz="100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633</a:t>
                      </a:r>
                      <a:endParaRPr lang="ru-RU" sz="1000"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588</a:t>
                      </a:r>
                      <a:endParaRPr lang="ru-RU" sz="1000" dirty="0">
                        <a:effectLst/>
                        <a:latin typeface="Times New Roman" pitchFamily="18" charset="0"/>
                        <a:ea typeface="Calibri"/>
                        <a:cs typeface="Times New Roman" pitchFamily="18" charset="0"/>
                      </a:endParaRPr>
                    </a:p>
                  </a:txBody>
                  <a:tcPr marL="11000" marR="11000" marT="0" marB="0"/>
                </a:tc>
                <a:extLst>
                  <a:ext uri="{0D108BD9-81ED-4DB2-BD59-A6C34878D82A}">
                    <a16:rowId xmlns:a16="http://schemas.microsoft.com/office/drawing/2014/main" xmlns="" val="10010"/>
                  </a:ext>
                </a:extLst>
              </a:tr>
              <a:tr h="360040">
                <a:tc>
                  <a:txBody>
                    <a:bodyPr/>
                    <a:lstStyle/>
                    <a:p>
                      <a:pPr algn="ctr">
                        <a:lnSpc>
                          <a:spcPct val="115000"/>
                        </a:lnSpc>
                        <a:spcAft>
                          <a:spcPts val="0"/>
                        </a:spcAft>
                      </a:pPr>
                      <a:r>
                        <a:rPr lang="ru-RU" sz="900" dirty="0">
                          <a:effectLst/>
                          <a:latin typeface="Times New Roman" pitchFamily="18" charset="0"/>
                          <a:cs typeface="Times New Roman" pitchFamily="18" charset="0"/>
                        </a:rPr>
                        <a:t>9</a:t>
                      </a:r>
                      <a:endParaRPr lang="ru-RU" sz="900" dirty="0">
                        <a:effectLst/>
                        <a:latin typeface="Times New Roman" pitchFamily="18" charset="0"/>
                        <a:ea typeface="Calibri"/>
                        <a:cs typeface="Times New Roman" pitchFamily="18" charset="0"/>
                      </a:endParaRPr>
                    </a:p>
                  </a:txBody>
                  <a:tcPr marL="11000" marR="11000" marT="0" marB="0" anchor="ctr"/>
                </a:tc>
                <a:tc>
                  <a:txBody>
                    <a:bodyPr/>
                    <a:lstStyle/>
                    <a:p>
                      <a:pPr algn="l">
                        <a:lnSpc>
                          <a:spcPct val="115000"/>
                        </a:lnSpc>
                        <a:spcAft>
                          <a:spcPts val="0"/>
                        </a:spcAft>
                      </a:pPr>
                      <a:r>
                        <a:rPr lang="ru-RU" sz="900" dirty="0">
                          <a:effectLst/>
                          <a:latin typeface="Times New Roman" pitchFamily="18" charset="0"/>
                          <a:cs typeface="Times New Roman" pitchFamily="18" charset="0"/>
                        </a:rPr>
                        <a:t>Валовой сбор масличных культур в сельскохозяйственных организациях, крестьянских (фермерских) хозяйствах, включая индивидуальных предпринимателей</a:t>
                      </a:r>
                      <a:endParaRPr lang="ru-RU" sz="900"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800">
                          <a:effectLst/>
                          <a:latin typeface="Times New Roman" pitchFamily="18" charset="0"/>
                          <a:cs typeface="Times New Roman" pitchFamily="18" charset="0"/>
                        </a:rPr>
                        <a:t>тонн</a:t>
                      </a:r>
                      <a:endParaRPr lang="ru-RU" sz="80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a:effectLst/>
                          <a:latin typeface="Times New Roman" pitchFamily="18" charset="0"/>
                          <a:cs typeface="Times New Roman" pitchFamily="18" charset="0"/>
                        </a:rPr>
                        <a:t>360,2</a:t>
                      </a:r>
                      <a:endParaRPr lang="ru-RU" sz="100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0</a:t>
                      </a:r>
                      <a:endParaRPr lang="ru-RU" sz="1000"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5350</a:t>
                      </a:r>
                      <a:endParaRPr lang="ru-RU" sz="1000"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5740</a:t>
                      </a:r>
                      <a:endParaRPr lang="ru-RU" sz="1000"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6240</a:t>
                      </a:r>
                      <a:endParaRPr lang="ru-RU" sz="1000" dirty="0">
                        <a:effectLst/>
                        <a:latin typeface="Times New Roman" pitchFamily="18" charset="0"/>
                        <a:ea typeface="Calibri"/>
                        <a:cs typeface="Times New Roman" pitchFamily="18" charset="0"/>
                      </a:endParaRPr>
                    </a:p>
                  </a:txBody>
                  <a:tcPr marL="11000" marR="11000" marT="0" marB="0"/>
                </a:tc>
                <a:extLst>
                  <a:ext uri="{0D108BD9-81ED-4DB2-BD59-A6C34878D82A}">
                    <a16:rowId xmlns:a16="http://schemas.microsoft.com/office/drawing/2014/main" xmlns="" val="10011"/>
                  </a:ext>
                </a:extLst>
              </a:tr>
              <a:tr h="171458">
                <a:tc>
                  <a:txBody>
                    <a:bodyPr/>
                    <a:lstStyle/>
                    <a:p>
                      <a:pPr algn="ctr">
                        <a:lnSpc>
                          <a:spcPct val="115000"/>
                        </a:lnSpc>
                        <a:spcAft>
                          <a:spcPts val="0"/>
                        </a:spcAft>
                      </a:pPr>
                      <a:r>
                        <a:rPr lang="ru-RU" sz="900" dirty="0">
                          <a:effectLst/>
                          <a:latin typeface="Times New Roman" pitchFamily="18" charset="0"/>
                          <a:cs typeface="Times New Roman" pitchFamily="18" charset="0"/>
                        </a:rPr>
                        <a:t>10</a:t>
                      </a:r>
                      <a:endParaRPr lang="ru-RU" sz="900" dirty="0">
                        <a:effectLst/>
                        <a:latin typeface="Times New Roman" pitchFamily="18" charset="0"/>
                        <a:ea typeface="Calibri"/>
                        <a:cs typeface="Times New Roman" pitchFamily="18" charset="0"/>
                      </a:endParaRPr>
                    </a:p>
                  </a:txBody>
                  <a:tcPr marL="11000" marR="11000" marT="0" marB="0" anchor="ctr"/>
                </a:tc>
                <a:tc>
                  <a:txBody>
                    <a:bodyPr/>
                    <a:lstStyle/>
                    <a:p>
                      <a:pPr algn="l">
                        <a:lnSpc>
                          <a:spcPct val="115000"/>
                        </a:lnSpc>
                        <a:spcAft>
                          <a:spcPts val="0"/>
                        </a:spcAft>
                      </a:pPr>
                      <a:r>
                        <a:rPr lang="ru-RU" sz="900" dirty="0">
                          <a:effectLst/>
                          <a:latin typeface="Times New Roman" pitchFamily="18" charset="0"/>
                          <a:cs typeface="Times New Roman" pitchFamily="18" charset="0"/>
                        </a:rPr>
                        <a:t>Площадь, засеваемая элитными семенами</a:t>
                      </a:r>
                      <a:endParaRPr lang="ru-RU" sz="900"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800">
                          <a:effectLst/>
                          <a:latin typeface="Times New Roman" pitchFamily="18" charset="0"/>
                          <a:cs typeface="Times New Roman" pitchFamily="18" charset="0"/>
                        </a:rPr>
                        <a:t>гектаров</a:t>
                      </a:r>
                      <a:endParaRPr lang="ru-RU" sz="80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a:effectLst/>
                          <a:latin typeface="Times New Roman" pitchFamily="18" charset="0"/>
                          <a:cs typeface="Times New Roman" pitchFamily="18" charset="0"/>
                        </a:rPr>
                        <a:t>2555</a:t>
                      </a:r>
                      <a:endParaRPr lang="ru-RU" sz="100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a:effectLst/>
                          <a:latin typeface="Times New Roman" pitchFamily="18" charset="0"/>
                          <a:cs typeface="Times New Roman" pitchFamily="18" charset="0"/>
                        </a:rPr>
                        <a:t>4240</a:t>
                      </a:r>
                      <a:endParaRPr lang="ru-RU" sz="100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3 184</a:t>
                      </a:r>
                      <a:endParaRPr lang="ru-RU" sz="1000"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a:effectLst/>
                          <a:latin typeface="Times New Roman" pitchFamily="18" charset="0"/>
                          <a:cs typeface="Times New Roman" pitchFamily="18" charset="0"/>
                        </a:rPr>
                        <a:t>3 184</a:t>
                      </a:r>
                      <a:endParaRPr lang="ru-RU" sz="100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3 184</a:t>
                      </a:r>
                      <a:endParaRPr lang="ru-RU" sz="1000" dirty="0">
                        <a:effectLst/>
                        <a:latin typeface="Times New Roman" pitchFamily="18" charset="0"/>
                        <a:ea typeface="Calibri"/>
                        <a:cs typeface="Times New Roman" pitchFamily="18" charset="0"/>
                      </a:endParaRPr>
                    </a:p>
                  </a:txBody>
                  <a:tcPr marL="11000" marR="11000" marT="0" marB="0"/>
                </a:tc>
                <a:extLst>
                  <a:ext uri="{0D108BD9-81ED-4DB2-BD59-A6C34878D82A}">
                    <a16:rowId xmlns:a16="http://schemas.microsoft.com/office/drawing/2014/main" xmlns="" val="10012"/>
                  </a:ext>
                </a:extLst>
              </a:tr>
              <a:tr h="385780">
                <a:tc>
                  <a:txBody>
                    <a:bodyPr/>
                    <a:lstStyle/>
                    <a:p>
                      <a:pPr algn="ctr">
                        <a:lnSpc>
                          <a:spcPct val="115000"/>
                        </a:lnSpc>
                        <a:spcAft>
                          <a:spcPts val="0"/>
                        </a:spcAft>
                      </a:pPr>
                      <a:r>
                        <a:rPr lang="ru-RU" sz="900" dirty="0">
                          <a:effectLst/>
                          <a:latin typeface="Times New Roman" pitchFamily="18" charset="0"/>
                          <a:cs typeface="Times New Roman" pitchFamily="18" charset="0"/>
                        </a:rPr>
                        <a:t>11</a:t>
                      </a:r>
                      <a:endParaRPr lang="ru-RU" sz="900" dirty="0">
                        <a:effectLst/>
                        <a:latin typeface="Times New Roman" pitchFamily="18" charset="0"/>
                        <a:ea typeface="Calibri"/>
                        <a:cs typeface="Times New Roman" pitchFamily="18" charset="0"/>
                      </a:endParaRPr>
                    </a:p>
                  </a:txBody>
                  <a:tcPr marL="11000" marR="11000" marT="0" marB="0" anchor="ctr"/>
                </a:tc>
                <a:tc>
                  <a:txBody>
                    <a:bodyPr/>
                    <a:lstStyle/>
                    <a:p>
                      <a:pPr algn="l">
                        <a:lnSpc>
                          <a:spcPct val="115000"/>
                        </a:lnSpc>
                        <a:spcAft>
                          <a:spcPts val="0"/>
                        </a:spcAft>
                      </a:pPr>
                      <a:r>
                        <a:rPr lang="ru-RU" sz="900" dirty="0">
                          <a:effectLst/>
                          <a:latin typeface="Times New Roman" pitchFamily="18" charset="0"/>
                          <a:cs typeface="Times New Roman" pitchFamily="18" charset="0"/>
                        </a:rPr>
                        <a:t>Общая площадь посевов, без учета площади занятой многолетними травами прошлых лет и площади занятой гибридами</a:t>
                      </a:r>
                      <a:endParaRPr lang="ru-RU" sz="900"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800">
                          <a:effectLst/>
                          <a:latin typeface="Times New Roman" pitchFamily="18" charset="0"/>
                          <a:cs typeface="Times New Roman" pitchFamily="18" charset="0"/>
                        </a:rPr>
                        <a:t>гектаров</a:t>
                      </a:r>
                      <a:endParaRPr lang="ru-RU" sz="80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a:effectLst/>
                          <a:latin typeface="Times New Roman" pitchFamily="18" charset="0"/>
                          <a:cs typeface="Times New Roman" pitchFamily="18" charset="0"/>
                        </a:rPr>
                        <a:t>21744</a:t>
                      </a:r>
                      <a:endParaRPr lang="ru-RU" sz="100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a:effectLst/>
                          <a:latin typeface="Times New Roman" pitchFamily="18" charset="0"/>
                          <a:cs typeface="Times New Roman" pitchFamily="18" charset="0"/>
                        </a:rPr>
                        <a:t>22076</a:t>
                      </a:r>
                      <a:endParaRPr lang="ru-RU" sz="100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21 230</a:t>
                      </a:r>
                      <a:endParaRPr lang="ru-RU" sz="1000"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21230</a:t>
                      </a:r>
                      <a:endParaRPr lang="ru-RU" sz="1000"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21 230</a:t>
                      </a:r>
                      <a:endParaRPr lang="ru-RU" sz="1000" dirty="0">
                        <a:effectLst/>
                        <a:latin typeface="Times New Roman" pitchFamily="18" charset="0"/>
                        <a:ea typeface="Calibri"/>
                        <a:cs typeface="Times New Roman" pitchFamily="18" charset="0"/>
                      </a:endParaRPr>
                    </a:p>
                  </a:txBody>
                  <a:tcPr marL="11000" marR="11000" marT="0" marB="0"/>
                </a:tc>
                <a:extLst>
                  <a:ext uri="{0D108BD9-81ED-4DB2-BD59-A6C34878D82A}">
                    <a16:rowId xmlns:a16="http://schemas.microsoft.com/office/drawing/2014/main" xmlns="" val="10013"/>
                  </a:ext>
                </a:extLst>
              </a:tr>
            </a:tbl>
          </a:graphicData>
        </a:graphic>
      </p:graphicFrame>
    </p:spTree>
    <p:extLst>
      <p:ext uri="{BB962C8B-B14F-4D97-AF65-F5344CB8AC3E}">
        <p14:creationId xmlns:p14="http://schemas.microsoft.com/office/powerpoint/2010/main" val="27520648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903792" y="967574"/>
            <a:ext cx="8064245" cy="307777"/>
          </a:xfrm>
          <a:prstGeom prst="rect">
            <a:avLst/>
          </a:prstGeom>
          <a:gradFill flip="none" rotWithShape="1">
            <a:gsLst>
              <a:gs pos="0">
                <a:srgbClr val="99FFCC">
                  <a:shade val="30000"/>
                  <a:satMod val="115000"/>
                </a:srgbClr>
              </a:gs>
              <a:gs pos="50000">
                <a:srgbClr val="99FFCC">
                  <a:shade val="67500"/>
                  <a:satMod val="115000"/>
                </a:srgbClr>
              </a:gs>
              <a:gs pos="100000">
                <a:srgbClr val="99FFCC">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ru-RU" sz="1400" b="1" dirty="0">
                <a:solidFill>
                  <a:schemeClr val="bg1">
                    <a:lumMod val="75000"/>
                  </a:schemeClr>
                </a:solidFill>
              </a:rPr>
              <a:t>Целевые индикаторы (показатели) реализации муниципальной программы</a:t>
            </a:r>
            <a:r>
              <a:rPr lang="ru-RU" sz="1400" dirty="0">
                <a:solidFill>
                  <a:schemeClr val="bg1">
                    <a:lumMod val="75000"/>
                  </a:schemeClr>
                </a:solidFill>
              </a:rPr>
              <a:t>	</a:t>
            </a:r>
          </a:p>
        </p:txBody>
      </p:sp>
      <p:sp>
        <p:nvSpPr>
          <p:cNvPr id="18" name="Номер слайда 1"/>
          <p:cNvSpPr txBox="1">
            <a:spLocks/>
          </p:cNvSpPr>
          <p:nvPr/>
        </p:nvSpPr>
        <p:spPr>
          <a:xfrm>
            <a:off x="8670851" y="6367811"/>
            <a:ext cx="587274" cy="353391"/>
          </a:xfrm>
          <a:prstGeom prst="rect">
            <a:avLst/>
          </a:prstGeom>
        </p:spPr>
        <p:txBody>
          <a:bodyPr vert="horz" lIns="91440" tIns="45720" rIns="91440" bIns="45720" rtlCol="0" anchor="t"/>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75</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
        <p:nvSpPr>
          <p:cNvPr id="3" name="Прямоугольник 2"/>
          <p:cNvSpPr/>
          <p:nvPr/>
        </p:nvSpPr>
        <p:spPr>
          <a:xfrm>
            <a:off x="638457" y="102715"/>
            <a:ext cx="8334672" cy="738664"/>
          </a:xfrm>
          <a:prstGeom prst="rect">
            <a:avLst/>
          </a:prstGeom>
        </p:spPr>
        <p:txBody>
          <a:bodyPr wrap="square">
            <a:spAutoFit/>
          </a:bodyPr>
          <a:lstStyle/>
          <a:p>
            <a:pPr lvl="0" algn="ctr"/>
            <a:r>
              <a:rPr lang="ru-RU" sz="1400" b="1" i="1" dirty="0">
                <a:solidFill>
                  <a:srgbClr val="FFFF00"/>
                </a:solidFill>
                <a:effectLst>
                  <a:outerShdw blurRad="38100" dist="38100" dir="2700000" algn="tl">
                    <a:srgbClr val="000000">
                      <a:alpha val="43137"/>
                    </a:srgbClr>
                  </a:outerShdw>
                </a:effectLst>
              </a:rPr>
              <a:t>Муниципальная программа</a:t>
            </a:r>
          </a:p>
          <a:p>
            <a:pPr lvl="0" algn="ctr"/>
            <a:r>
              <a:rPr lang="ru-RU" sz="1400" b="1" i="1" dirty="0">
                <a:solidFill>
                  <a:srgbClr val="FFFF00"/>
                </a:solidFill>
                <a:effectLst>
                  <a:outerShdw blurRad="38100" dist="38100" dir="2700000" algn="tl">
                    <a:srgbClr val="000000">
                      <a:alpha val="43137"/>
                    </a:srgbClr>
                  </a:outerShdw>
                </a:effectLst>
              </a:rPr>
              <a:t> «Развитие сельского хозяйства и регулирование рынков сельскохозяйственной продукции, сырья и продовольствия в Гаврилово-Посадском муниципальном районе»</a:t>
            </a:r>
            <a:endParaRPr lang="ru-RU" sz="1400" b="1" i="1" dirty="0">
              <a:ln w="1905"/>
              <a:solidFill>
                <a:srgbClr val="FFFF00"/>
              </a:solidFill>
              <a:effectLst>
                <a:outerShdw blurRad="38100" dist="38100" dir="2700000" algn="tl">
                  <a:srgbClr val="000000">
                    <a:alpha val="43137"/>
                  </a:srgbClr>
                </a:outerShdw>
              </a:effectLst>
            </a:endParaRPr>
          </a:p>
        </p:txBody>
      </p:sp>
      <p:graphicFrame>
        <p:nvGraphicFramePr>
          <p:cNvPr id="4" name="Таблица 3"/>
          <p:cNvGraphicFramePr>
            <a:graphicFrameLocks noGrp="1"/>
          </p:cNvGraphicFramePr>
          <p:nvPr>
            <p:extLst>
              <p:ext uri="{D42A27DB-BD31-4B8C-83A1-F6EECF244321}">
                <p14:modId xmlns:p14="http://schemas.microsoft.com/office/powerpoint/2010/main" val="593980387"/>
              </p:ext>
            </p:extLst>
          </p:nvPr>
        </p:nvGraphicFramePr>
        <p:xfrm>
          <a:off x="18474" y="1484784"/>
          <a:ext cx="9001000" cy="525780"/>
        </p:xfrm>
        <a:graphic>
          <a:graphicData uri="http://schemas.openxmlformats.org/drawingml/2006/table">
            <a:tbl>
              <a:tblPr firstRow="1" firstCol="1" bandRow="1">
                <a:tableStyleId>{5940675A-B579-460E-94D1-54222C63F5DA}</a:tableStyleId>
              </a:tblPr>
              <a:tblGrid>
                <a:gridCol w="576064">
                  <a:extLst>
                    <a:ext uri="{9D8B030D-6E8A-4147-A177-3AD203B41FA5}">
                      <a16:colId xmlns:a16="http://schemas.microsoft.com/office/drawing/2014/main" xmlns="" val="20000"/>
                    </a:ext>
                  </a:extLst>
                </a:gridCol>
                <a:gridCol w="3772206">
                  <a:extLst>
                    <a:ext uri="{9D8B030D-6E8A-4147-A177-3AD203B41FA5}">
                      <a16:colId xmlns:a16="http://schemas.microsoft.com/office/drawing/2014/main" xmlns="" val="20001"/>
                    </a:ext>
                  </a:extLst>
                </a:gridCol>
                <a:gridCol w="666094">
                  <a:extLst>
                    <a:ext uri="{9D8B030D-6E8A-4147-A177-3AD203B41FA5}">
                      <a16:colId xmlns:a16="http://schemas.microsoft.com/office/drawing/2014/main" xmlns="" val="20002"/>
                    </a:ext>
                  </a:extLst>
                </a:gridCol>
                <a:gridCol w="892300">
                  <a:extLst>
                    <a:ext uri="{9D8B030D-6E8A-4147-A177-3AD203B41FA5}">
                      <a16:colId xmlns:a16="http://schemas.microsoft.com/office/drawing/2014/main" xmlns="" val="20003"/>
                    </a:ext>
                  </a:extLst>
                </a:gridCol>
                <a:gridCol w="892300">
                  <a:extLst>
                    <a:ext uri="{9D8B030D-6E8A-4147-A177-3AD203B41FA5}">
                      <a16:colId xmlns:a16="http://schemas.microsoft.com/office/drawing/2014/main" xmlns="" val="20004"/>
                    </a:ext>
                  </a:extLst>
                </a:gridCol>
                <a:gridCol w="777238">
                  <a:extLst>
                    <a:ext uri="{9D8B030D-6E8A-4147-A177-3AD203B41FA5}">
                      <a16:colId xmlns:a16="http://schemas.microsoft.com/office/drawing/2014/main" xmlns="" val="20005"/>
                    </a:ext>
                  </a:extLst>
                </a:gridCol>
                <a:gridCol w="777238">
                  <a:extLst>
                    <a:ext uri="{9D8B030D-6E8A-4147-A177-3AD203B41FA5}">
                      <a16:colId xmlns:a16="http://schemas.microsoft.com/office/drawing/2014/main" xmlns="" val="20006"/>
                    </a:ext>
                  </a:extLst>
                </a:gridCol>
                <a:gridCol w="647560">
                  <a:extLst>
                    <a:ext uri="{9D8B030D-6E8A-4147-A177-3AD203B41FA5}">
                      <a16:colId xmlns:a16="http://schemas.microsoft.com/office/drawing/2014/main" xmlns="" val="20007"/>
                    </a:ext>
                  </a:extLst>
                </a:gridCol>
              </a:tblGrid>
              <a:tr h="42864">
                <a:tc rowSpan="2">
                  <a:txBody>
                    <a:bodyPr/>
                    <a:lstStyle/>
                    <a:p>
                      <a:pPr algn="ctr">
                        <a:lnSpc>
                          <a:spcPct val="115000"/>
                        </a:lnSpc>
                        <a:spcAft>
                          <a:spcPts val="0"/>
                        </a:spcAft>
                      </a:pPr>
                      <a:r>
                        <a:rPr lang="ru-RU" sz="1000" b="1" dirty="0">
                          <a:effectLst/>
                          <a:latin typeface="Times New Roman" pitchFamily="18" charset="0"/>
                          <a:cs typeface="Times New Roman" pitchFamily="18" charset="0"/>
                        </a:rPr>
                        <a:t> </a:t>
                      </a:r>
                    </a:p>
                    <a:p>
                      <a:pPr algn="ctr">
                        <a:lnSpc>
                          <a:spcPct val="115000"/>
                        </a:lnSpc>
                        <a:spcAft>
                          <a:spcPts val="0"/>
                        </a:spcAft>
                      </a:pPr>
                      <a:r>
                        <a:rPr lang="ru-RU" sz="1000" b="1" dirty="0">
                          <a:effectLst/>
                          <a:latin typeface="Times New Roman" pitchFamily="18" charset="0"/>
                          <a:cs typeface="Times New Roman" pitchFamily="18" charset="0"/>
                        </a:rPr>
                        <a:t>№ п/п</a:t>
                      </a:r>
                      <a:endParaRPr lang="ru-RU" sz="1000" b="1" dirty="0">
                        <a:effectLst/>
                        <a:latin typeface="Times New Roman" pitchFamily="18" charset="0"/>
                        <a:ea typeface="Calibri"/>
                        <a:cs typeface="Times New Roman" pitchFamily="18" charset="0"/>
                      </a:endParaRPr>
                    </a:p>
                  </a:txBody>
                  <a:tcPr marL="11000" marR="11000" marT="0" marB="0"/>
                </a:tc>
                <a:tc rowSpan="2">
                  <a:txBody>
                    <a:bodyPr/>
                    <a:lstStyle/>
                    <a:p>
                      <a:pPr algn="ctr">
                        <a:lnSpc>
                          <a:spcPct val="115000"/>
                        </a:lnSpc>
                        <a:spcAft>
                          <a:spcPts val="0"/>
                        </a:spcAft>
                      </a:pPr>
                      <a:r>
                        <a:rPr lang="ru-RU" sz="1000" b="1" dirty="0">
                          <a:effectLst/>
                          <a:latin typeface="Times New Roman" pitchFamily="18" charset="0"/>
                          <a:cs typeface="Times New Roman" pitchFamily="18" charset="0"/>
                        </a:rPr>
                        <a:t>Наименование показателя (индикатора)</a:t>
                      </a:r>
                      <a:endParaRPr lang="ru-RU" sz="1000" b="1" dirty="0">
                        <a:effectLst/>
                        <a:latin typeface="Times New Roman" pitchFamily="18" charset="0"/>
                        <a:ea typeface="Calibri"/>
                        <a:cs typeface="Times New Roman" pitchFamily="18" charset="0"/>
                      </a:endParaRPr>
                    </a:p>
                  </a:txBody>
                  <a:tcPr marL="11000" marR="11000" marT="0" marB="0" anchor="ctr"/>
                </a:tc>
                <a:tc rowSpan="2">
                  <a:txBody>
                    <a:bodyPr/>
                    <a:lstStyle/>
                    <a:p>
                      <a:pPr algn="ctr">
                        <a:lnSpc>
                          <a:spcPct val="115000"/>
                        </a:lnSpc>
                        <a:spcAft>
                          <a:spcPts val="0"/>
                        </a:spcAft>
                      </a:pPr>
                      <a:r>
                        <a:rPr lang="ru-RU" sz="1000" b="1" dirty="0">
                          <a:effectLst/>
                          <a:latin typeface="Times New Roman" pitchFamily="18" charset="0"/>
                          <a:cs typeface="Times New Roman" pitchFamily="18" charset="0"/>
                        </a:rPr>
                        <a:t>Единица измерения</a:t>
                      </a:r>
                      <a:endParaRPr lang="ru-RU" sz="1000" b="1" dirty="0">
                        <a:effectLst/>
                        <a:latin typeface="Times New Roman" pitchFamily="18" charset="0"/>
                        <a:ea typeface="Calibri"/>
                        <a:cs typeface="Times New Roman" pitchFamily="18" charset="0"/>
                      </a:endParaRPr>
                    </a:p>
                  </a:txBody>
                  <a:tcPr marL="11000" marR="11000" marT="0" marB="0"/>
                </a:tc>
                <a:tc gridSpan="5">
                  <a:txBody>
                    <a:bodyPr/>
                    <a:lstStyle/>
                    <a:p>
                      <a:pPr algn="ctr">
                        <a:lnSpc>
                          <a:spcPct val="115000"/>
                        </a:lnSpc>
                        <a:spcAft>
                          <a:spcPts val="0"/>
                        </a:spcAft>
                      </a:pPr>
                      <a:r>
                        <a:rPr lang="ru-RU" sz="1000" b="1" dirty="0">
                          <a:effectLst/>
                          <a:latin typeface="Times New Roman" pitchFamily="18" charset="0"/>
                          <a:cs typeface="Times New Roman" pitchFamily="18" charset="0"/>
                        </a:rPr>
                        <a:t>Значение</a:t>
                      </a:r>
                      <a:endParaRPr lang="ru-RU" sz="1000" b="1" dirty="0">
                        <a:effectLst/>
                        <a:latin typeface="Times New Roman" pitchFamily="18" charset="0"/>
                        <a:ea typeface="Calibri"/>
                        <a:cs typeface="Times New Roman" pitchFamily="18" charset="0"/>
                      </a:endParaRPr>
                    </a:p>
                  </a:txBody>
                  <a:tcPr marL="11000" marR="1100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257186">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000" b="1" dirty="0">
                          <a:effectLst/>
                          <a:latin typeface="Times New Roman" pitchFamily="18" charset="0"/>
                          <a:cs typeface="Times New Roman" pitchFamily="18" charset="0"/>
                        </a:rPr>
                        <a:t>2020 год (факт)</a:t>
                      </a:r>
                      <a:endParaRPr lang="ru-RU" sz="1000" b="1"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b="1" dirty="0">
                          <a:effectLst/>
                          <a:latin typeface="Times New Roman" pitchFamily="18" charset="0"/>
                          <a:cs typeface="Times New Roman" pitchFamily="18" charset="0"/>
                        </a:rPr>
                        <a:t>2021 год (факт)</a:t>
                      </a:r>
                      <a:endParaRPr lang="ru-RU" sz="1000" b="1"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b="1" dirty="0">
                          <a:effectLst/>
                          <a:latin typeface="Times New Roman" pitchFamily="18" charset="0"/>
                          <a:cs typeface="Times New Roman" pitchFamily="18" charset="0"/>
                        </a:rPr>
                        <a:t>2022 год</a:t>
                      </a:r>
                      <a:endParaRPr lang="ru-RU" sz="1000" b="1"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b="1" dirty="0">
                          <a:effectLst/>
                          <a:latin typeface="Times New Roman" pitchFamily="18" charset="0"/>
                          <a:cs typeface="Times New Roman" pitchFamily="18" charset="0"/>
                        </a:rPr>
                        <a:t>2023 год</a:t>
                      </a:r>
                      <a:endParaRPr lang="ru-RU" sz="1000" b="1"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b="1" dirty="0">
                          <a:effectLst/>
                          <a:latin typeface="Times New Roman" pitchFamily="18" charset="0"/>
                          <a:cs typeface="Times New Roman" pitchFamily="18" charset="0"/>
                        </a:rPr>
                        <a:t>2024 год</a:t>
                      </a:r>
                      <a:endParaRPr lang="ru-RU" sz="1000" b="1" dirty="0">
                        <a:effectLst/>
                        <a:latin typeface="Times New Roman" pitchFamily="18" charset="0"/>
                        <a:ea typeface="Calibri"/>
                        <a:cs typeface="Times New Roman" pitchFamily="18" charset="0"/>
                      </a:endParaRPr>
                    </a:p>
                  </a:txBody>
                  <a:tcPr marL="11000" marR="11000" marT="0" marB="0"/>
                </a:tc>
                <a:extLst>
                  <a:ext uri="{0D108BD9-81ED-4DB2-BD59-A6C34878D82A}">
                    <a16:rowId xmlns:a16="http://schemas.microsoft.com/office/drawing/2014/main" xmlns="" val="10001"/>
                  </a:ext>
                </a:extLst>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330830544"/>
              </p:ext>
            </p:extLst>
          </p:nvPr>
        </p:nvGraphicFramePr>
        <p:xfrm>
          <a:off x="0" y="2060848"/>
          <a:ext cx="9073008" cy="4572355"/>
        </p:xfrm>
        <a:graphic>
          <a:graphicData uri="http://schemas.openxmlformats.org/drawingml/2006/table">
            <a:tbl>
              <a:tblPr firstRow="1" firstCol="1" bandRow="1">
                <a:tableStyleId>{5940675A-B579-460E-94D1-54222C63F5DA}</a:tableStyleId>
              </a:tblPr>
              <a:tblGrid>
                <a:gridCol w="576064">
                  <a:extLst>
                    <a:ext uri="{9D8B030D-6E8A-4147-A177-3AD203B41FA5}">
                      <a16:colId xmlns:a16="http://schemas.microsoft.com/office/drawing/2014/main" xmlns="" val="20000"/>
                    </a:ext>
                  </a:extLst>
                </a:gridCol>
                <a:gridCol w="3816424">
                  <a:extLst>
                    <a:ext uri="{9D8B030D-6E8A-4147-A177-3AD203B41FA5}">
                      <a16:colId xmlns:a16="http://schemas.microsoft.com/office/drawing/2014/main" xmlns="" val="20001"/>
                    </a:ext>
                  </a:extLst>
                </a:gridCol>
                <a:gridCol w="684584">
                  <a:extLst>
                    <a:ext uri="{9D8B030D-6E8A-4147-A177-3AD203B41FA5}">
                      <a16:colId xmlns:a16="http://schemas.microsoft.com/office/drawing/2014/main" xmlns="" val="20002"/>
                    </a:ext>
                  </a:extLst>
                </a:gridCol>
                <a:gridCol w="899592">
                  <a:extLst>
                    <a:ext uri="{9D8B030D-6E8A-4147-A177-3AD203B41FA5}">
                      <a16:colId xmlns:a16="http://schemas.microsoft.com/office/drawing/2014/main" xmlns="" val="20003"/>
                    </a:ext>
                  </a:extLst>
                </a:gridCol>
                <a:gridCol w="828600">
                  <a:extLst>
                    <a:ext uri="{9D8B030D-6E8A-4147-A177-3AD203B41FA5}">
                      <a16:colId xmlns:a16="http://schemas.microsoft.com/office/drawing/2014/main" xmlns="" val="20004"/>
                    </a:ext>
                  </a:extLst>
                </a:gridCol>
                <a:gridCol w="827584">
                  <a:extLst>
                    <a:ext uri="{9D8B030D-6E8A-4147-A177-3AD203B41FA5}">
                      <a16:colId xmlns:a16="http://schemas.microsoft.com/office/drawing/2014/main" xmlns="" val="20005"/>
                    </a:ext>
                  </a:extLst>
                </a:gridCol>
                <a:gridCol w="792088">
                  <a:extLst>
                    <a:ext uri="{9D8B030D-6E8A-4147-A177-3AD203B41FA5}">
                      <a16:colId xmlns:a16="http://schemas.microsoft.com/office/drawing/2014/main" xmlns="" val="20006"/>
                    </a:ext>
                  </a:extLst>
                </a:gridCol>
                <a:gridCol w="648072">
                  <a:extLst>
                    <a:ext uri="{9D8B030D-6E8A-4147-A177-3AD203B41FA5}">
                      <a16:colId xmlns:a16="http://schemas.microsoft.com/office/drawing/2014/main" xmlns="" val="20007"/>
                    </a:ext>
                  </a:extLst>
                </a:gridCol>
              </a:tblGrid>
              <a:tr h="266233">
                <a:tc>
                  <a:txBody>
                    <a:bodyPr/>
                    <a:lstStyle/>
                    <a:p>
                      <a:pPr algn="ctr">
                        <a:lnSpc>
                          <a:spcPct val="115000"/>
                        </a:lnSpc>
                        <a:spcAft>
                          <a:spcPts val="0"/>
                        </a:spcAft>
                      </a:pPr>
                      <a:endParaRPr lang="ru-RU" sz="800" dirty="0">
                        <a:effectLst/>
                        <a:latin typeface="Times New Roman" pitchFamily="18" charset="0"/>
                        <a:ea typeface="Calibri"/>
                        <a:cs typeface="Times New Roman" pitchFamily="18" charset="0"/>
                      </a:endParaRPr>
                    </a:p>
                  </a:txBody>
                  <a:tcPr marL="14883" marR="14883" marT="0" marB="0" anchor="ctr"/>
                </a:tc>
                <a:tc gridSpan="7">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2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Животноводство</a:t>
                      </a:r>
                      <a:endParaRPr kumimoji="0" lang="ru-RU" sz="1200" b="1" i="0" u="none" strike="noStrike" kern="1200" cap="none" spc="0" normalizeH="0" baseline="0" noProof="0" dirty="0">
                        <a:ln>
                          <a:noFill/>
                        </a:ln>
                        <a:solidFill>
                          <a:srgbClr val="FFFF00"/>
                        </a:solidFill>
                        <a:effectLst/>
                        <a:uLnTx/>
                        <a:uFillTx/>
                        <a:latin typeface="Times New Roman" pitchFamily="18" charset="0"/>
                        <a:ea typeface="Calibri"/>
                        <a:cs typeface="Times New Roman" pitchFamily="18" charset="0"/>
                      </a:endParaRPr>
                    </a:p>
                  </a:txBody>
                  <a:tcPr marL="14883" marR="14883" marT="0" marB="0"/>
                </a:tc>
                <a:tc hMerge="1">
                  <a:txBody>
                    <a:bodyPr/>
                    <a:lstStyle/>
                    <a:p>
                      <a:pPr algn="ctr">
                        <a:lnSpc>
                          <a:spcPct val="115000"/>
                        </a:lnSpc>
                        <a:spcAft>
                          <a:spcPts val="0"/>
                        </a:spcAft>
                      </a:pPr>
                      <a:endParaRPr lang="ru-RU" sz="800" dirty="0">
                        <a:effectLst/>
                        <a:latin typeface="Times New Roman" pitchFamily="18" charset="0"/>
                        <a:ea typeface="Calibri"/>
                        <a:cs typeface="Times New Roman" pitchFamily="18" charset="0"/>
                      </a:endParaRPr>
                    </a:p>
                  </a:txBody>
                  <a:tcPr marL="14883" marR="14883" marT="0" marB="0"/>
                </a:tc>
                <a:tc hMerge="1">
                  <a:txBody>
                    <a:bodyPr/>
                    <a:lstStyle/>
                    <a:p>
                      <a:pPr algn="ctr">
                        <a:lnSpc>
                          <a:spcPct val="115000"/>
                        </a:lnSpc>
                        <a:spcAft>
                          <a:spcPts val="0"/>
                        </a:spcAft>
                      </a:pPr>
                      <a:endParaRPr lang="ru-RU" sz="1000" dirty="0">
                        <a:effectLst/>
                        <a:latin typeface="Times New Roman" pitchFamily="18" charset="0"/>
                        <a:ea typeface="Calibri"/>
                        <a:cs typeface="Times New Roman" pitchFamily="18" charset="0"/>
                      </a:endParaRPr>
                    </a:p>
                  </a:txBody>
                  <a:tcPr marL="14883" marR="14883" marT="0" marB="0"/>
                </a:tc>
                <a:tc hMerge="1">
                  <a:txBody>
                    <a:bodyPr/>
                    <a:lstStyle/>
                    <a:p>
                      <a:pPr algn="ctr">
                        <a:lnSpc>
                          <a:spcPct val="115000"/>
                        </a:lnSpc>
                        <a:spcAft>
                          <a:spcPts val="0"/>
                        </a:spcAft>
                      </a:pPr>
                      <a:endParaRPr lang="ru-RU" sz="1000" dirty="0">
                        <a:effectLst/>
                        <a:latin typeface="Times New Roman" pitchFamily="18" charset="0"/>
                        <a:ea typeface="Calibri"/>
                        <a:cs typeface="Times New Roman" pitchFamily="18" charset="0"/>
                      </a:endParaRPr>
                    </a:p>
                  </a:txBody>
                  <a:tcPr marL="14883" marR="14883" marT="0" marB="0"/>
                </a:tc>
                <a:tc hMerge="1">
                  <a:txBody>
                    <a:bodyPr/>
                    <a:lstStyle/>
                    <a:p>
                      <a:pPr algn="ctr">
                        <a:lnSpc>
                          <a:spcPct val="115000"/>
                        </a:lnSpc>
                        <a:spcAft>
                          <a:spcPts val="0"/>
                        </a:spcAft>
                      </a:pPr>
                      <a:endParaRPr lang="ru-RU" sz="1000">
                        <a:effectLst/>
                        <a:latin typeface="Times New Roman" pitchFamily="18" charset="0"/>
                        <a:ea typeface="Calibri"/>
                        <a:cs typeface="Times New Roman" pitchFamily="18" charset="0"/>
                      </a:endParaRPr>
                    </a:p>
                  </a:txBody>
                  <a:tcPr marL="14883" marR="14883" marT="0" marB="0"/>
                </a:tc>
                <a:tc hMerge="1">
                  <a:txBody>
                    <a:bodyPr/>
                    <a:lstStyle/>
                    <a:p>
                      <a:pPr algn="ctr">
                        <a:lnSpc>
                          <a:spcPct val="115000"/>
                        </a:lnSpc>
                        <a:spcAft>
                          <a:spcPts val="0"/>
                        </a:spcAft>
                      </a:pPr>
                      <a:endParaRPr lang="ru-RU" sz="1000" dirty="0">
                        <a:effectLst/>
                        <a:latin typeface="Times New Roman" pitchFamily="18" charset="0"/>
                        <a:ea typeface="Calibri"/>
                        <a:cs typeface="Times New Roman" pitchFamily="18" charset="0"/>
                      </a:endParaRPr>
                    </a:p>
                  </a:txBody>
                  <a:tcPr marL="14883" marR="14883" marT="0" marB="0"/>
                </a:tc>
                <a:tc hMerge="1">
                  <a:txBody>
                    <a:bodyPr/>
                    <a:lstStyle/>
                    <a:p>
                      <a:pPr algn="ctr">
                        <a:lnSpc>
                          <a:spcPct val="115000"/>
                        </a:lnSpc>
                        <a:spcAft>
                          <a:spcPts val="0"/>
                        </a:spcAft>
                      </a:pPr>
                      <a:endParaRPr lang="ru-RU" sz="1000" dirty="0">
                        <a:effectLst/>
                        <a:latin typeface="Times New Roman" pitchFamily="18" charset="0"/>
                        <a:ea typeface="Calibri"/>
                        <a:cs typeface="Times New Roman" pitchFamily="18" charset="0"/>
                      </a:endParaRPr>
                    </a:p>
                  </a:txBody>
                  <a:tcPr marL="14883" marR="14883" marT="0" marB="0"/>
                </a:tc>
                <a:extLst>
                  <a:ext uri="{0D108BD9-81ED-4DB2-BD59-A6C34878D82A}">
                    <a16:rowId xmlns:a16="http://schemas.microsoft.com/office/drawing/2014/main" xmlns="" val="10000"/>
                  </a:ext>
                </a:extLst>
              </a:tr>
              <a:tr h="266233">
                <a:tc>
                  <a:txBody>
                    <a:bodyPr/>
                    <a:lstStyle/>
                    <a:p>
                      <a:pPr algn="ctr">
                        <a:lnSpc>
                          <a:spcPct val="115000"/>
                        </a:lnSpc>
                        <a:spcAft>
                          <a:spcPts val="0"/>
                        </a:spcAft>
                      </a:pPr>
                      <a:r>
                        <a:rPr lang="ru-RU" sz="800" dirty="0">
                          <a:effectLst/>
                          <a:latin typeface="Times New Roman" pitchFamily="18" charset="0"/>
                          <a:cs typeface="Times New Roman" pitchFamily="18" charset="0"/>
                        </a:rPr>
                        <a:t>12</a:t>
                      </a:r>
                      <a:endParaRPr lang="ru-RU" sz="800" dirty="0">
                        <a:effectLst/>
                        <a:latin typeface="Times New Roman" pitchFamily="18" charset="0"/>
                        <a:ea typeface="Calibri"/>
                        <a:cs typeface="Times New Roman" pitchFamily="18" charset="0"/>
                      </a:endParaRPr>
                    </a:p>
                  </a:txBody>
                  <a:tcPr marL="14883" marR="14883" marT="0" marB="0" anchor="ctr"/>
                </a:tc>
                <a:tc>
                  <a:txBody>
                    <a:bodyPr/>
                    <a:lstStyle/>
                    <a:p>
                      <a:pPr algn="l">
                        <a:lnSpc>
                          <a:spcPct val="115000"/>
                        </a:lnSpc>
                        <a:spcAft>
                          <a:spcPts val="0"/>
                        </a:spcAft>
                      </a:pPr>
                      <a:r>
                        <a:rPr lang="ru-RU" sz="900" dirty="0">
                          <a:effectLst/>
                          <a:latin typeface="Times New Roman" pitchFamily="18" charset="0"/>
                          <a:cs typeface="Times New Roman" pitchFamily="18" charset="0"/>
                        </a:rPr>
                        <a:t>Производство скота и птицы на убой в хозяйствах всех категорий       (в живом весе)</a:t>
                      </a:r>
                      <a:endParaRPr lang="ru-RU" sz="900" dirty="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тонн</a:t>
                      </a:r>
                      <a:endParaRPr lang="ru-RU" sz="800" dirty="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2212,4</a:t>
                      </a:r>
                      <a:endParaRPr lang="ru-RU" sz="1000" dirty="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9657,2</a:t>
                      </a:r>
                      <a:endParaRPr lang="ru-RU" sz="1000" dirty="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12320</a:t>
                      </a:r>
                      <a:endParaRPr lang="ru-RU" sz="1000" dirty="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14610</a:t>
                      </a:r>
                      <a:endParaRPr lang="ru-RU" sz="1000" dirty="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a:effectLst/>
                          <a:latin typeface="Times New Roman" pitchFamily="18" charset="0"/>
                          <a:cs typeface="Times New Roman" pitchFamily="18" charset="0"/>
                        </a:rPr>
                        <a:t>16700</a:t>
                      </a:r>
                      <a:endParaRPr lang="ru-RU" sz="1000">
                        <a:effectLst/>
                        <a:latin typeface="Times New Roman" pitchFamily="18" charset="0"/>
                        <a:ea typeface="Calibri"/>
                        <a:cs typeface="Times New Roman" pitchFamily="18" charset="0"/>
                      </a:endParaRPr>
                    </a:p>
                  </a:txBody>
                  <a:tcPr marL="14883" marR="14883" marT="0" marB="0"/>
                </a:tc>
                <a:extLst>
                  <a:ext uri="{0D108BD9-81ED-4DB2-BD59-A6C34878D82A}">
                    <a16:rowId xmlns:a16="http://schemas.microsoft.com/office/drawing/2014/main" xmlns="" val="10001"/>
                  </a:ext>
                </a:extLst>
              </a:tr>
              <a:tr h="532466">
                <a:tc>
                  <a:txBody>
                    <a:bodyPr/>
                    <a:lstStyle/>
                    <a:p>
                      <a:pPr algn="ctr">
                        <a:lnSpc>
                          <a:spcPct val="115000"/>
                        </a:lnSpc>
                        <a:spcAft>
                          <a:spcPts val="0"/>
                        </a:spcAft>
                      </a:pPr>
                      <a:r>
                        <a:rPr lang="ru-RU" sz="800">
                          <a:effectLst/>
                          <a:latin typeface="Times New Roman" pitchFamily="18" charset="0"/>
                          <a:cs typeface="Times New Roman" pitchFamily="18" charset="0"/>
                        </a:rPr>
                        <a:t>13</a:t>
                      </a:r>
                      <a:endParaRPr lang="ru-RU" sz="800">
                        <a:effectLst/>
                        <a:latin typeface="Times New Roman" pitchFamily="18" charset="0"/>
                        <a:ea typeface="Calibri"/>
                        <a:cs typeface="Times New Roman" pitchFamily="18" charset="0"/>
                      </a:endParaRPr>
                    </a:p>
                  </a:txBody>
                  <a:tcPr marL="14883" marR="14883" marT="0" marB="0" anchor="ctr"/>
                </a:tc>
                <a:tc>
                  <a:txBody>
                    <a:bodyPr/>
                    <a:lstStyle/>
                    <a:p>
                      <a:pPr algn="l">
                        <a:lnSpc>
                          <a:spcPct val="115000"/>
                        </a:lnSpc>
                        <a:spcAft>
                          <a:spcPts val="0"/>
                        </a:spcAft>
                      </a:pPr>
                      <a:r>
                        <a:rPr lang="ru-RU" sz="900" dirty="0">
                          <a:effectLst/>
                          <a:latin typeface="Times New Roman" pitchFamily="18" charset="0"/>
                          <a:cs typeface="Times New Roman" pitchFamily="18" charset="0"/>
                        </a:rPr>
                        <a:t>Производство скота и птицы на убой в сельскохозяйственных организациях, крестьянских (фермерских) хозяйствах, включая индивидуальных предпринимателей (в живом весе)</a:t>
                      </a:r>
                      <a:endParaRPr lang="ru-RU" sz="900" dirty="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тонн</a:t>
                      </a:r>
                      <a:endParaRPr lang="ru-RU" sz="800" dirty="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1539,3</a:t>
                      </a:r>
                      <a:endParaRPr lang="ru-RU" sz="1000" dirty="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9100</a:t>
                      </a:r>
                      <a:endParaRPr lang="ru-RU" sz="1000" dirty="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11734</a:t>
                      </a:r>
                      <a:endParaRPr lang="ru-RU" sz="1000" dirty="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14033</a:t>
                      </a:r>
                      <a:endParaRPr lang="ru-RU" sz="1000" dirty="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16123</a:t>
                      </a:r>
                      <a:endParaRPr lang="ru-RU" sz="1000" dirty="0">
                        <a:effectLst/>
                        <a:latin typeface="Times New Roman" pitchFamily="18" charset="0"/>
                        <a:ea typeface="Calibri"/>
                        <a:cs typeface="Times New Roman" pitchFamily="18" charset="0"/>
                      </a:endParaRPr>
                    </a:p>
                  </a:txBody>
                  <a:tcPr marL="14883" marR="14883" marT="0" marB="0"/>
                </a:tc>
                <a:extLst>
                  <a:ext uri="{0D108BD9-81ED-4DB2-BD59-A6C34878D82A}">
                    <a16:rowId xmlns:a16="http://schemas.microsoft.com/office/drawing/2014/main" xmlns="" val="10002"/>
                  </a:ext>
                </a:extLst>
              </a:tr>
              <a:tr h="159740">
                <a:tc>
                  <a:txBody>
                    <a:bodyPr/>
                    <a:lstStyle/>
                    <a:p>
                      <a:pPr algn="ctr">
                        <a:lnSpc>
                          <a:spcPct val="115000"/>
                        </a:lnSpc>
                        <a:spcAft>
                          <a:spcPts val="0"/>
                        </a:spcAft>
                      </a:pPr>
                      <a:r>
                        <a:rPr lang="ru-RU" sz="800">
                          <a:effectLst/>
                          <a:latin typeface="Times New Roman" pitchFamily="18" charset="0"/>
                          <a:cs typeface="Times New Roman" pitchFamily="18" charset="0"/>
                        </a:rPr>
                        <a:t>14</a:t>
                      </a:r>
                      <a:endParaRPr lang="ru-RU" sz="800">
                        <a:effectLst/>
                        <a:latin typeface="Times New Roman" pitchFamily="18" charset="0"/>
                        <a:ea typeface="Calibri"/>
                        <a:cs typeface="Times New Roman" pitchFamily="18" charset="0"/>
                      </a:endParaRPr>
                    </a:p>
                  </a:txBody>
                  <a:tcPr marL="14883" marR="14883" marT="0" marB="0" anchor="ctr"/>
                </a:tc>
                <a:tc>
                  <a:txBody>
                    <a:bodyPr/>
                    <a:lstStyle/>
                    <a:p>
                      <a:pPr algn="l">
                        <a:lnSpc>
                          <a:spcPct val="115000"/>
                        </a:lnSpc>
                        <a:spcAft>
                          <a:spcPts val="0"/>
                        </a:spcAft>
                      </a:pPr>
                      <a:r>
                        <a:rPr lang="ru-RU" sz="900" dirty="0">
                          <a:effectLst/>
                          <a:latin typeface="Times New Roman" pitchFamily="18" charset="0"/>
                          <a:cs typeface="Times New Roman" pitchFamily="18" charset="0"/>
                        </a:rPr>
                        <a:t>Производство молока в хозяйствах всех категорий</a:t>
                      </a:r>
                      <a:endParaRPr lang="ru-RU" sz="900" dirty="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800">
                          <a:effectLst/>
                          <a:latin typeface="Times New Roman" pitchFamily="18" charset="0"/>
                          <a:cs typeface="Times New Roman" pitchFamily="18" charset="0"/>
                        </a:rPr>
                        <a:t>тонн</a:t>
                      </a:r>
                      <a:endParaRPr lang="ru-RU" sz="80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a:effectLst/>
                          <a:latin typeface="Times New Roman" pitchFamily="18" charset="0"/>
                          <a:cs typeface="Times New Roman" pitchFamily="18" charset="0"/>
                        </a:rPr>
                        <a:t>35071,1</a:t>
                      </a:r>
                      <a:endParaRPr lang="ru-RU" sz="100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39443,6</a:t>
                      </a:r>
                      <a:endParaRPr lang="ru-RU" sz="1000" dirty="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a:effectLst/>
                          <a:latin typeface="Times New Roman" pitchFamily="18" charset="0"/>
                          <a:cs typeface="Times New Roman" pitchFamily="18" charset="0"/>
                        </a:rPr>
                        <a:t>46077</a:t>
                      </a:r>
                      <a:endParaRPr lang="ru-RU" sz="100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46865</a:t>
                      </a:r>
                      <a:endParaRPr lang="ru-RU" sz="1000" dirty="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47473</a:t>
                      </a:r>
                      <a:endParaRPr lang="ru-RU" sz="1000" dirty="0">
                        <a:effectLst/>
                        <a:latin typeface="Times New Roman" pitchFamily="18" charset="0"/>
                        <a:ea typeface="Calibri"/>
                        <a:cs typeface="Times New Roman" pitchFamily="18" charset="0"/>
                      </a:endParaRPr>
                    </a:p>
                  </a:txBody>
                  <a:tcPr marL="14883" marR="14883" marT="0" marB="0"/>
                </a:tc>
                <a:extLst>
                  <a:ext uri="{0D108BD9-81ED-4DB2-BD59-A6C34878D82A}">
                    <a16:rowId xmlns:a16="http://schemas.microsoft.com/office/drawing/2014/main" xmlns="" val="10003"/>
                  </a:ext>
                </a:extLst>
              </a:tr>
              <a:tr h="479220">
                <a:tc>
                  <a:txBody>
                    <a:bodyPr/>
                    <a:lstStyle/>
                    <a:p>
                      <a:pPr algn="ctr">
                        <a:lnSpc>
                          <a:spcPct val="115000"/>
                        </a:lnSpc>
                        <a:spcAft>
                          <a:spcPts val="0"/>
                        </a:spcAft>
                      </a:pPr>
                      <a:r>
                        <a:rPr lang="ru-RU" sz="800" dirty="0">
                          <a:effectLst/>
                          <a:latin typeface="Times New Roman" pitchFamily="18" charset="0"/>
                          <a:cs typeface="Times New Roman" pitchFamily="18" charset="0"/>
                        </a:rPr>
                        <a:t>15</a:t>
                      </a:r>
                      <a:endParaRPr lang="ru-RU" sz="800" dirty="0">
                        <a:effectLst/>
                        <a:latin typeface="Times New Roman" pitchFamily="18" charset="0"/>
                        <a:ea typeface="Calibri"/>
                        <a:cs typeface="Times New Roman" pitchFamily="18" charset="0"/>
                      </a:endParaRPr>
                    </a:p>
                  </a:txBody>
                  <a:tcPr marL="14883" marR="14883" marT="0" marB="0" anchor="ctr"/>
                </a:tc>
                <a:tc>
                  <a:txBody>
                    <a:bodyPr/>
                    <a:lstStyle/>
                    <a:p>
                      <a:pPr algn="l">
                        <a:lnSpc>
                          <a:spcPct val="115000"/>
                        </a:lnSpc>
                        <a:spcAft>
                          <a:spcPts val="0"/>
                        </a:spcAft>
                      </a:pPr>
                      <a:r>
                        <a:rPr lang="ru-RU" sz="900" dirty="0">
                          <a:effectLst/>
                          <a:latin typeface="Times New Roman" pitchFamily="18" charset="0"/>
                          <a:cs typeface="Times New Roman" pitchFamily="18" charset="0"/>
                        </a:rPr>
                        <a:t>Производство молока в сельскохозяйственных организациях, крестьянских (фермерских) хозяйствах, включая индивидуальных предпринимателей</a:t>
                      </a:r>
                      <a:endParaRPr lang="ru-RU" sz="900" dirty="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800">
                          <a:effectLst/>
                          <a:latin typeface="Times New Roman" pitchFamily="18" charset="0"/>
                          <a:cs typeface="Times New Roman" pitchFamily="18" charset="0"/>
                        </a:rPr>
                        <a:t>тонн</a:t>
                      </a:r>
                      <a:endParaRPr lang="ru-RU" sz="80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a:effectLst/>
                          <a:latin typeface="Times New Roman" pitchFamily="18" charset="0"/>
                          <a:cs typeface="Times New Roman" pitchFamily="18" charset="0"/>
                        </a:rPr>
                        <a:t>33188,2</a:t>
                      </a:r>
                      <a:endParaRPr lang="ru-RU" sz="100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a:effectLst/>
                          <a:latin typeface="Times New Roman" pitchFamily="18" charset="0"/>
                          <a:cs typeface="Times New Roman" pitchFamily="18" charset="0"/>
                        </a:rPr>
                        <a:t>37749</a:t>
                      </a:r>
                      <a:endParaRPr lang="ru-RU" sz="100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44200</a:t>
                      </a:r>
                      <a:endParaRPr lang="ru-RU" sz="1000" dirty="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44980</a:t>
                      </a:r>
                      <a:endParaRPr lang="ru-RU" sz="1000" dirty="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45580</a:t>
                      </a:r>
                      <a:endParaRPr lang="ru-RU" sz="1000" dirty="0">
                        <a:effectLst/>
                        <a:latin typeface="Times New Roman" pitchFamily="18" charset="0"/>
                        <a:ea typeface="Calibri"/>
                        <a:cs typeface="Times New Roman" pitchFamily="18" charset="0"/>
                      </a:endParaRPr>
                    </a:p>
                  </a:txBody>
                  <a:tcPr marL="14883" marR="14883" marT="0" marB="0"/>
                </a:tc>
                <a:extLst>
                  <a:ext uri="{0D108BD9-81ED-4DB2-BD59-A6C34878D82A}">
                    <a16:rowId xmlns:a16="http://schemas.microsoft.com/office/drawing/2014/main" xmlns="" val="10004"/>
                  </a:ext>
                </a:extLst>
              </a:tr>
              <a:tr h="479220">
                <a:tc>
                  <a:txBody>
                    <a:bodyPr/>
                    <a:lstStyle/>
                    <a:p>
                      <a:pPr algn="ctr">
                        <a:lnSpc>
                          <a:spcPct val="115000"/>
                        </a:lnSpc>
                        <a:spcAft>
                          <a:spcPts val="0"/>
                        </a:spcAft>
                      </a:pPr>
                      <a:r>
                        <a:rPr lang="ru-RU" sz="800">
                          <a:effectLst/>
                          <a:latin typeface="Times New Roman" pitchFamily="18" charset="0"/>
                          <a:cs typeface="Times New Roman" pitchFamily="18" charset="0"/>
                        </a:rPr>
                        <a:t>16</a:t>
                      </a:r>
                      <a:endParaRPr lang="ru-RU" sz="800">
                        <a:effectLst/>
                        <a:latin typeface="Times New Roman" pitchFamily="18" charset="0"/>
                        <a:ea typeface="Calibri"/>
                        <a:cs typeface="Times New Roman" pitchFamily="18" charset="0"/>
                      </a:endParaRPr>
                    </a:p>
                  </a:txBody>
                  <a:tcPr marL="14883" marR="14883" marT="0" marB="0" anchor="ctr"/>
                </a:tc>
                <a:tc>
                  <a:txBody>
                    <a:bodyPr/>
                    <a:lstStyle/>
                    <a:p>
                      <a:pPr algn="l">
                        <a:lnSpc>
                          <a:spcPct val="115000"/>
                        </a:lnSpc>
                        <a:spcAft>
                          <a:spcPts val="0"/>
                        </a:spcAft>
                      </a:pPr>
                      <a:r>
                        <a:rPr lang="ru-RU" sz="900" dirty="0">
                          <a:effectLst/>
                          <a:latin typeface="Times New Roman" pitchFamily="18" charset="0"/>
                          <a:cs typeface="Times New Roman" pitchFamily="18" charset="0"/>
                        </a:rPr>
                        <a:t>Прирост производства молока в сельскохозяйственных организациях, крестьянских (фермерских) хозяйствах, включая индивидуальных предпринимателей</a:t>
                      </a:r>
                      <a:endParaRPr lang="ru-RU" sz="900" dirty="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800">
                          <a:effectLst/>
                          <a:latin typeface="Times New Roman" pitchFamily="18" charset="0"/>
                          <a:cs typeface="Times New Roman" pitchFamily="18" charset="0"/>
                        </a:rPr>
                        <a:t>тонн</a:t>
                      </a:r>
                      <a:endParaRPr lang="ru-RU" sz="80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a:effectLst/>
                          <a:latin typeface="Times New Roman" pitchFamily="18" charset="0"/>
                          <a:cs typeface="Times New Roman" pitchFamily="18" charset="0"/>
                        </a:rPr>
                        <a:t>-4111,8</a:t>
                      </a:r>
                      <a:endParaRPr lang="ru-RU" sz="100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a:effectLst/>
                          <a:latin typeface="Times New Roman" pitchFamily="18" charset="0"/>
                          <a:cs typeface="Times New Roman" pitchFamily="18" charset="0"/>
                        </a:rPr>
                        <a:t>4768</a:t>
                      </a:r>
                      <a:endParaRPr lang="ru-RU" sz="100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2200</a:t>
                      </a:r>
                      <a:endParaRPr lang="ru-RU" sz="1000" dirty="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780</a:t>
                      </a:r>
                      <a:endParaRPr lang="ru-RU" sz="1000" dirty="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600</a:t>
                      </a:r>
                      <a:endParaRPr lang="ru-RU" sz="1000" dirty="0">
                        <a:effectLst/>
                        <a:latin typeface="Times New Roman" pitchFamily="18" charset="0"/>
                        <a:ea typeface="Calibri"/>
                        <a:cs typeface="Times New Roman" pitchFamily="18" charset="0"/>
                      </a:endParaRPr>
                    </a:p>
                  </a:txBody>
                  <a:tcPr marL="14883" marR="14883" marT="0" marB="0"/>
                </a:tc>
                <a:extLst>
                  <a:ext uri="{0D108BD9-81ED-4DB2-BD59-A6C34878D82A}">
                    <a16:rowId xmlns:a16="http://schemas.microsoft.com/office/drawing/2014/main" xmlns="" val="10005"/>
                  </a:ext>
                </a:extLst>
              </a:tr>
              <a:tr h="212986">
                <a:tc>
                  <a:txBody>
                    <a:bodyPr/>
                    <a:lstStyle/>
                    <a:p>
                      <a:pPr algn="ctr">
                        <a:lnSpc>
                          <a:spcPct val="115000"/>
                        </a:lnSpc>
                        <a:spcAft>
                          <a:spcPts val="0"/>
                        </a:spcAft>
                      </a:pPr>
                      <a:r>
                        <a:rPr lang="ru-RU" sz="800">
                          <a:effectLst/>
                          <a:latin typeface="Times New Roman" pitchFamily="18" charset="0"/>
                          <a:cs typeface="Times New Roman" pitchFamily="18" charset="0"/>
                        </a:rPr>
                        <a:t>17</a:t>
                      </a:r>
                      <a:endParaRPr lang="ru-RU" sz="800">
                        <a:effectLst/>
                        <a:latin typeface="Times New Roman" pitchFamily="18" charset="0"/>
                        <a:ea typeface="Calibri"/>
                        <a:cs typeface="Times New Roman" pitchFamily="18" charset="0"/>
                      </a:endParaRPr>
                    </a:p>
                  </a:txBody>
                  <a:tcPr marL="14883" marR="14883" marT="0" marB="0" anchor="ctr"/>
                </a:tc>
                <a:tc>
                  <a:txBody>
                    <a:bodyPr/>
                    <a:lstStyle/>
                    <a:p>
                      <a:pPr algn="l">
                        <a:lnSpc>
                          <a:spcPct val="115000"/>
                        </a:lnSpc>
                        <a:spcAft>
                          <a:spcPts val="0"/>
                        </a:spcAft>
                      </a:pPr>
                      <a:r>
                        <a:rPr lang="ru-RU" sz="900" dirty="0">
                          <a:effectLst/>
                          <a:latin typeface="Times New Roman" pitchFamily="18" charset="0"/>
                          <a:cs typeface="Times New Roman" pitchFamily="18" charset="0"/>
                        </a:rPr>
                        <a:t>Производство яиц в хозяйствах всех категорий</a:t>
                      </a:r>
                      <a:endParaRPr lang="ru-RU" sz="900" dirty="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800">
                          <a:effectLst/>
                          <a:latin typeface="Times New Roman" pitchFamily="18" charset="0"/>
                          <a:cs typeface="Times New Roman" pitchFamily="18" charset="0"/>
                        </a:rPr>
                        <a:t>млн. штук</a:t>
                      </a:r>
                      <a:endParaRPr lang="ru-RU" sz="80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a:effectLst/>
                          <a:latin typeface="Times New Roman" pitchFamily="18" charset="0"/>
                          <a:cs typeface="Times New Roman" pitchFamily="18" charset="0"/>
                        </a:rPr>
                        <a:t>2,02</a:t>
                      </a:r>
                      <a:endParaRPr lang="ru-RU" sz="100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a:effectLst/>
                          <a:latin typeface="Times New Roman" pitchFamily="18" charset="0"/>
                          <a:cs typeface="Times New Roman" pitchFamily="18" charset="0"/>
                        </a:rPr>
                        <a:t>2,00</a:t>
                      </a:r>
                      <a:endParaRPr lang="ru-RU" sz="100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a:effectLst/>
                          <a:latin typeface="Times New Roman" pitchFamily="18" charset="0"/>
                          <a:cs typeface="Times New Roman" pitchFamily="18" charset="0"/>
                        </a:rPr>
                        <a:t>2,03</a:t>
                      </a:r>
                      <a:endParaRPr lang="ru-RU" sz="100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2,06</a:t>
                      </a:r>
                      <a:endParaRPr lang="ru-RU" sz="1000" dirty="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a:effectLst/>
                          <a:latin typeface="Times New Roman" pitchFamily="18" charset="0"/>
                          <a:cs typeface="Times New Roman" pitchFamily="18" charset="0"/>
                        </a:rPr>
                        <a:t>2,09</a:t>
                      </a:r>
                      <a:endParaRPr lang="ru-RU" sz="1000">
                        <a:effectLst/>
                        <a:latin typeface="Times New Roman" pitchFamily="18" charset="0"/>
                        <a:ea typeface="Calibri"/>
                        <a:cs typeface="Times New Roman" pitchFamily="18" charset="0"/>
                      </a:endParaRPr>
                    </a:p>
                  </a:txBody>
                  <a:tcPr marL="14883" marR="14883" marT="0" marB="0"/>
                </a:tc>
                <a:extLst>
                  <a:ext uri="{0D108BD9-81ED-4DB2-BD59-A6C34878D82A}">
                    <a16:rowId xmlns:a16="http://schemas.microsoft.com/office/drawing/2014/main" xmlns="" val="10006"/>
                  </a:ext>
                </a:extLst>
              </a:tr>
              <a:tr h="688071">
                <a:tc>
                  <a:txBody>
                    <a:bodyPr/>
                    <a:lstStyle/>
                    <a:p>
                      <a:pPr algn="ctr">
                        <a:lnSpc>
                          <a:spcPct val="115000"/>
                        </a:lnSpc>
                        <a:spcAft>
                          <a:spcPts val="0"/>
                        </a:spcAft>
                      </a:pPr>
                      <a:r>
                        <a:rPr lang="ru-RU" sz="800">
                          <a:effectLst/>
                          <a:latin typeface="Times New Roman" pitchFamily="18" charset="0"/>
                          <a:cs typeface="Times New Roman" pitchFamily="18" charset="0"/>
                        </a:rPr>
                        <a:t>18</a:t>
                      </a:r>
                      <a:endParaRPr lang="ru-RU" sz="800">
                        <a:effectLst/>
                        <a:latin typeface="Times New Roman" pitchFamily="18" charset="0"/>
                        <a:ea typeface="Calibri"/>
                        <a:cs typeface="Times New Roman" pitchFamily="18" charset="0"/>
                      </a:endParaRPr>
                    </a:p>
                  </a:txBody>
                  <a:tcPr marL="14883" marR="14883" marT="0" marB="0" anchor="ctr"/>
                </a:tc>
                <a:tc>
                  <a:txBody>
                    <a:bodyPr/>
                    <a:lstStyle/>
                    <a:p>
                      <a:pPr algn="l">
                        <a:lnSpc>
                          <a:spcPct val="115000"/>
                        </a:lnSpc>
                        <a:spcAft>
                          <a:spcPts val="0"/>
                        </a:spcAft>
                      </a:pPr>
                      <a:r>
                        <a:rPr lang="ru-RU" sz="900" dirty="0">
                          <a:effectLst/>
                          <a:latin typeface="Times New Roman" pitchFamily="18" charset="0"/>
                          <a:cs typeface="Times New Roman" pitchFamily="18" charset="0"/>
                        </a:rPr>
                        <a:t>Поголовье крупного рогатого скота специализированных мясных пород и помесного скота, полученного от скрещивания со специализированными мясными породами, в сельскохозяйственных организациях, крестьянских (фермерских) хозяйствах, включая индивидуальных предпринимателей</a:t>
                      </a:r>
                      <a:endParaRPr lang="ru-RU" sz="900" dirty="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800">
                          <a:effectLst/>
                          <a:latin typeface="Times New Roman" pitchFamily="18" charset="0"/>
                          <a:cs typeface="Times New Roman" pitchFamily="18" charset="0"/>
                        </a:rPr>
                        <a:t>голов</a:t>
                      </a:r>
                      <a:endParaRPr lang="ru-RU" sz="80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a:effectLst/>
                          <a:latin typeface="Times New Roman" pitchFamily="18" charset="0"/>
                          <a:cs typeface="Times New Roman" pitchFamily="18" charset="0"/>
                        </a:rPr>
                        <a:t>365</a:t>
                      </a:r>
                      <a:endParaRPr lang="ru-RU" sz="100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352</a:t>
                      </a:r>
                      <a:endParaRPr lang="ru-RU" sz="1000" dirty="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a:effectLst/>
                          <a:latin typeface="Times New Roman" pitchFamily="18" charset="0"/>
                          <a:cs typeface="Times New Roman" pitchFamily="18" charset="0"/>
                        </a:rPr>
                        <a:t>600</a:t>
                      </a:r>
                      <a:endParaRPr lang="ru-RU" sz="100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645</a:t>
                      </a:r>
                      <a:endParaRPr lang="ru-RU" sz="1000" dirty="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700</a:t>
                      </a:r>
                      <a:endParaRPr lang="ru-RU" sz="1000" dirty="0">
                        <a:effectLst/>
                        <a:latin typeface="Times New Roman" pitchFamily="18" charset="0"/>
                        <a:ea typeface="Calibri"/>
                        <a:cs typeface="Times New Roman" pitchFamily="18" charset="0"/>
                      </a:endParaRPr>
                    </a:p>
                  </a:txBody>
                  <a:tcPr marL="14883" marR="14883" marT="0" marB="0"/>
                </a:tc>
                <a:extLst>
                  <a:ext uri="{0D108BD9-81ED-4DB2-BD59-A6C34878D82A}">
                    <a16:rowId xmlns:a16="http://schemas.microsoft.com/office/drawing/2014/main" xmlns="" val="10007"/>
                  </a:ext>
                </a:extLst>
              </a:tr>
              <a:tr h="504056">
                <a:tc>
                  <a:txBody>
                    <a:bodyPr/>
                    <a:lstStyle/>
                    <a:p>
                      <a:pPr algn="ctr">
                        <a:lnSpc>
                          <a:spcPct val="115000"/>
                        </a:lnSpc>
                        <a:spcAft>
                          <a:spcPts val="0"/>
                        </a:spcAft>
                      </a:pPr>
                      <a:r>
                        <a:rPr lang="ru-RU" sz="800">
                          <a:effectLst/>
                          <a:latin typeface="Times New Roman" pitchFamily="18" charset="0"/>
                          <a:cs typeface="Times New Roman" pitchFamily="18" charset="0"/>
                        </a:rPr>
                        <a:t>19</a:t>
                      </a:r>
                      <a:endParaRPr lang="ru-RU" sz="800">
                        <a:effectLst/>
                        <a:latin typeface="Times New Roman" pitchFamily="18" charset="0"/>
                        <a:ea typeface="Calibri"/>
                        <a:cs typeface="Times New Roman" pitchFamily="18" charset="0"/>
                      </a:endParaRPr>
                    </a:p>
                  </a:txBody>
                  <a:tcPr marL="14883" marR="14883" marT="0" marB="0" anchor="ctr"/>
                </a:tc>
                <a:tc>
                  <a:txBody>
                    <a:bodyPr/>
                    <a:lstStyle/>
                    <a:p>
                      <a:pPr algn="l">
                        <a:lnSpc>
                          <a:spcPct val="115000"/>
                        </a:lnSpc>
                        <a:spcAft>
                          <a:spcPts val="0"/>
                        </a:spcAft>
                      </a:pPr>
                      <a:r>
                        <a:rPr lang="ru-RU" sz="900" dirty="0">
                          <a:effectLst/>
                          <a:latin typeface="Times New Roman" pitchFamily="18" charset="0"/>
                          <a:cs typeface="Times New Roman" pitchFamily="18" charset="0"/>
                        </a:rPr>
                        <a:t>Численность товарного поголовья коров специализированных мясных пород в сельскохозяйственных организациях, крестьянских (фермерских) хозяйствах, включая индивидуальных предпринимателей</a:t>
                      </a:r>
                      <a:endParaRPr lang="ru-RU" sz="900" dirty="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800">
                          <a:effectLst/>
                          <a:latin typeface="Times New Roman" pitchFamily="18" charset="0"/>
                          <a:cs typeface="Times New Roman" pitchFamily="18" charset="0"/>
                        </a:rPr>
                        <a:t>голов</a:t>
                      </a:r>
                      <a:endParaRPr lang="ru-RU" sz="80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a:effectLst/>
                          <a:latin typeface="Times New Roman" pitchFamily="18" charset="0"/>
                          <a:cs typeface="Times New Roman" pitchFamily="18" charset="0"/>
                        </a:rPr>
                        <a:t>165</a:t>
                      </a:r>
                      <a:endParaRPr lang="ru-RU" sz="100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a:effectLst/>
                          <a:latin typeface="Times New Roman" pitchFamily="18" charset="0"/>
                          <a:cs typeface="Times New Roman" pitchFamily="18" charset="0"/>
                        </a:rPr>
                        <a:t>129</a:t>
                      </a:r>
                      <a:endParaRPr lang="ru-RU" sz="100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a:effectLst/>
                          <a:latin typeface="Times New Roman" pitchFamily="18" charset="0"/>
                          <a:cs typeface="Times New Roman" pitchFamily="18" charset="0"/>
                        </a:rPr>
                        <a:t>300</a:t>
                      </a:r>
                      <a:endParaRPr lang="ru-RU" sz="100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300</a:t>
                      </a:r>
                      <a:endParaRPr lang="ru-RU" sz="1000" dirty="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300</a:t>
                      </a:r>
                      <a:endParaRPr lang="ru-RU" sz="1000" dirty="0">
                        <a:effectLst/>
                        <a:latin typeface="Times New Roman" pitchFamily="18" charset="0"/>
                        <a:ea typeface="Calibri"/>
                        <a:cs typeface="Times New Roman" pitchFamily="18" charset="0"/>
                      </a:endParaRPr>
                    </a:p>
                  </a:txBody>
                  <a:tcPr marL="14883" marR="14883" marT="0" marB="0"/>
                </a:tc>
                <a:extLst>
                  <a:ext uri="{0D108BD9-81ED-4DB2-BD59-A6C34878D82A}">
                    <a16:rowId xmlns:a16="http://schemas.microsoft.com/office/drawing/2014/main" xmlns="" val="10008"/>
                  </a:ext>
                </a:extLst>
              </a:tr>
              <a:tr h="638959">
                <a:tc>
                  <a:txBody>
                    <a:bodyPr/>
                    <a:lstStyle/>
                    <a:p>
                      <a:pPr algn="ctr">
                        <a:lnSpc>
                          <a:spcPct val="115000"/>
                        </a:lnSpc>
                        <a:spcAft>
                          <a:spcPts val="0"/>
                        </a:spcAft>
                      </a:pPr>
                      <a:r>
                        <a:rPr lang="ru-RU" sz="800">
                          <a:effectLst/>
                          <a:latin typeface="Times New Roman" pitchFamily="18" charset="0"/>
                          <a:cs typeface="Times New Roman" pitchFamily="18" charset="0"/>
                        </a:rPr>
                        <a:t>20</a:t>
                      </a:r>
                      <a:endParaRPr lang="ru-RU" sz="800">
                        <a:effectLst/>
                        <a:latin typeface="Times New Roman" pitchFamily="18" charset="0"/>
                        <a:ea typeface="Calibri"/>
                        <a:cs typeface="Times New Roman" pitchFamily="18" charset="0"/>
                      </a:endParaRPr>
                    </a:p>
                  </a:txBody>
                  <a:tcPr marL="14883" marR="14883" marT="0" marB="0" anchor="ctr"/>
                </a:tc>
                <a:tc>
                  <a:txBody>
                    <a:bodyPr/>
                    <a:lstStyle/>
                    <a:p>
                      <a:pPr algn="l">
                        <a:lnSpc>
                          <a:spcPct val="115000"/>
                        </a:lnSpc>
                        <a:spcAft>
                          <a:spcPts val="0"/>
                        </a:spcAft>
                      </a:pPr>
                      <a:r>
                        <a:rPr lang="ru-RU" sz="900" dirty="0">
                          <a:effectLst/>
                          <a:latin typeface="Times New Roman" pitchFamily="18" charset="0"/>
                          <a:cs typeface="Times New Roman" pitchFamily="18" charset="0"/>
                        </a:rPr>
                        <a:t>Прирост товарного поголовья коров специализированных мясных пород в сельскохозяйственных организациях, крестьянских (фермерских) хозяйствах, включая индивидуальных предпринимателей, голов</a:t>
                      </a:r>
                      <a:endParaRPr lang="ru-RU" sz="900" dirty="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800">
                          <a:effectLst/>
                          <a:latin typeface="Times New Roman" pitchFamily="18" charset="0"/>
                          <a:cs typeface="Times New Roman" pitchFamily="18" charset="0"/>
                        </a:rPr>
                        <a:t>голов</a:t>
                      </a:r>
                      <a:endParaRPr lang="ru-RU" sz="80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a:effectLst/>
                          <a:latin typeface="Times New Roman" pitchFamily="18" charset="0"/>
                          <a:cs typeface="Times New Roman" pitchFamily="18" charset="0"/>
                        </a:rPr>
                        <a:t>х</a:t>
                      </a:r>
                      <a:endParaRPr lang="ru-RU" sz="100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a:effectLst/>
                          <a:latin typeface="Times New Roman" pitchFamily="18" charset="0"/>
                          <a:cs typeface="Times New Roman" pitchFamily="18" charset="0"/>
                        </a:rPr>
                        <a:t>7</a:t>
                      </a:r>
                      <a:endParaRPr lang="ru-RU" sz="100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a:effectLst/>
                          <a:latin typeface="Times New Roman" pitchFamily="18" charset="0"/>
                          <a:cs typeface="Times New Roman" pitchFamily="18" charset="0"/>
                        </a:rPr>
                        <a:t>40</a:t>
                      </a:r>
                      <a:endParaRPr lang="ru-RU" sz="100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0</a:t>
                      </a:r>
                      <a:endParaRPr lang="ru-RU" sz="1000" dirty="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0</a:t>
                      </a:r>
                      <a:endParaRPr lang="ru-RU" sz="1000" dirty="0">
                        <a:effectLst/>
                        <a:latin typeface="Times New Roman" pitchFamily="18" charset="0"/>
                        <a:ea typeface="Calibri"/>
                        <a:cs typeface="Times New Roman" pitchFamily="18" charset="0"/>
                      </a:endParaRPr>
                    </a:p>
                  </a:txBody>
                  <a:tcPr marL="14883" marR="14883" marT="0" marB="0"/>
                </a:tc>
                <a:extLst>
                  <a:ext uri="{0D108BD9-81ED-4DB2-BD59-A6C34878D82A}">
                    <a16:rowId xmlns:a16="http://schemas.microsoft.com/office/drawing/2014/main" xmlns="" val="10009"/>
                  </a:ext>
                </a:extLst>
              </a:tr>
              <a:tr h="266233">
                <a:tc>
                  <a:txBody>
                    <a:bodyPr/>
                    <a:lstStyle/>
                    <a:p>
                      <a:pPr algn="ctr">
                        <a:lnSpc>
                          <a:spcPct val="115000"/>
                        </a:lnSpc>
                        <a:spcAft>
                          <a:spcPts val="0"/>
                        </a:spcAft>
                      </a:pPr>
                      <a:r>
                        <a:rPr lang="ru-RU" sz="800">
                          <a:effectLst/>
                          <a:latin typeface="Times New Roman" pitchFamily="18" charset="0"/>
                          <a:cs typeface="Times New Roman" pitchFamily="18" charset="0"/>
                        </a:rPr>
                        <a:t>21</a:t>
                      </a:r>
                      <a:endParaRPr lang="ru-RU" sz="800">
                        <a:effectLst/>
                        <a:latin typeface="Times New Roman" pitchFamily="18" charset="0"/>
                        <a:ea typeface="Calibri"/>
                        <a:cs typeface="Times New Roman" pitchFamily="18" charset="0"/>
                      </a:endParaRPr>
                    </a:p>
                  </a:txBody>
                  <a:tcPr marL="14883" marR="14883" marT="0" marB="0" anchor="ctr"/>
                </a:tc>
                <a:tc>
                  <a:txBody>
                    <a:bodyPr/>
                    <a:lstStyle/>
                    <a:p>
                      <a:pPr algn="l">
                        <a:lnSpc>
                          <a:spcPct val="115000"/>
                        </a:lnSpc>
                        <a:spcAft>
                          <a:spcPts val="0"/>
                        </a:spcAft>
                      </a:pPr>
                      <a:r>
                        <a:rPr lang="ru-RU" sz="900" dirty="0">
                          <a:effectLst/>
                          <a:latin typeface="Times New Roman" pitchFamily="18" charset="0"/>
                          <a:cs typeface="Times New Roman" pitchFamily="18" charset="0"/>
                        </a:rPr>
                        <a:t>Племенное условное маточное поголовье сельскохозяйственных животных</a:t>
                      </a:r>
                      <a:endParaRPr lang="ru-RU" sz="900" dirty="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800">
                          <a:effectLst/>
                          <a:latin typeface="Times New Roman" pitchFamily="18" charset="0"/>
                          <a:cs typeface="Times New Roman" pitchFamily="18" charset="0"/>
                        </a:rPr>
                        <a:t>условных голов</a:t>
                      </a:r>
                      <a:endParaRPr lang="ru-RU" sz="80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a:effectLst/>
                          <a:latin typeface="Times New Roman" pitchFamily="18" charset="0"/>
                          <a:cs typeface="Times New Roman" pitchFamily="18" charset="0"/>
                        </a:rPr>
                        <a:t>2330</a:t>
                      </a:r>
                      <a:endParaRPr lang="ru-RU" sz="100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a:effectLst/>
                          <a:latin typeface="Times New Roman" pitchFamily="18" charset="0"/>
                          <a:cs typeface="Times New Roman" pitchFamily="18" charset="0"/>
                        </a:rPr>
                        <a:t>3530</a:t>
                      </a:r>
                      <a:endParaRPr lang="ru-RU" sz="100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a:effectLst/>
                          <a:latin typeface="Times New Roman" pitchFamily="18" charset="0"/>
                          <a:cs typeface="Times New Roman" pitchFamily="18" charset="0"/>
                        </a:rPr>
                        <a:t>3835</a:t>
                      </a:r>
                      <a:endParaRPr lang="ru-RU" sz="100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3835</a:t>
                      </a:r>
                      <a:endParaRPr lang="ru-RU" sz="1000" dirty="0">
                        <a:effectLst/>
                        <a:latin typeface="Times New Roman" pitchFamily="18" charset="0"/>
                        <a:ea typeface="Calibri"/>
                        <a:cs typeface="Times New Roman" pitchFamily="18" charset="0"/>
                      </a:endParaRPr>
                    </a:p>
                  </a:txBody>
                  <a:tcPr marL="14883" marR="1488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3835</a:t>
                      </a:r>
                      <a:endParaRPr lang="ru-RU" sz="1000" dirty="0">
                        <a:effectLst/>
                        <a:latin typeface="Times New Roman" pitchFamily="18" charset="0"/>
                        <a:ea typeface="Calibri"/>
                        <a:cs typeface="Times New Roman" pitchFamily="18" charset="0"/>
                      </a:endParaRPr>
                    </a:p>
                  </a:txBody>
                  <a:tcPr marL="14883" marR="14883" marT="0" marB="0"/>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34363173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18" name="Номер слайда 1"/>
          <p:cNvSpPr txBox="1">
            <a:spLocks/>
          </p:cNvSpPr>
          <p:nvPr/>
        </p:nvSpPr>
        <p:spPr>
          <a:xfrm>
            <a:off x="8503030" y="6353110"/>
            <a:ext cx="587274" cy="353391"/>
          </a:xfrm>
          <a:prstGeom prst="rect">
            <a:avLst/>
          </a:prstGeom>
        </p:spPr>
        <p:txBody>
          <a:bodyPr vert="horz" lIns="91440" tIns="45720" rIns="91440" bIns="45720" rtlCol="0" anchor="t"/>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76</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
        <p:nvSpPr>
          <p:cNvPr id="11" name="Прямоугольник 10"/>
          <p:cNvSpPr/>
          <p:nvPr/>
        </p:nvSpPr>
        <p:spPr>
          <a:xfrm>
            <a:off x="922711" y="826182"/>
            <a:ext cx="8064245" cy="307777"/>
          </a:xfrm>
          <a:prstGeom prst="rect">
            <a:avLst/>
          </a:prstGeom>
          <a:gradFill flip="none" rotWithShape="1">
            <a:gsLst>
              <a:gs pos="0">
                <a:srgbClr val="99FFCC">
                  <a:shade val="30000"/>
                  <a:satMod val="115000"/>
                </a:srgbClr>
              </a:gs>
              <a:gs pos="50000">
                <a:srgbClr val="99FFCC">
                  <a:shade val="67500"/>
                  <a:satMod val="115000"/>
                </a:srgbClr>
              </a:gs>
              <a:gs pos="100000">
                <a:srgbClr val="99FFCC">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ru-RU" sz="1400" b="1" dirty="0">
                <a:solidFill>
                  <a:schemeClr val="bg1">
                    <a:lumMod val="75000"/>
                  </a:schemeClr>
                </a:solidFill>
              </a:rPr>
              <a:t>Целевые индикаторы (показатели) реализации муниципальной программы</a:t>
            </a:r>
            <a:r>
              <a:rPr lang="ru-RU" sz="1400" dirty="0">
                <a:solidFill>
                  <a:schemeClr val="bg1">
                    <a:lumMod val="75000"/>
                  </a:schemeClr>
                </a:solidFill>
              </a:rPr>
              <a:t>	</a:t>
            </a:r>
          </a:p>
        </p:txBody>
      </p:sp>
      <p:sp>
        <p:nvSpPr>
          <p:cNvPr id="3" name="Прямоугольник 2"/>
          <p:cNvSpPr/>
          <p:nvPr/>
        </p:nvSpPr>
        <p:spPr>
          <a:xfrm>
            <a:off x="561384" y="28885"/>
            <a:ext cx="8550696" cy="738664"/>
          </a:xfrm>
          <a:prstGeom prst="rect">
            <a:avLst/>
          </a:prstGeom>
        </p:spPr>
        <p:txBody>
          <a:bodyPr wrap="square">
            <a:spAutoFit/>
          </a:bodyPr>
          <a:lstStyle/>
          <a:p>
            <a:pPr lvl="0" algn="ctr"/>
            <a:r>
              <a:rPr lang="ru-RU" sz="1400" b="1" i="1" dirty="0">
                <a:solidFill>
                  <a:srgbClr val="FFFF00"/>
                </a:solidFill>
                <a:effectLst>
                  <a:outerShdw blurRad="38100" dist="38100" dir="2700000" algn="tl">
                    <a:srgbClr val="000000">
                      <a:alpha val="43137"/>
                    </a:srgbClr>
                  </a:outerShdw>
                </a:effectLst>
              </a:rPr>
              <a:t>Муниципальная программа</a:t>
            </a:r>
          </a:p>
          <a:p>
            <a:pPr lvl="0" algn="ctr"/>
            <a:r>
              <a:rPr lang="ru-RU" sz="1400" b="1" i="1" dirty="0">
                <a:solidFill>
                  <a:srgbClr val="FFFF00"/>
                </a:solidFill>
                <a:effectLst>
                  <a:outerShdw blurRad="38100" dist="38100" dir="2700000" algn="tl">
                    <a:srgbClr val="000000">
                      <a:alpha val="43137"/>
                    </a:srgbClr>
                  </a:outerShdw>
                </a:effectLst>
              </a:rPr>
              <a:t> «Развитие сельского хозяйства и регулирование рынков сельскохозяйственной продукции, сырья и продовольствия в Гаврилово-Посадском муниципальном районе»</a:t>
            </a:r>
            <a:endParaRPr lang="ru-RU" sz="1400" b="1" i="1" dirty="0">
              <a:ln w="1905"/>
              <a:solidFill>
                <a:srgbClr val="FFFF00"/>
              </a:solidFill>
              <a:effectLst>
                <a:outerShdw blurRad="38100" dist="38100" dir="2700000" algn="tl">
                  <a:srgbClr val="000000">
                    <a:alpha val="43137"/>
                  </a:srgbClr>
                </a:outerShdw>
              </a:effectLst>
            </a:endParaRPr>
          </a:p>
        </p:txBody>
      </p:sp>
      <p:graphicFrame>
        <p:nvGraphicFramePr>
          <p:cNvPr id="8" name="Таблица 7"/>
          <p:cNvGraphicFramePr>
            <a:graphicFrameLocks noGrp="1"/>
          </p:cNvGraphicFramePr>
          <p:nvPr>
            <p:extLst>
              <p:ext uri="{D42A27DB-BD31-4B8C-83A1-F6EECF244321}">
                <p14:modId xmlns:p14="http://schemas.microsoft.com/office/powerpoint/2010/main" val="236635343"/>
              </p:ext>
            </p:extLst>
          </p:nvPr>
        </p:nvGraphicFramePr>
        <p:xfrm>
          <a:off x="17296" y="1484784"/>
          <a:ext cx="9073008" cy="525780"/>
        </p:xfrm>
        <a:graphic>
          <a:graphicData uri="http://schemas.openxmlformats.org/drawingml/2006/table">
            <a:tbl>
              <a:tblPr firstRow="1" firstCol="1" bandRow="1">
                <a:tableStyleId>{5940675A-B579-460E-94D1-54222C63F5DA}</a:tableStyleId>
              </a:tblPr>
              <a:tblGrid>
                <a:gridCol w="648072">
                  <a:extLst>
                    <a:ext uri="{9D8B030D-6E8A-4147-A177-3AD203B41FA5}">
                      <a16:colId xmlns:a16="http://schemas.microsoft.com/office/drawing/2014/main" xmlns="" val="20000"/>
                    </a:ext>
                  </a:extLst>
                </a:gridCol>
                <a:gridCol w="3772206">
                  <a:extLst>
                    <a:ext uri="{9D8B030D-6E8A-4147-A177-3AD203B41FA5}">
                      <a16:colId xmlns:a16="http://schemas.microsoft.com/office/drawing/2014/main" xmlns="" val="20001"/>
                    </a:ext>
                  </a:extLst>
                </a:gridCol>
                <a:gridCol w="666094">
                  <a:extLst>
                    <a:ext uri="{9D8B030D-6E8A-4147-A177-3AD203B41FA5}">
                      <a16:colId xmlns:a16="http://schemas.microsoft.com/office/drawing/2014/main" xmlns="" val="20002"/>
                    </a:ext>
                  </a:extLst>
                </a:gridCol>
                <a:gridCol w="892300">
                  <a:extLst>
                    <a:ext uri="{9D8B030D-6E8A-4147-A177-3AD203B41FA5}">
                      <a16:colId xmlns:a16="http://schemas.microsoft.com/office/drawing/2014/main" xmlns="" val="20003"/>
                    </a:ext>
                  </a:extLst>
                </a:gridCol>
                <a:gridCol w="892300">
                  <a:extLst>
                    <a:ext uri="{9D8B030D-6E8A-4147-A177-3AD203B41FA5}">
                      <a16:colId xmlns:a16="http://schemas.microsoft.com/office/drawing/2014/main" xmlns="" val="20004"/>
                    </a:ext>
                  </a:extLst>
                </a:gridCol>
                <a:gridCol w="777238">
                  <a:extLst>
                    <a:ext uri="{9D8B030D-6E8A-4147-A177-3AD203B41FA5}">
                      <a16:colId xmlns:a16="http://schemas.microsoft.com/office/drawing/2014/main" xmlns="" val="20005"/>
                    </a:ext>
                  </a:extLst>
                </a:gridCol>
                <a:gridCol w="777238">
                  <a:extLst>
                    <a:ext uri="{9D8B030D-6E8A-4147-A177-3AD203B41FA5}">
                      <a16:colId xmlns:a16="http://schemas.microsoft.com/office/drawing/2014/main" xmlns="" val="20006"/>
                    </a:ext>
                  </a:extLst>
                </a:gridCol>
                <a:gridCol w="647560">
                  <a:extLst>
                    <a:ext uri="{9D8B030D-6E8A-4147-A177-3AD203B41FA5}">
                      <a16:colId xmlns:a16="http://schemas.microsoft.com/office/drawing/2014/main" xmlns="" val="20007"/>
                    </a:ext>
                  </a:extLst>
                </a:gridCol>
              </a:tblGrid>
              <a:tr h="42864">
                <a:tc rowSpan="2">
                  <a:txBody>
                    <a:bodyPr/>
                    <a:lstStyle/>
                    <a:p>
                      <a:pPr algn="ctr">
                        <a:lnSpc>
                          <a:spcPct val="115000"/>
                        </a:lnSpc>
                        <a:spcAft>
                          <a:spcPts val="0"/>
                        </a:spcAft>
                      </a:pPr>
                      <a:r>
                        <a:rPr lang="ru-RU" sz="1000" b="1" dirty="0">
                          <a:effectLst/>
                          <a:latin typeface="Times New Roman" pitchFamily="18" charset="0"/>
                          <a:cs typeface="Times New Roman" pitchFamily="18" charset="0"/>
                        </a:rPr>
                        <a:t> </a:t>
                      </a:r>
                    </a:p>
                    <a:p>
                      <a:pPr algn="ctr">
                        <a:lnSpc>
                          <a:spcPct val="115000"/>
                        </a:lnSpc>
                        <a:spcAft>
                          <a:spcPts val="0"/>
                        </a:spcAft>
                      </a:pPr>
                      <a:r>
                        <a:rPr lang="ru-RU" sz="1000" b="1" dirty="0">
                          <a:effectLst/>
                          <a:latin typeface="Times New Roman" pitchFamily="18" charset="0"/>
                          <a:cs typeface="Times New Roman" pitchFamily="18" charset="0"/>
                        </a:rPr>
                        <a:t>№ п/п</a:t>
                      </a:r>
                      <a:endParaRPr lang="ru-RU" sz="1000" b="1" dirty="0">
                        <a:effectLst/>
                        <a:latin typeface="Times New Roman" pitchFamily="18" charset="0"/>
                        <a:ea typeface="Calibri"/>
                        <a:cs typeface="Times New Roman" pitchFamily="18" charset="0"/>
                      </a:endParaRPr>
                    </a:p>
                  </a:txBody>
                  <a:tcPr marL="11000" marR="11000" marT="0" marB="0"/>
                </a:tc>
                <a:tc rowSpan="2">
                  <a:txBody>
                    <a:bodyPr/>
                    <a:lstStyle/>
                    <a:p>
                      <a:pPr algn="ctr">
                        <a:lnSpc>
                          <a:spcPct val="115000"/>
                        </a:lnSpc>
                        <a:spcAft>
                          <a:spcPts val="0"/>
                        </a:spcAft>
                      </a:pPr>
                      <a:r>
                        <a:rPr lang="ru-RU" sz="1000" b="1" dirty="0">
                          <a:effectLst/>
                          <a:latin typeface="Times New Roman" pitchFamily="18" charset="0"/>
                          <a:cs typeface="Times New Roman" pitchFamily="18" charset="0"/>
                        </a:rPr>
                        <a:t>Наименование показателя (индикатора)</a:t>
                      </a:r>
                      <a:endParaRPr lang="ru-RU" sz="1000" b="1" dirty="0">
                        <a:effectLst/>
                        <a:latin typeface="Times New Roman" pitchFamily="18" charset="0"/>
                        <a:ea typeface="Calibri"/>
                        <a:cs typeface="Times New Roman" pitchFamily="18" charset="0"/>
                      </a:endParaRPr>
                    </a:p>
                  </a:txBody>
                  <a:tcPr marL="11000" marR="11000" marT="0" marB="0" anchor="ctr"/>
                </a:tc>
                <a:tc rowSpan="2">
                  <a:txBody>
                    <a:bodyPr/>
                    <a:lstStyle/>
                    <a:p>
                      <a:pPr algn="ctr">
                        <a:lnSpc>
                          <a:spcPct val="115000"/>
                        </a:lnSpc>
                        <a:spcAft>
                          <a:spcPts val="0"/>
                        </a:spcAft>
                      </a:pPr>
                      <a:r>
                        <a:rPr lang="ru-RU" sz="1000" b="1" dirty="0">
                          <a:effectLst/>
                          <a:latin typeface="Times New Roman" pitchFamily="18" charset="0"/>
                          <a:cs typeface="Times New Roman" pitchFamily="18" charset="0"/>
                        </a:rPr>
                        <a:t>Единица измерения</a:t>
                      </a:r>
                      <a:endParaRPr lang="ru-RU" sz="1000" b="1" dirty="0">
                        <a:effectLst/>
                        <a:latin typeface="Times New Roman" pitchFamily="18" charset="0"/>
                        <a:ea typeface="Calibri"/>
                        <a:cs typeface="Times New Roman" pitchFamily="18" charset="0"/>
                      </a:endParaRPr>
                    </a:p>
                  </a:txBody>
                  <a:tcPr marL="11000" marR="11000" marT="0" marB="0"/>
                </a:tc>
                <a:tc gridSpan="5">
                  <a:txBody>
                    <a:bodyPr/>
                    <a:lstStyle/>
                    <a:p>
                      <a:pPr algn="ctr">
                        <a:lnSpc>
                          <a:spcPct val="115000"/>
                        </a:lnSpc>
                        <a:spcAft>
                          <a:spcPts val="0"/>
                        </a:spcAft>
                      </a:pPr>
                      <a:r>
                        <a:rPr lang="ru-RU" sz="1000" b="1" dirty="0">
                          <a:effectLst/>
                          <a:latin typeface="Times New Roman" pitchFamily="18" charset="0"/>
                          <a:cs typeface="Times New Roman" pitchFamily="18" charset="0"/>
                        </a:rPr>
                        <a:t>Значение</a:t>
                      </a:r>
                      <a:endParaRPr lang="ru-RU" sz="1000" b="1" dirty="0">
                        <a:effectLst/>
                        <a:latin typeface="Times New Roman" pitchFamily="18" charset="0"/>
                        <a:ea typeface="Calibri"/>
                        <a:cs typeface="Times New Roman" pitchFamily="18" charset="0"/>
                      </a:endParaRPr>
                    </a:p>
                  </a:txBody>
                  <a:tcPr marL="11000" marR="1100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257186">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000" b="1" dirty="0">
                          <a:effectLst/>
                          <a:latin typeface="Times New Roman" pitchFamily="18" charset="0"/>
                          <a:cs typeface="Times New Roman" pitchFamily="18" charset="0"/>
                        </a:rPr>
                        <a:t>2020 год (факт)</a:t>
                      </a:r>
                      <a:endParaRPr lang="ru-RU" sz="1000" b="1"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b="1" dirty="0">
                          <a:effectLst/>
                          <a:latin typeface="Times New Roman" pitchFamily="18" charset="0"/>
                          <a:cs typeface="Times New Roman" pitchFamily="18" charset="0"/>
                        </a:rPr>
                        <a:t>2021 год (факт)</a:t>
                      </a:r>
                      <a:endParaRPr lang="ru-RU" sz="1000" b="1"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b="1" dirty="0">
                          <a:effectLst/>
                          <a:latin typeface="Times New Roman" pitchFamily="18" charset="0"/>
                          <a:cs typeface="Times New Roman" pitchFamily="18" charset="0"/>
                        </a:rPr>
                        <a:t>2022 год</a:t>
                      </a:r>
                      <a:endParaRPr lang="ru-RU" sz="1000" b="1"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b="1" dirty="0">
                          <a:effectLst/>
                          <a:latin typeface="Times New Roman" pitchFamily="18" charset="0"/>
                          <a:cs typeface="Times New Roman" pitchFamily="18" charset="0"/>
                        </a:rPr>
                        <a:t>2023 год</a:t>
                      </a:r>
                      <a:endParaRPr lang="ru-RU" sz="1000" b="1"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b="1" dirty="0">
                          <a:effectLst/>
                          <a:latin typeface="Times New Roman" pitchFamily="18" charset="0"/>
                          <a:cs typeface="Times New Roman" pitchFamily="18" charset="0"/>
                        </a:rPr>
                        <a:t>2024 год</a:t>
                      </a:r>
                      <a:endParaRPr lang="ru-RU" sz="1000" b="1" dirty="0">
                        <a:effectLst/>
                        <a:latin typeface="Times New Roman" pitchFamily="18" charset="0"/>
                        <a:ea typeface="Calibri"/>
                        <a:cs typeface="Times New Roman" pitchFamily="18" charset="0"/>
                      </a:endParaRPr>
                    </a:p>
                  </a:txBody>
                  <a:tcPr marL="11000" marR="11000" marT="0" marB="0"/>
                </a:tc>
                <a:extLst>
                  <a:ext uri="{0D108BD9-81ED-4DB2-BD59-A6C34878D82A}">
                    <a16:rowId xmlns:a16="http://schemas.microsoft.com/office/drawing/2014/main" xmlns="" val="10001"/>
                  </a:ext>
                </a:extLst>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1436061407"/>
              </p:ext>
            </p:extLst>
          </p:nvPr>
        </p:nvGraphicFramePr>
        <p:xfrm>
          <a:off x="13722" y="2132856"/>
          <a:ext cx="9076582" cy="4402128"/>
        </p:xfrm>
        <a:graphic>
          <a:graphicData uri="http://schemas.openxmlformats.org/drawingml/2006/table">
            <a:tbl>
              <a:tblPr firstRow="1" firstCol="1" bandRow="1">
                <a:tableStyleId>{5940675A-B579-460E-94D1-54222C63F5DA}</a:tableStyleId>
              </a:tblPr>
              <a:tblGrid>
                <a:gridCol w="686946">
                  <a:extLst>
                    <a:ext uri="{9D8B030D-6E8A-4147-A177-3AD203B41FA5}">
                      <a16:colId xmlns:a16="http://schemas.microsoft.com/office/drawing/2014/main" xmlns="" val="20000"/>
                    </a:ext>
                  </a:extLst>
                </a:gridCol>
                <a:gridCol w="3777548">
                  <a:extLst>
                    <a:ext uri="{9D8B030D-6E8A-4147-A177-3AD203B41FA5}">
                      <a16:colId xmlns:a16="http://schemas.microsoft.com/office/drawing/2014/main" xmlns="" val="20001"/>
                    </a:ext>
                  </a:extLst>
                </a:gridCol>
                <a:gridCol w="648072">
                  <a:extLst>
                    <a:ext uri="{9D8B030D-6E8A-4147-A177-3AD203B41FA5}">
                      <a16:colId xmlns:a16="http://schemas.microsoft.com/office/drawing/2014/main" xmlns="" val="20002"/>
                    </a:ext>
                  </a:extLst>
                </a:gridCol>
                <a:gridCol w="864096">
                  <a:extLst>
                    <a:ext uri="{9D8B030D-6E8A-4147-A177-3AD203B41FA5}">
                      <a16:colId xmlns:a16="http://schemas.microsoft.com/office/drawing/2014/main" xmlns="" val="20003"/>
                    </a:ext>
                  </a:extLst>
                </a:gridCol>
                <a:gridCol w="936104">
                  <a:extLst>
                    <a:ext uri="{9D8B030D-6E8A-4147-A177-3AD203B41FA5}">
                      <a16:colId xmlns:a16="http://schemas.microsoft.com/office/drawing/2014/main" xmlns="" val="20004"/>
                    </a:ext>
                  </a:extLst>
                </a:gridCol>
                <a:gridCol w="792088">
                  <a:extLst>
                    <a:ext uri="{9D8B030D-6E8A-4147-A177-3AD203B41FA5}">
                      <a16:colId xmlns:a16="http://schemas.microsoft.com/office/drawing/2014/main" xmlns="" val="20005"/>
                    </a:ext>
                  </a:extLst>
                </a:gridCol>
                <a:gridCol w="720080">
                  <a:extLst>
                    <a:ext uri="{9D8B030D-6E8A-4147-A177-3AD203B41FA5}">
                      <a16:colId xmlns:a16="http://schemas.microsoft.com/office/drawing/2014/main" xmlns="" val="20006"/>
                    </a:ext>
                  </a:extLst>
                </a:gridCol>
                <a:gridCol w="651648">
                  <a:extLst>
                    <a:ext uri="{9D8B030D-6E8A-4147-A177-3AD203B41FA5}">
                      <a16:colId xmlns:a16="http://schemas.microsoft.com/office/drawing/2014/main" xmlns="" val="20007"/>
                    </a:ext>
                  </a:extLst>
                </a:gridCol>
              </a:tblGrid>
              <a:tr h="96541">
                <a:tc>
                  <a:txBody>
                    <a:bodyPr/>
                    <a:lstStyle/>
                    <a:p>
                      <a:pPr algn="ctr">
                        <a:lnSpc>
                          <a:spcPct val="115000"/>
                        </a:lnSpc>
                        <a:spcAft>
                          <a:spcPts val="0"/>
                        </a:spcAft>
                      </a:pPr>
                      <a:endParaRPr lang="ru-RU" sz="800" dirty="0">
                        <a:effectLst/>
                        <a:latin typeface="Times New Roman" pitchFamily="18" charset="0"/>
                        <a:ea typeface="Calibri"/>
                        <a:cs typeface="Times New Roman" pitchFamily="18" charset="0"/>
                      </a:endParaRPr>
                    </a:p>
                  </a:txBody>
                  <a:tcPr marL="22193" marR="22193" marT="0" marB="0" anchor="ctr"/>
                </a:tc>
                <a:tc gridSpan="7">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2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Техническая и технологическая модернизация</a:t>
                      </a:r>
                      <a:endParaRPr kumimoji="0" lang="ru-RU" sz="1200" b="1" i="0" u="none" strike="noStrike" kern="1200" cap="none" spc="0" normalizeH="0" baseline="0" noProof="0" dirty="0">
                        <a:ln>
                          <a:noFill/>
                        </a:ln>
                        <a:solidFill>
                          <a:srgbClr val="FFFF00"/>
                        </a:solidFill>
                        <a:effectLst/>
                        <a:uLnTx/>
                        <a:uFillTx/>
                        <a:latin typeface="Times New Roman" pitchFamily="18" charset="0"/>
                        <a:ea typeface="Calibri"/>
                        <a:cs typeface="Times New Roman" pitchFamily="18" charset="0"/>
                      </a:endParaRPr>
                    </a:p>
                  </a:txBody>
                  <a:tcPr marL="22193" marR="22193" marT="0" marB="0"/>
                </a:tc>
                <a:tc hMerge="1">
                  <a:txBody>
                    <a:bodyPr/>
                    <a:lstStyle/>
                    <a:p>
                      <a:pPr algn="ctr">
                        <a:lnSpc>
                          <a:spcPct val="115000"/>
                        </a:lnSpc>
                        <a:spcAft>
                          <a:spcPts val="0"/>
                        </a:spcAft>
                      </a:pPr>
                      <a:endParaRPr lang="ru-RU" sz="800" dirty="0">
                        <a:effectLst/>
                        <a:latin typeface="Times New Roman" pitchFamily="18" charset="0"/>
                        <a:ea typeface="Calibri"/>
                        <a:cs typeface="Times New Roman" pitchFamily="18" charset="0"/>
                      </a:endParaRPr>
                    </a:p>
                  </a:txBody>
                  <a:tcPr marL="22193" marR="22193" marT="0" marB="0"/>
                </a:tc>
                <a:tc hMerge="1">
                  <a:txBody>
                    <a:bodyPr/>
                    <a:lstStyle/>
                    <a:p>
                      <a:pPr algn="ctr">
                        <a:lnSpc>
                          <a:spcPct val="115000"/>
                        </a:lnSpc>
                        <a:spcAft>
                          <a:spcPts val="0"/>
                        </a:spcAft>
                      </a:pPr>
                      <a:endParaRPr lang="ru-RU" sz="1000" dirty="0">
                        <a:effectLst/>
                        <a:latin typeface="Times New Roman" pitchFamily="18" charset="0"/>
                        <a:ea typeface="Calibri"/>
                        <a:cs typeface="Times New Roman" pitchFamily="18" charset="0"/>
                      </a:endParaRPr>
                    </a:p>
                  </a:txBody>
                  <a:tcPr marL="22193" marR="22193" marT="0" marB="0"/>
                </a:tc>
                <a:tc hMerge="1">
                  <a:txBody>
                    <a:bodyPr/>
                    <a:lstStyle/>
                    <a:p>
                      <a:pPr algn="ctr">
                        <a:lnSpc>
                          <a:spcPct val="115000"/>
                        </a:lnSpc>
                        <a:spcAft>
                          <a:spcPts val="0"/>
                        </a:spcAft>
                      </a:pPr>
                      <a:endParaRPr lang="ru-RU" sz="1000" dirty="0">
                        <a:effectLst/>
                        <a:latin typeface="Times New Roman" pitchFamily="18" charset="0"/>
                        <a:ea typeface="Calibri"/>
                        <a:cs typeface="Times New Roman" pitchFamily="18" charset="0"/>
                      </a:endParaRPr>
                    </a:p>
                  </a:txBody>
                  <a:tcPr marL="22193" marR="22193" marT="0" marB="0"/>
                </a:tc>
                <a:tc hMerge="1">
                  <a:txBody>
                    <a:bodyPr/>
                    <a:lstStyle/>
                    <a:p>
                      <a:pPr algn="ctr">
                        <a:lnSpc>
                          <a:spcPct val="115000"/>
                        </a:lnSpc>
                        <a:spcAft>
                          <a:spcPts val="0"/>
                        </a:spcAft>
                      </a:pPr>
                      <a:endParaRPr lang="ru-RU" sz="1000" dirty="0">
                        <a:effectLst/>
                        <a:latin typeface="Times New Roman" pitchFamily="18" charset="0"/>
                        <a:ea typeface="Calibri"/>
                        <a:cs typeface="Times New Roman" pitchFamily="18" charset="0"/>
                      </a:endParaRPr>
                    </a:p>
                  </a:txBody>
                  <a:tcPr marL="22193" marR="22193" marT="0" marB="0"/>
                </a:tc>
                <a:tc hMerge="1">
                  <a:txBody>
                    <a:bodyPr/>
                    <a:lstStyle/>
                    <a:p>
                      <a:pPr algn="ctr">
                        <a:lnSpc>
                          <a:spcPct val="115000"/>
                        </a:lnSpc>
                        <a:spcAft>
                          <a:spcPts val="0"/>
                        </a:spcAft>
                      </a:pPr>
                      <a:endParaRPr lang="ru-RU" sz="1000" dirty="0">
                        <a:effectLst/>
                        <a:latin typeface="Times New Roman" pitchFamily="18" charset="0"/>
                        <a:ea typeface="Calibri"/>
                        <a:cs typeface="Times New Roman" pitchFamily="18" charset="0"/>
                      </a:endParaRPr>
                    </a:p>
                  </a:txBody>
                  <a:tcPr marL="22193" marR="22193" marT="0" marB="0"/>
                </a:tc>
                <a:tc hMerge="1">
                  <a:txBody>
                    <a:bodyPr/>
                    <a:lstStyle/>
                    <a:p>
                      <a:pPr algn="ctr">
                        <a:lnSpc>
                          <a:spcPct val="115000"/>
                        </a:lnSpc>
                        <a:spcAft>
                          <a:spcPts val="0"/>
                        </a:spcAft>
                      </a:pPr>
                      <a:endParaRPr lang="ru-RU" sz="1000" dirty="0">
                        <a:effectLst/>
                        <a:latin typeface="Times New Roman" pitchFamily="18" charset="0"/>
                        <a:ea typeface="Calibri"/>
                        <a:cs typeface="Times New Roman" pitchFamily="18" charset="0"/>
                      </a:endParaRPr>
                    </a:p>
                  </a:txBody>
                  <a:tcPr marL="22193" marR="22193" marT="0" marB="0"/>
                </a:tc>
                <a:extLst>
                  <a:ext uri="{0D108BD9-81ED-4DB2-BD59-A6C34878D82A}">
                    <a16:rowId xmlns:a16="http://schemas.microsoft.com/office/drawing/2014/main" xmlns="" val="10000"/>
                  </a:ext>
                </a:extLst>
              </a:tr>
              <a:tr h="96541">
                <a:tc>
                  <a:txBody>
                    <a:bodyPr/>
                    <a:lstStyle/>
                    <a:p>
                      <a:pPr algn="ctr">
                        <a:lnSpc>
                          <a:spcPct val="115000"/>
                        </a:lnSpc>
                        <a:spcAft>
                          <a:spcPts val="0"/>
                        </a:spcAft>
                      </a:pPr>
                      <a:r>
                        <a:rPr lang="ru-RU" sz="800" dirty="0">
                          <a:effectLst/>
                          <a:latin typeface="Times New Roman" pitchFamily="18" charset="0"/>
                          <a:cs typeface="Times New Roman" pitchFamily="18" charset="0"/>
                        </a:rPr>
                        <a:t>22</a:t>
                      </a:r>
                      <a:endParaRPr lang="ru-RU" sz="800" dirty="0">
                        <a:effectLst/>
                        <a:latin typeface="Times New Roman" pitchFamily="18" charset="0"/>
                        <a:ea typeface="Calibri"/>
                        <a:cs typeface="Times New Roman" pitchFamily="18" charset="0"/>
                      </a:endParaRPr>
                    </a:p>
                  </a:txBody>
                  <a:tcPr marL="22193" marR="22193" marT="0" marB="0" anchor="ctr"/>
                </a:tc>
                <a:tc>
                  <a:txBody>
                    <a:bodyPr/>
                    <a:lstStyle/>
                    <a:p>
                      <a:pPr algn="l">
                        <a:lnSpc>
                          <a:spcPct val="115000"/>
                        </a:lnSpc>
                        <a:spcAft>
                          <a:spcPts val="0"/>
                        </a:spcAft>
                      </a:pPr>
                      <a:r>
                        <a:rPr lang="ru-RU" sz="900" dirty="0">
                          <a:effectLst/>
                          <a:latin typeface="Times New Roman" pitchFamily="18" charset="0"/>
                          <a:cs typeface="Times New Roman" pitchFamily="18" charset="0"/>
                        </a:rPr>
                        <a:t>«Количество приобретенной новой техники сельскохозяйственными товаропроизводителями», всего:</a:t>
                      </a:r>
                      <a:endParaRPr lang="ru-RU" sz="9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 </a:t>
                      </a:r>
                      <a:endParaRPr lang="ru-RU" sz="8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41</a:t>
                      </a:r>
                      <a:endParaRPr lang="ru-RU" sz="10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47</a:t>
                      </a:r>
                      <a:endParaRPr lang="ru-RU" sz="10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17</a:t>
                      </a:r>
                      <a:endParaRPr lang="ru-RU" sz="10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a:effectLst/>
                          <a:latin typeface="Times New Roman" pitchFamily="18" charset="0"/>
                          <a:cs typeface="Times New Roman" pitchFamily="18" charset="0"/>
                        </a:rPr>
                        <a:t>17</a:t>
                      </a:r>
                      <a:endParaRPr lang="ru-RU" sz="100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a:effectLst/>
                          <a:latin typeface="Times New Roman" pitchFamily="18" charset="0"/>
                          <a:cs typeface="Times New Roman" pitchFamily="18" charset="0"/>
                        </a:rPr>
                        <a:t>18</a:t>
                      </a:r>
                      <a:endParaRPr lang="ru-RU" sz="1000">
                        <a:effectLst/>
                        <a:latin typeface="Times New Roman" pitchFamily="18" charset="0"/>
                        <a:ea typeface="Calibri"/>
                        <a:cs typeface="Times New Roman" pitchFamily="18" charset="0"/>
                      </a:endParaRPr>
                    </a:p>
                  </a:txBody>
                  <a:tcPr marL="22193" marR="22193" marT="0" marB="0"/>
                </a:tc>
                <a:extLst>
                  <a:ext uri="{0D108BD9-81ED-4DB2-BD59-A6C34878D82A}">
                    <a16:rowId xmlns:a16="http://schemas.microsoft.com/office/drawing/2014/main" xmlns="" val="10001"/>
                  </a:ext>
                </a:extLst>
              </a:tr>
              <a:tr h="186725">
                <a:tc>
                  <a:txBody>
                    <a:bodyPr/>
                    <a:lstStyle/>
                    <a:p>
                      <a:pPr algn="ctr">
                        <a:lnSpc>
                          <a:spcPct val="115000"/>
                        </a:lnSpc>
                        <a:spcAft>
                          <a:spcPts val="0"/>
                        </a:spcAft>
                      </a:pPr>
                      <a:r>
                        <a:rPr lang="ru-RU" sz="800">
                          <a:effectLst/>
                          <a:latin typeface="Times New Roman" pitchFamily="18" charset="0"/>
                          <a:cs typeface="Times New Roman" pitchFamily="18" charset="0"/>
                        </a:rPr>
                        <a:t>23</a:t>
                      </a:r>
                      <a:endParaRPr lang="ru-RU" sz="800">
                        <a:effectLst/>
                        <a:latin typeface="Times New Roman" pitchFamily="18" charset="0"/>
                        <a:ea typeface="Calibri"/>
                        <a:cs typeface="Times New Roman" pitchFamily="18" charset="0"/>
                      </a:endParaRPr>
                    </a:p>
                  </a:txBody>
                  <a:tcPr marL="22193" marR="22193" marT="0" marB="0" anchor="ctr"/>
                </a:tc>
                <a:tc>
                  <a:txBody>
                    <a:bodyPr/>
                    <a:lstStyle/>
                    <a:p>
                      <a:pPr algn="l">
                        <a:lnSpc>
                          <a:spcPct val="115000"/>
                        </a:lnSpc>
                        <a:spcAft>
                          <a:spcPts val="0"/>
                        </a:spcAft>
                      </a:pPr>
                      <a:r>
                        <a:rPr lang="ru-RU" sz="900" dirty="0">
                          <a:effectLst/>
                          <a:latin typeface="Times New Roman" pitchFamily="18" charset="0"/>
                          <a:cs typeface="Times New Roman" pitchFamily="18" charset="0"/>
                        </a:rPr>
                        <a:t>- тракторы</a:t>
                      </a:r>
                      <a:endParaRPr lang="ru-RU" sz="9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штук</a:t>
                      </a:r>
                      <a:endParaRPr lang="ru-RU" sz="8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1</a:t>
                      </a:r>
                      <a:endParaRPr lang="ru-RU" sz="10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10</a:t>
                      </a:r>
                      <a:endParaRPr lang="ru-RU" sz="10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4</a:t>
                      </a:r>
                      <a:endParaRPr lang="ru-RU" sz="10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a:effectLst/>
                          <a:latin typeface="Times New Roman" pitchFamily="18" charset="0"/>
                          <a:cs typeface="Times New Roman" pitchFamily="18" charset="0"/>
                        </a:rPr>
                        <a:t>4</a:t>
                      </a:r>
                      <a:endParaRPr lang="ru-RU" sz="100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a:effectLst/>
                          <a:latin typeface="Times New Roman" pitchFamily="18" charset="0"/>
                          <a:cs typeface="Times New Roman" pitchFamily="18" charset="0"/>
                        </a:rPr>
                        <a:t>3</a:t>
                      </a:r>
                      <a:endParaRPr lang="ru-RU" sz="1000">
                        <a:effectLst/>
                        <a:latin typeface="Times New Roman" pitchFamily="18" charset="0"/>
                        <a:ea typeface="Calibri"/>
                        <a:cs typeface="Times New Roman" pitchFamily="18" charset="0"/>
                      </a:endParaRPr>
                    </a:p>
                  </a:txBody>
                  <a:tcPr marL="22193" marR="22193" marT="0" marB="0"/>
                </a:tc>
                <a:extLst>
                  <a:ext uri="{0D108BD9-81ED-4DB2-BD59-A6C34878D82A}">
                    <a16:rowId xmlns:a16="http://schemas.microsoft.com/office/drawing/2014/main" xmlns="" val="10002"/>
                  </a:ext>
                </a:extLst>
              </a:tr>
              <a:tr h="186725">
                <a:tc>
                  <a:txBody>
                    <a:bodyPr/>
                    <a:lstStyle/>
                    <a:p>
                      <a:pPr algn="ctr">
                        <a:lnSpc>
                          <a:spcPct val="115000"/>
                        </a:lnSpc>
                        <a:spcAft>
                          <a:spcPts val="0"/>
                        </a:spcAft>
                      </a:pPr>
                      <a:r>
                        <a:rPr lang="ru-RU" sz="800">
                          <a:effectLst/>
                          <a:latin typeface="Times New Roman" pitchFamily="18" charset="0"/>
                          <a:cs typeface="Times New Roman" pitchFamily="18" charset="0"/>
                        </a:rPr>
                        <a:t>24</a:t>
                      </a:r>
                      <a:endParaRPr lang="ru-RU" sz="800">
                        <a:effectLst/>
                        <a:latin typeface="Times New Roman" pitchFamily="18" charset="0"/>
                        <a:ea typeface="Calibri"/>
                        <a:cs typeface="Times New Roman" pitchFamily="18" charset="0"/>
                      </a:endParaRPr>
                    </a:p>
                  </a:txBody>
                  <a:tcPr marL="22193" marR="22193" marT="0" marB="0" anchor="ctr"/>
                </a:tc>
                <a:tc>
                  <a:txBody>
                    <a:bodyPr/>
                    <a:lstStyle/>
                    <a:p>
                      <a:pPr algn="l">
                        <a:lnSpc>
                          <a:spcPct val="115000"/>
                        </a:lnSpc>
                        <a:spcAft>
                          <a:spcPts val="0"/>
                        </a:spcAft>
                      </a:pPr>
                      <a:r>
                        <a:rPr lang="ru-RU" sz="900" dirty="0">
                          <a:effectLst/>
                          <a:latin typeface="Times New Roman" pitchFamily="18" charset="0"/>
                          <a:cs typeface="Times New Roman" pitchFamily="18" charset="0"/>
                        </a:rPr>
                        <a:t>- зерноуборочные комбайны</a:t>
                      </a:r>
                      <a:endParaRPr lang="ru-RU" sz="9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800">
                          <a:effectLst/>
                          <a:latin typeface="Times New Roman" pitchFamily="18" charset="0"/>
                          <a:cs typeface="Times New Roman" pitchFamily="18" charset="0"/>
                        </a:rPr>
                        <a:t>штук</a:t>
                      </a:r>
                      <a:endParaRPr lang="ru-RU" sz="80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a:effectLst/>
                          <a:latin typeface="Times New Roman" pitchFamily="18" charset="0"/>
                          <a:cs typeface="Times New Roman" pitchFamily="18" charset="0"/>
                        </a:rPr>
                        <a:t>2</a:t>
                      </a:r>
                      <a:endParaRPr lang="ru-RU" sz="100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2</a:t>
                      </a:r>
                      <a:endParaRPr lang="ru-RU" sz="10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1</a:t>
                      </a:r>
                      <a:endParaRPr lang="ru-RU" sz="10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1</a:t>
                      </a:r>
                      <a:endParaRPr lang="ru-RU" sz="10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a:effectLst/>
                          <a:latin typeface="Times New Roman" pitchFamily="18" charset="0"/>
                          <a:cs typeface="Times New Roman" pitchFamily="18" charset="0"/>
                        </a:rPr>
                        <a:t>2</a:t>
                      </a:r>
                      <a:endParaRPr lang="ru-RU" sz="1000">
                        <a:effectLst/>
                        <a:latin typeface="Times New Roman" pitchFamily="18" charset="0"/>
                        <a:ea typeface="Calibri"/>
                        <a:cs typeface="Times New Roman" pitchFamily="18" charset="0"/>
                      </a:endParaRPr>
                    </a:p>
                  </a:txBody>
                  <a:tcPr marL="22193" marR="22193" marT="0" marB="0"/>
                </a:tc>
                <a:extLst>
                  <a:ext uri="{0D108BD9-81ED-4DB2-BD59-A6C34878D82A}">
                    <a16:rowId xmlns:a16="http://schemas.microsoft.com/office/drawing/2014/main" xmlns="" val="10003"/>
                  </a:ext>
                </a:extLst>
              </a:tr>
              <a:tr h="186725">
                <a:tc>
                  <a:txBody>
                    <a:bodyPr/>
                    <a:lstStyle/>
                    <a:p>
                      <a:pPr algn="ctr">
                        <a:lnSpc>
                          <a:spcPct val="115000"/>
                        </a:lnSpc>
                        <a:spcAft>
                          <a:spcPts val="0"/>
                        </a:spcAft>
                      </a:pPr>
                      <a:r>
                        <a:rPr lang="ru-RU" sz="800">
                          <a:effectLst/>
                          <a:latin typeface="Times New Roman" pitchFamily="18" charset="0"/>
                          <a:cs typeface="Times New Roman" pitchFamily="18" charset="0"/>
                        </a:rPr>
                        <a:t>25</a:t>
                      </a:r>
                      <a:endParaRPr lang="ru-RU" sz="800">
                        <a:effectLst/>
                        <a:latin typeface="Times New Roman" pitchFamily="18" charset="0"/>
                        <a:ea typeface="Calibri"/>
                        <a:cs typeface="Times New Roman" pitchFamily="18" charset="0"/>
                      </a:endParaRPr>
                    </a:p>
                  </a:txBody>
                  <a:tcPr marL="22193" marR="22193" marT="0" marB="0" anchor="ctr"/>
                </a:tc>
                <a:tc>
                  <a:txBody>
                    <a:bodyPr/>
                    <a:lstStyle/>
                    <a:p>
                      <a:pPr algn="l">
                        <a:lnSpc>
                          <a:spcPct val="115000"/>
                        </a:lnSpc>
                        <a:spcAft>
                          <a:spcPts val="0"/>
                        </a:spcAft>
                      </a:pPr>
                      <a:r>
                        <a:rPr lang="ru-RU" sz="900" dirty="0">
                          <a:effectLst/>
                          <a:latin typeface="Times New Roman" pitchFamily="18" charset="0"/>
                          <a:cs typeface="Times New Roman" pitchFamily="18" charset="0"/>
                        </a:rPr>
                        <a:t>- кормоуборочные комбайны</a:t>
                      </a:r>
                      <a:endParaRPr lang="ru-RU" sz="9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800">
                          <a:effectLst/>
                          <a:latin typeface="Times New Roman" pitchFamily="18" charset="0"/>
                          <a:cs typeface="Times New Roman" pitchFamily="18" charset="0"/>
                        </a:rPr>
                        <a:t>штук</a:t>
                      </a:r>
                      <a:endParaRPr lang="ru-RU" sz="80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a:effectLst/>
                          <a:latin typeface="Times New Roman" pitchFamily="18" charset="0"/>
                          <a:cs typeface="Times New Roman" pitchFamily="18" charset="0"/>
                        </a:rPr>
                        <a:t>2</a:t>
                      </a:r>
                      <a:endParaRPr lang="ru-RU" sz="100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1</a:t>
                      </a:r>
                      <a:endParaRPr lang="ru-RU" sz="10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a:effectLst/>
                          <a:latin typeface="Times New Roman" pitchFamily="18" charset="0"/>
                          <a:cs typeface="Times New Roman" pitchFamily="18" charset="0"/>
                        </a:rPr>
                        <a:t>1</a:t>
                      </a:r>
                      <a:endParaRPr lang="ru-RU" sz="100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1</a:t>
                      </a:r>
                      <a:endParaRPr lang="ru-RU" sz="10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a:effectLst/>
                          <a:latin typeface="Times New Roman" pitchFamily="18" charset="0"/>
                          <a:cs typeface="Times New Roman" pitchFamily="18" charset="0"/>
                        </a:rPr>
                        <a:t>1</a:t>
                      </a:r>
                      <a:endParaRPr lang="ru-RU" sz="1000">
                        <a:effectLst/>
                        <a:latin typeface="Times New Roman" pitchFamily="18" charset="0"/>
                        <a:ea typeface="Calibri"/>
                        <a:cs typeface="Times New Roman" pitchFamily="18" charset="0"/>
                      </a:endParaRPr>
                    </a:p>
                  </a:txBody>
                  <a:tcPr marL="22193" marR="22193" marT="0" marB="0"/>
                </a:tc>
                <a:extLst>
                  <a:ext uri="{0D108BD9-81ED-4DB2-BD59-A6C34878D82A}">
                    <a16:rowId xmlns:a16="http://schemas.microsoft.com/office/drawing/2014/main" xmlns="" val="10004"/>
                  </a:ext>
                </a:extLst>
              </a:tr>
              <a:tr h="103036">
                <a:tc>
                  <a:txBody>
                    <a:bodyPr/>
                    <a:lstStyle/>
                    <a:p>
                      <a:pPr algn="ctr">
                        <a:lnSpc>
                          <a:spcPct val="115000"/>
                        </a:lnSpc>
                        <a:spcAft>
                          <a:spcPts val="0"/>
                        </a:spcAft>
                      </a:pPr>
                      <a:r>
                        <a:rPr lang="ru-RU" sz="800">
                          <a:effectLst/>
                          <a:latin typeface="Times New Roman" pitchFamily="18" charset="0"/>
                          <a:cs typeface="Times New Roman" pitchFamily="18" charset="0"/>
                        </a:rPr>
                        <a:t> </a:t>
                      </a:r>
                      <a:endParaRPr lang="ru-RU" sz="800">
                        <a:effectLst/>
                        <a:latin typeface="Times New Roman" pitchFamily="18" charset="0"/>
                        <a:ea typeface="Calibri"/>
                        <a:cs typeface="Times New Roman" pitchFamily="18" charset="0"/>
                      </a:endParaRPr>
                    </a:p>
                  </a:txBody>
                  <a:tcPr marL="22193" marR="22193" marT="0" marB="0" anchor="ctr"/>
                </a:tc>
                <a:tc>
                  <a:txBody>
                    <a:bodyPr/>
                    <a:lstStyle/>
                    <a:p>
                      <a:pPr algn="l">
                        <a:lnSpc>
                          <a:spcPct val="115000"/>
                        </a:lnSpc>
                        <a:spcAft>
                          <a:spcPts val="0"/>
                        </a:spcAft>
                      </a:pPr>
                      <a:r>
                        <a:rPr lang="ru-RU" sz="900" dirty="0">
                          <a:effectLst/>
                          <a:latin typeface="Times New Roman" pitchFamily="18" charset="0"/>
                          <a:cs typeface="Times New Roman" pitchFamily="18" charset="0"/>
                        </a:rPr>
                        <a:t>в том числе: </a:t>
                      </a:r>
                      <a:endParaRPr lang="ru-RU" sz="9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800">
                          <a:effectLst/>
                          <a:latin typeface="Times New Roman" pitchFamily="18" charset="0"/>
                          <a:cs typeface="Times New Roman" pitchFamily="18" charset="0"/>
                        </a:rPr>
                        <a:t> </a:t>
                      </a:r>
                      <a:endParaRPr lang="ru-RU" sz="80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a:effectLst/>
                          <a:latin typeface="Times New Roman" pitchFamily="18" charset="0"/>
                          <a:cs typeface="Times New Roman" pitchFamily="18" charset="0"/>
                        </a:rPr>
                        <a:t>х</a:t>
                      </a:r>
                      <a:endParaRPr lang="ru-RU" sz="100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a:effectLst/>
                          <a:latin typeface="Times New Roman" pitchFamily="18" charset="0"/>
                          <a:cs typeface="Times New Roman" pitchFamily="18" charset="0"/>
                        </a:rPr>
                        <a:t>х</a:t>
                      </a:r>
                      <a:endParaRPr lang="ru-RU" sz="100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a:effectLst/>
                          <a:latin typeface="Times New Roman" pitchFamily="18" charset="0"/>
                          <a:cs typeface="Times New Roman" pitchFamily="18" charset="0"/>
                        </a:rPr>
                        <a:t>х</a:t>
                      </a:r>
                      <a:endParaRPr lang="ru-RU" sz="100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х</a:t>
                      </a:r>
                      <a:endParaRPr lang="ru-RU" sz="10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a:effectLst/>
                          <a:latin typeface="Times New Roman" pitchFamily="18" charset="0"/>
                          <a:cs typeface="Times New Roman" pitchFamily="18" charset="0"/>
                        </a:rPr>
                        <a:t>х</a:t>
                      </a:r>
                      <a:endParaRPr lang="ru-RU" sz="1000">
                        <a:effectLst/>
                        <a:latin typeface="Times New Roman" pitchFamily="18" charset="0"/>
                        <a:ea typeface="Calibri"/>
                        <a:cs typeface="Times New Roman" pitchFamily="18" charset="0"/>
                      </a:endParaRPr>
                    </a:p>
                  </a:txBody>
                  <a:tcPr marL="22193" marR="22193" marT="0" marB="0"/>
                </a:tc>
                <a:extLst>
                  <a:ext uri="{0D108BD9-81ED-4DB2-BD59-A6C34878D82A}">
                    <a16:rowId xmlns:a16="http://schemas.microsoft.com/office/drawing/2014/main" xmlns="" val="10005"/>
                  </a:ext>
                </a:extLst>
              </a:tr>
              <a:tr h="315346">
                <a:tc>
                  <a:txBody>
                    <a:bodyPr/>
                    <a:lstStyle/>
                    <a:p>
                      <a:pPr algn="ctr">
                        <a:lnSpc>
                          <a:spcPct val="115000"/>
                        </a:lnSpc>
                        <a:spcAft>
                          <a:spcPts val="0"/>
                        </a:spcAft>
                      </a:pPr>
                      <a:r>
                        <a:rPr lang="ru-RU" sz="800">
                          <a:effectLst/>
                          <a:latin typeface="Times New Roman" pitchFamily="18" charset="0"/>
                          <a:cs typeface="Times New Roman" pitchFamily="18" charset="0"/>
                        </a:rPr>
                        <a:t>26</a:t>
                      </a:r>
                      <a:endParaRPr lang="ru-RU" sz="800">
                        <a:effectLst/>
                        <a:latin typeface="Times New Roman" pitchFamily="18" charset="0"/>
                        <a:ea typeface="Calibri"/>
                        <a:cs typeface="Times New Roman" pitchFamily="18" charset="0"/>
                      </a:endParaRPr>
                    </a:p>
                  </a:txBody>
                  <a:tcPr marL="22193" marR="22193" marT="0" marB="0" anchor="ctr"/>
                </a:tc>
                <a:tc>
                  <a:txBody>
                    <a:bodyPr/>
                    <a:lstStyle/>
                    <a:p>
                      <a:pPr algn="l">
                        <a:lnSpc>
                          <a:spcPct val="115000"/>
                        </a:lnSpc>
                        <a:spcAft>
                          <a:spcPts val="0"/>
                        </a:spcAft>
                      </a:pPr>
                      <a:r>
                        <a:rPr lang="ru-RU" sz="900" dirty="0">
                          <a:effectLst/>
                          <a:latin typeface="Times New Roman" pitchFamily="18" charset="0"/>
                          <a:cs typeface="Times New Roman" pitchFamily="18" charset="0"/>
                        </a:rPr>
                        <a:t>Количество приобретенной новой техники сельскохозяйственными товаропроизводителями с помощью государственной поддержки</a:t>
                      </a:r>
                      <a:endParaRPr lang="ru-RU" sz="9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800">
                          <a:effectLst/>
                          <a:latin typeface="Times New Roman" pitchFamily="18" charset="0"/>
                          <a:cs typeface="Times New Roman" pitchFamily="18" charset="0"/>
                        </a:rPr>
                        <a:t> </a:t>
                      </a:r>
                      <a:endParaRPr lang="ru-RU" sz="80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a:effectLst/>
                          <a:latin typeface="Times New Roman" pitchFamily="18" charset="0"/>
                          <a:cs typeface="Times New Roman" pitchFamily="18" charset="0"/>
                        </a:rPr>
                        <a:t>41</a:t>
                      </a:r>
                      <a:endParaRPr lang="ru-RU" sz="100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47</a:t>
                      </a:r>
                      <a:endParaRPr lang="ru-RU" sz="10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13</a:t>
                      </a:r>
                      <a:endParaRPr lang="ru-RU" sz="10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14</a:t>
                      </a:r>
                      <a:endParaRPr lang="ru-RU" sz="10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14</a:t>
                      </a:r>
                      <a:endParaRPr lang="ru-RU" sz="1000" dirty="0">
                        <a:effectLst/>
                        <a:latin typeface="Times New Roman" pitchFamily="18" charset="0"/>
                        <a:ea typeface="Calibri"/>
                        <a:cs typeface="Times New Roman" pitchFamily="18" charset="0"/>
                      </a:endParaRPr>
                    </a:p>
                  </a:txBody>
                  <a:tcPr marL="22193" marR="22193" marT="0" marB="0"/>
                </a:tc>
                <a:extLst>
                  <a:ext uri="{0D108BD9-81ED-4DB2-BD59-A6C34878D82A}">
                    <a16:rowId xmlns:a16="http://schemas.microsoft.com/office/drawing/2014/main" xmlns="" val="10006"/>
                  </a:ext>
                </a:extLst>
              </a:tr>
              <a:tr h="186725">
                <a:tc>
                  <a:txBody>
                    <a:bodyPr/>
                    <a:lstStyle/>
                    <a:p>
                      <a:pPr algn="ctr">
                        <a:lnSpc>
                          <a:spcPct val="115000"/>
                        </a:lnSpc>
                        <a:spcAft>
                          <a:spcPts val="0"/>
                        </a:spcAft>
                      </a:pPr>
                      <a:r>
                        <a:rPr lang="ru-RU" sz="800">
                          <a:effectLst/>
                          <a:latin typeface="Times New Roman" pitchFamily="18" charset="0"/>
                          <a:cs typeface="Times New Roman" pitchFamily="18" charset="0"/>
                        </a:rPr>
                        <a:t>27</a:t>
                      </a:r>
                      <a:endParaRPr lang="ru-RU" sz="800">
                        <a:effectLst/>
                        <a:latin typeface="Times New Roman" pitchFamily="18" charset="0"/>
                        <a:ea typeface="Calibri"/>
                        <a:cs typeface="Times New Roman" pitchFamily="18" charset="0"/>
                      </a:endParaRPr>
                    </a:p>
                  </a:txBody>
                  <a:tcPr marL="22193" marR="22193" marT="0" marB="0" anchor="ctr"/>
                </a:tc>
                <a:tc>
                  <a:txBody>
                    <a:bodyPr/>
                    <a:lstStyle/>
                    <a:p>
                      <a:pPr algn="l">
                        <a:lnSpc>
                          <a:spcPct val="115000"/>
                        </a:lnSpc>
                        <a:spcAft>
                          <a:spcPts val="0"/>
                        </a:spcAft>
                      </a:pPr>
                      <a:r>
                        <a:rPr lang="ru-RU" sz="900" dirty="0">
                          <a:effectLst/>
                          <a:latin typeface="Times New Roman" pitchFamily="18" charset="0"/>
                          <a:cs typeface="Times New Roman" pitchFamily="18" charset="0"/>
                        </a:rPr>
                        <a:t>- тракторы</a:t>
                      </a:r>
                      <a:endParaRPr lang="ru-RU" sz="9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800">
                          <a:effectLst/>
                          <a:latin typeface="Times New Roman" pitchFamily="18" charset="0"/>
                          <a:cs typeface="Times New Roman" pitchFamily="18" charset="0"/>
                        </a:rPr>
                        <a:t>штук</a:t>
                      </a:r>
                      <a:endParaRPr lang="ru-RU" sz="80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a:effectLst/>
                          <a:latin typeface="Times New Roman" pitchFamily="18" charset="0"/>
                          <a:cs typeface="Times New Roman" pitchFamily="18" charset="0"/>
                        </a:rPr>
                        <a:t>1</a:t>
                      </a:r>
                      <a:endParaRPr lang="ru-RU" sz="100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a:effectLst/>
                          <a:latin typeface="Times New Roman" pitchFamily="18" charset="0"/>
                          <a:cs typeface="Times New Roman" pitchFamily="18" charset="0"/>
                        </a:rPr>
                        <a:t>10</a:t>
                      </a:r>
                      <a:endParaRPr lang="ru-RU" sz="100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4</a:t>
                      </a:r>
                      <a:endParaRPr lang="ru-RU" sz="10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3</a:t>
                      </a:r>
                      <a:endParaRPr lang="ru-RU" sz="10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3</a:t>
                      </a:r>
                      <a:endParaRPr lang="ru-RU" sz="1000" dirty="0">
                        <a:effectLst/>
                        <a:latin typeface="Times New Roman" pitchFamily="18" charset="0"/>
                        <a:ea typeface="Calibri"/>
                        <a:cs typeface="Times New Roman" pitchFamily="18" charset="0"/>
                      </a:endParaRPr>
                    </a:p>
                  </a:txBody>
                  <a:tcPr marL="22193" marR="22193" marT="0" marB="0"/>
                </a:tc>
                <a:extLst>
                  <a:ext uri="{0D108BD9-81ED-4DB2-BD59-A6C34878D82A}">
                    <a16:rowId xmlns:a16="http://schemas.microsoft.com/office/drawing/2014/main" xmlns="" val="10007"/>
                  </a:ext>
                </a:extLst>
              </a:tr>
              <a:tr h="186725">
                <a:tc>
                  <a:txBody>
                    <a:bodyPr/>
                    <a:lstStyle/>
                    <a:p>
                      <a:pPr algn="ctr">
                        <a:lnSpc>
                          <a:spcPct val="115000"/>
                        </a:lnSpc>
                        <a:spcAft>
                          <a:spcPts val="0"/>
                        </a:spcAft>
                      </a:pPr>
                      <a:r>
                        <a:rPr lang="ru-RU" sz="800">
                          <a:effectLst/>
                          <a:latin typeface="Times New Roman" pitchFamily="18" charset="0"/>
                          <a:cs typeface="Times New Roman" pitchFamily="18" charset="0"/>
                        </a:rPr>
                        <a:t>28</a:t>
                      </a:r>
                      <a:endParaRPr lang="ru-RU" sz="800">
                        <a:effectLst/>
                        <a:latin typeface="Times New Roman" pitchFamily="18" charset="0"/>
                        <a:ea typeface="Calibri"/>
                        <a:cs typeface="Times New Roman" pitchFamily="18" charset="0"/>
                      </a:endParaRPr>
                    </a:p>
                  </a:txBody>
                  <a:tcPr marL="22193" marR="22193" marT="0" marB="0" anchor="ctr"/>
                </a:tc>
                <a:tc>
                  <a:txBody>
                    <a:bodyPr/>
                    <a:lstStyle/>
                    <a:p>
                      <a:pPr algn="l">
                        <a:lnSpc>
                          <a:spcPct val="115000"/>
                        </a:lnSpc>
                        <a:spcAft>
                          <a:spcPts val="0"/>
                        </a:spcAft>
                      </a:pPr>
                      <a:r>
                        <a:rPr lang="ru-RU" sz="900" dirty="0">
                          <a:effectLst/>
                          <a:latin typeface="Times New Roman" pitchFamily="18" charset="0"/>
                          <a:cs typeface="Times New Roman" pitchFamily="18" charset="0"/>
                        </a:rPr>
                        <a:t>- зерноуборочные комбайны</a:t>
                      </a:r>
                      <a:endParaRPr lang="ru-RU" sz="9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800">
                          <a:effectLst/>
                          <a:latin typeface="Times New Roman" pitchFamily="18" charset="0"/>
                          <a:cs typeface="Times New Roman" pitchFamily="18" charset="0"/>
                        </a:rPr>
                        <a:t>штук</a:t>
                      </a:r>
                      <a:endParaRPr lang="ru-RU" sz="80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a:effectLst/>
                          <a:latin typeface="Times New Roman" pitchFamily="18" charset="0"/>
                          <a:cs typeface="Times New Roman" pitchFamily="18" charset="0"/>
                        </a:rPr>
                        <a:t>2</a:t>
                      </a:r>
                      <a:endParaRPr lang="ru-RU" sz="100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a:effectLst/>
                          <a:latin typeface="Times New Roman" pitchFamily="18" charset="0"/>
                          <a:cs typeface="Times New Roman" pitchFamily="18" charset="0"/>
                        </a:rPr>
                        <a:t>2</a:t>
                      </a:r>
                      <a:endParaRPr lang="ru-RU" sz="100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1</a:t>
                      </a:r>
                      <a:endParaRPr lang="ru-RU" sz="10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1</a:t>
                      </a:r>
                      <a:endParaRPr lang="ru-RU" sz="10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2</a:t>
                      </a:r>
                      <a:endParaRPr lang="ru-RU" sz="1000" dirty="0">
                        <a:effectLst/>
                        <a:latin typeface="Times New Roman" pitchFamily="18" charset="0"/>
                        <a:ea typeface="Calibri"/>
                        <a:cs typeface="Times New Roman" pitchFamily="18" charset="0"/>
                      </a:endParaRPr>
                    </a:p>
                  </a:txBody>
                  <a:tcPr marL="22193" marR="22193" marT="0" marB="0"/>
                </a:tc>
                <a:extLst>
                  <a:ext uri="{0D108BD9-81ED-4DB2-BD59-A6C34878D82A}">
                    <a16:rowId xmlns:a16="http://schemas.microsoft.com/office/drawing/2014/main" xmlns="" val="10008"/>
                  </a:ext>
                </a:extLst>
              </a:tr>
              <a:tr h="186725">
                <a:tc>
                  <a:txBody>
                    <a:bodyPr/>
                    <a:lstStyle/>
                    <a:p>
                      <a:pPr algn="ctr">
                        <a:lnSpc>
                          <a:spcPct val="115000"/>
                        </a:lnSpc>
                        <a:spcAft>
                          <a:spcPts val="0"/>
                        </a:spcAft>
                      </a:pPr>
                      <a:r>
                        <a:rPr lang="ru-RU" sz="800">
                          <a:effectLst/>
                          <a:latin typeface="Times New Roman" pitchFamily="18" charset="0"/>
                          <a:cs typeface="Times New Roman" pitchFamily="18" charset="0"/>
                        </a:rPr>
                        <a:t>29</a:t>
                      </a:r>
                      <a:endParaRPr lang="ru-RU" sz="800">
                        <a:effectLst/>
                        <a:latin typeface="Times New Roman" pitchFamily="18" charset="0"/>
                        <a:ea typeface="Calibri"/>
                        <a:cs typeface="Times New Roman" pitchFamily="18" charset="0"/>
                      </a:endParaRPr>
                    </a:p>
                  </a:txBody>
                  <a:tcPr marL="22193" marR="22193" marT="0" marB="0" anchor="ctr"/>
                </a:tc>
                <a:tc>
                  <a:txBody>
                    <a:bodyPr/>
                    <a:lstStyle/>
                    <a:p>
                      <a:pPr algn="just">
                        <a:lnSpc>
                          <a:spcPct val="115000"/>
                        </a:lnSpc>
                        <a:spcAft>
                          <a:spcPts val="0"/>
                        </a:spcAft>
                      </a:pPr>
                      <a:r>
                        <a:rPr lang="ru-RU" sz="900" dirty="0">
                          <a:effectLst/>
                          <a:latin typeface="Times New Roman" pitchFamily="18" charset="0"/>
                          <a:cs typeface="Times New Roman" pitchFamily="18" charset="0"/>
                        </a:rPr>
                        <a:t>- кормоуборочные комбайны</a:t>
                      </a:r>
                      <a:endParaRPr lang="ru-RU" sz="9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800">
                          <a:effectLst/>
                          <a:latin typeface="Times New Roman" pitchFamily="18" charset="0"/>
                          <a:cs typeface="Times New Roman" pitchFamily="18" charset="0"/>
                        </a:rPr>
                        <a:t>штук</a:t>
                      </a:r>
                      <a:endParaRPr lang="ru-RU" sz="80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a:effectLst/>
                          <a:latin typeface="Times New Roman" pitchFamily="18" charset="0"/>
                          <a:cs typeface="Times New Roman" pitchFamily="18" charset="0"/>
                        </a:rPr>
                        <a:t>2</a:t>
                      </a:r>
                      <a:endParaRPr lang="ru-RU" sz="100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a:effectLst/>
                          <a:latin typeface="Times New Roman" pitchFamily="18" charset="0"/>
                          <a:cs typeface="Times New Roman" pitchFamily="18" charset="0"/>
                        </a:rPr>
                        <a:t>1</a:t>
                      </a:r>
                      <a:endParaRPr lang="ru-RU" sz="100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х</a:t>
                      </a:r>
                      <a:endParaRPr lang="ru-RU" sz="10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х</a:t>
                      </a:r>
                      <a:endParaRPr lang="ru-RU" sz="10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1</a:t>
                      </a:r>
                      <a:endParaRPr lang="ru-RU" sz="1000" dirty="0">
                        <a:effectLst/>
                        <a:latin typeface="Times New Roman" pitchFamily="18" charset="0"/>
                        <a:ea typeface="Calibri"/>
                        <a:cs typeface="Times New Roman" pitchFamily="18" charset="0"/>
                      </a:endParaRPr>
                    </a:p>
                  </a:txBody>
                  <a:tcPr marL="22193" marR="22193" marT="0" marB="0"/>
                </a:tc>
                <a:extLst>
                  <a:ext uri="{0D108BD9-81ED-4DB2-BD59-A6C34878D82A}">
                    <a16:rowId xmlns:a16="http://schemas.microsoft.com/office/drawing/2014/main" xmlns="" val="10009"/>
                  </a:ext>
                </a:extLst>
              </a:tr>
              <a:tr h="103036">
                <a:tc>
                  <a:txBody>
                    <a:bodyPr/>
                    <a:lstStyle/>
                    <a:p>
                      <a:pPr algn="ctr">
                        <a:lnSpc>
                          <a:spcPct val="115000"/>
                        </a:lnSpc>
                        <a:spcAft>
                          <a:spcPts val="0"/>
                        </a:spcAft>
                      </a:pPr>
                      <a:r>
                        <a:rPr lang="ru-RU" sz="800" dirty="0">
                          <a:effectLst/>
                          <a:latin typeface="Times New Roman" pitchFamily="18" charset="0"/>
                          <a:cs typeface="Times New Roman" pitchFamily="18" charset="0"/>
                        </a:rPr>
                        <a:t> </a:t>
                      </a:r>
                      <a:endParaRPr lang="ru-RU" sz="800" dirty="0">
                        <a:effectLst/>
                        <a:latin typeface="Times New Roman" pitchFamily="18" charset="0"/>
                        <a:ea typeface="Calibri"/>
                        <a:cs typeface="Times New Roman" pitchFamily="18" charset="0"/>
                      </a:endParaRPr>
                    </a:p>
                  </a:txBody>
                  <a:tcPr marL="22193" marR="22193" marT="0" marB="0"/>
                </a:tc>
                <a:tc gridSpan="7">
                  <a:txBody>
                    <a:bodyPr/>
                    <a:lstStyle/>
                    <a:p>
                      <a:pPr algn="ctr">
                        <a:lnSpc>
                          <a:spcPct val="115000"/>
                        </a:lnSpc>
                        <a:spcAft>
                          <a:spcPts val="0"/>
                        </a:spcAft>
                      </a:pPr>
                      <a:r>
                        <a:rPr lang="ru-RU" sz="1200" b="1" dirty="0">
                          <a:solidFill>
                            <a:srgbClr val="FFFF00"/>
                          </a:solidFill>
                          <a:effectLst/>
                          <a:latin typeface="Times New Roman" pitchFamily="18" charset="0"/>
                          <a:cs typeface="Times New Roman" pitchFamily="18" charset="0"/>
                        </a:rPr>
                        <a:t>Мелиорация</a:t>
                      </a:r>
                      <a:endParaRPr lang="ru-RU" sz="1200" b="1" dirty="0">
                        <a:solidFill>
                          <a:srgbClr val="FFFF00"/>
                        </a:solidFill>
                        <a:effectLst/>
                        <a:latin typeface="Times New Roman" pitchFamily="18" charset="0"/>
                        <a:ea typeface="Calibri"/>
                        <a:cs typeface="Times New Roman" pitchFamily="18" charset="0"/>
                      </a:endParaRPr>
                    </a:p>
                  </a:txBody>
                  <a:tcPr marL="22193" marR="22193"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10"/>
                  </a:ext>
                </a:extLst>
              </a:tr>
              <a:tr h="451745">
                <a:tc>
                  <a:txBody>
                    <a:bodyPr/>
                    <a:lstStyle/>
                    <a:p>
                      <a:pPr algn="ctr">
                        <a:lnSpc>
                          <a:spcPct val="115000"/>
                        </a:lnSpc>
                        <a:spcAft>
                          <a:spcPts val="0"/>
                        </a:spcAft>
                      </a:pPr>
                      <a:r>
                        <a:rPr lang="ru-RU" sz="800">
                          <a:effectLst/>
                          <a:latin typeface="Times New Roman" pitchFamily="18" charset="0"/>
                          <a:cs typeface="Times New Roman" pitchFamily="18" charset="0"/>
                        </a:rPr>
                        <a:t>30</a:t>
                      </a:r>
                      <a:endParaRPr lang="ru-RU" sz="800">
                        <a:effectLst/>
                        <a:latin typeface="Times New Roman" pitchFamily="18" charset="0"/>
                        <a:ea typeface="Calibri"/>
                        <a:cs typeface="Times New Roman" pitchFamily="18" charset="0"/>
                      </a:endParaRPr>
                    </a:p>
                  </a:txBody>
                  <a:tcPr marL="22193" marR="22193" marT="0" marB="0" anchor="ctr"/>
                </a:tc>
                <a:tc>
                  <a:txBody>
                    <a:bodyPr/>
                    <a:lstStyle/>
                    <a:p>
                      <a:pPr algn="l">
                        <a:lnSpc>
                          <a:spcPct val="115000"/>
                        </a:lnSpc>
                        <a:spcAft>
                          <a:spcPts val="0"/>
                        </a:spcAft>
                      </a:pPr>
                      <a:r>
                        <a:rPr lang="ru-RU" sz="900" dirty="0">
                          <a:effectLst/>
                          <a:latin typeface="Times New Roman" pitchFamily="18" charset="0"/>
                          <a:cs typeface="Times New Roman" pitchFamily="18" charset="0"/>
                        </a:rPr>
                        <a:t>Ввод в эксплуатацию мелиорируемых земель за счет реконструкции, технического перевооружения и строительства новых мелиоративных систем, включая мелиоративные системы общего и индивидуального пользования</a:t>
                      </a:r>
                      <a:endParaRPr lang="ru-RU" sz="9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800">
                          <a:effectLst/>
                          <a:latin typeface="Times New Roman" pitchFamily="18" charset="0"/>
                          <a:cs typeface="Times New Roman" pitchFamily="18" charset="0"/>
                        </a:rPr>
                        <a:t>гектаров</a:t>
                      </a:r>
                      <a:endParaRPr lang="ru-RU" sz="80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0</a:t>
                      </a:r>
                      <a:endParaRPr lang="ru-RU" sz="10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0</a:t>
                      </a:r>
                      <a:endParaRPr lang="ru-RU" sz="10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х</a:t>
                      </a:r>
                      <a:endParaRPr lang="ru-RU" sz="10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х</a:t>
                      </a:r>
                      <a:endParaRPr lang="ru-RU" sz="10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х</a:t>
                      </a:r>
                      <a:endParaRPr lang="ru-RU" sz="1000" dirty="0">
                        <a:effectLst/>
                        <a:latin typeface="Times New Roman" pitchFamily="18" charset="0"/>
                        <a:ea typeface="Calibri"/>
                        <a:cs typeface="Times New Roman" pitchFamily="18" charset="0"/>
                      </a:endParaRPr>
                    </a:p>
                  </a:txBody>
                  <a:tcPr marL="22193" marR="22193" marT="0" marB="0"/>
                </a:tc>
                <a:extLst>
                  <a:ext uri="{0D108BD9-81ED-4DB2-BD59-A6C34878D82A}">
                    <a16:rowId xmlns:a16="http://schemas.microsoft.com/office/drawing/2014/main" xmlns="" val="10011"/>
                  </a:ext>
                </a:extLst>
              </a:tr>
              <a:tr h="653536">
                <a:tc>
                  <a:txBody>
                    <a:bodyPr/>
                    <a:lstStyle/>
                    <a:p>
                      <a:pPr algn="ctr">
                        <a:lnSpc>
                          <a:spcPct val="115000"/>
                        </a:lnSpc>
                        <a:spcAft>
                          <a:spcPts val="0"/>
                        </a:spcAft>
                      </a:pPr>
                      <a:r>
                        <a:rPr lang="ru-RU" sz="800">
                          <a:effectLst/>
                          <a:latin typeface="Times New Roman" pitchFamily="18" charset="0"/>
                          <a:cs typeface="Times New Roman" pitchFamily="18" charset="0"/>
                        </a:rPr>
                        <a:t>31</a:t>
                      </a:r>
                      <a:endParaRPr lang="ru-RU" sz="800">
                        <a:effectLst/>
                        <a:latin typeface="Times New Roman" pitchFamily="18" charset="0"/>
                        <a:ea typeface="Calibri"/>
                        <a:cs typeface="Times New Roman" pitchFamily="18" charset="0"/>
                      </a:endParaRPr>
                    </a:p>
                  </a:txBody>
                  <a:tcPr marL="22193" marR="22193" marT="0" marB="0" anchor="ctr"/>
                </a:tc>
                <a:tc>
                  <a:txBody>
                    <a:bodyPr/>
                    <a:lstStyle/>
                    <a:p>
                      <a:pPr algn="l">
                        <a:lnSpc>
                          <a:spcPct val="115000"/>
                        </a:lnSpc>
                        <a:spcAft>
                          <a:spcPts val="0"/>
                        </a:spcAft>
                      </a:pPr>
                      <a:r>
                        <a:rPr lang="ru-RU" sz="900" dirty="0">
                          <a:effectLst/>
                          <a:latin typeface="Times New Roman" pitchFamily="18" charset="0"/>
                          <a:cs typeface="Times New Roman" pitchFamily="18" charset="0"/>
                        </a:rPr>
                        <a:t>Вовлечение    в    оборот    выбывших</a:t>
                      </a:r>
                      <a:br>
                        <a:rPr lang="ru-RU" sz="900" dirty="0">
                          <a:effectLst/>
                          <a:latin typeface="Times New Roman" pitchFamily="18" charset="0"/>
                          <a:cs typeface="Times New Roman" pitchFamily="18" charset="0"/>
                        </a:rPr>
                      </a:br>
                      <a:r>
                        <a:rPr lang="ru-RU" sz="900" dirty="0">
                          <a:effectLst/>
                          <a:latin typeface="Times New Roman" pitchFamily="18" charset="0"/>
                          <a:cs typeface="Times New Roman" pitchFamily="18" charset="0"/>
                        </a:rPr>
                        <a:t>сельскохозяйственных  угодий  за  счет  проведения  </a:t>
                      </a:r>
                      <a:r>
                        <a:rPr lang="ru-RU" sz="900" dirty="0" err="1">
                          <a:effectLst/>
                          <a:latin typeface="Times New Roman" pitchFamily="18" charset="0"/>
                          <a:cs typeface="Times New Roman" pitchFamily="18" charset="0"/>
                        </a:rPr>
                        <a:t>культуртехнических</a:t>
                      </a:r>
                      <a:r>
                        <a:rPr lang="ru-RU" sz="900" dirty="0">
                          <a:effectLst/>
                          <a:latin typeface="Times New Roman" pitchFamily="18" charset="0"/>
                          <a:cs typeface="Times New Roman" pitchFamily="18" charset="0"/>
                        </a:rPr>
                        <a:t> мероприятий</a:t>
                      </a:r>
                      <a:endParaRPr lang="ru-RU" sz="9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800">
                          <a:effectLst/>
                          <a:latin typeface="Times New Roman" pitchFamily="18" charset="0"/>
                          <a:cs typeface="Times New Roman" pitchFamily="18" charset="0"/>
                        </a:rPr>
                        <a:t>гектаров</a:t>
                      </a:r>
                      <a:endParaRPr lang="ru-RU" sz="80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a:effectLst/>
                          <a:latin typeface="Times New Roman" pitchFamily="18" charset="0"/>
                          <a:cs typeface="Times New Roman" pitchFamily="18" charset="0"/>
                        </a:rPr>
                        <a:t>170</a:t>
                      </a:r>
                      <a:endParaRPr lang="ru-RU" sz="100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a:effectLst/>
                          <a:latin typeface="Times New Roman" pitchFamily="18" charset="0"/>
                          <a:cs typeface="Times New Roman" pitchFamily="18" charset="0"/>
                        </a:rPr>
                        <a:t>237</a:t>
                      </a:r>
                      <a:endParaRPr lang="ru-RU" sz="100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257</a:t>
                      </a:r>
                      <a:endParaRPr lang="ru-RU" sz="10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308</a:t>
                      </a:r>
                      <a:endParaRPr lang="ru-RU" sz="10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385</a:t>
                      </a:r>
                      <a:endParaRPr lang="ru-RU" sz="1000" dirty="0">
                        <a:effectLst/>
                        <a:latin typeface="Times New Roman" pitchFamily="18" charset="0"/>
                        <a:ea typeface="Calibri"/>
                        <a:cs typeface="Times New Roman" pitchFamily="18" charset="0"/>
                      </a:endParaRPr>
                    </a:p>
                  </a:txBody>
                  <a:tcPr marL="22193" marR="22193" marT="0" marB="0"/>
                </a:tc>
                <a:extLst>
                  <a:ext uri="{0D108BD9-81ED-4DB2-BD59-A6C34878D82A}">
                    <a16:rowId xmlns:a16="http://schemas.microsoft.com/office/drawing/2014/main" xmlns="" val="10012"/>
                  </a:ext>
                </a:extLst>
              </a:tr>
              <a:tr h="103036">
                <a:tc>
                  <a:txBody>
                    <a:bodyPr/>
                    <a:lstStyle/>
                    <a:p>
                      <a:pPr algn="ctr">
                        <a:lnSpc>
                          <a:spcPct val="115000"/>
                        </a:lnSpc>
                        <a:spcAft>
                          <a:spcPts val="0"/>
                        </a:spcAft>
                      </a:pPr>
                      <a:r>
                        <a:rPr lang="ru-RU" sz="800">
                          <a:effectLst/>
                          <a:latin typeface="Times New Roman" pitchFamily="18" charset="0"/>
                          <a:cs typeface="Times New Roman" pitchFamily="18" charset="0"/>
                        </a:rPr>
                        <a:t> </a:t>
                      </a:r>
                      <a:endParaRPr lang="ru-RU" sz="800">
                        <a:effectLst/>
                        <a:latin typeface="Times New Roman" pitchFamily="18" charset="0"/>
                        <a:ea typeface="Calibri"/>
                        <a:cs typeface="Times New Roman" pitchFamily="18" charset="0"/>
                      </a:endParaRPr>
                    </a:p>
                  </a:txBody>
                  <a:tcPr marL="22193" marR="22193" marT="0" marB="0"/>
                </a:tc>
                <a:tc gridSpan="7">
                  <a:txBody>
                    <a:bodyPr/>
                    <a:lstStyle/>
                    <a:p>
                      <a:pPr algn="ctr">
                        <a:lnSpc>
                          <a:spcPct val="115000"/>
                        </a:lnSpc>
                        <a:spcAft>
                          <a:spcPts val="0"/>
                        </a:spcAft>
                      </a:pPr>
                      <a:r>
                        <a:rPr lang="ru-RU" sz="1200" b="1" dirty="0">
                          <a:solidFill>
                            <a:srgbClr val="FFFF00"/>
                          </a:solidFill>
                          <a:effectLst/>
                          <a:latin typeface="Times New Roman" pitchFamily="18" charset="0"/>
                          <a:cs typeface="Times New Roman" pitchFamily="18" charset="0"/>
                        </a:rPr>
                        <a:t>Страхование</a:t>
                      </a:r>
                      <a:endParaRPr lang="ru-RU" sz="1200" b="1" dirty="0">
                        <a:solidFill>
                          <a:srgbClr val="FFFF00"/>
                        </a:solidFill>
                        <a:effectLst/>
                        <a:latin typeface="Times New Roman" pitchFamily="18" charset="0"/>
                        <a:ea typeface="Calibri"/>
                        <a:cs typeface="Times New Roman" pitchFamily="18" charset="0"/>
                      </a:endParaRPr>
                    </a:p>
                  </a:txBody>
                  <a:tcPr marL="22193" marR="22193"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13"/>
                  </a:ext>
                </a:extLst>
              </a:tr>
              <a:tr h="560174">
                <a:tc>
                  <a:txBody>
                    <a:bodyPr/>
                    <a:lstStyle/>
                    <a:p>
                      <a:pPr algn="ctr">
                        <a:lnSpc>
                          <a:spcPct val="115000"/>
                        </a:lnSpc>
                        <a:spcAft>
                          <a:spcPts val="0"/>
                        </a:spcAft>
                      </a:pPr>
                      <a:r>
                        <a:rPr lang="ru-RU" sz="800">
                          <a:effectLst/>
                          <a:latin typeface="Times New Roman" pitchFamily="18" charset="0"/>
                          <a:cs typeface="Times New Roman" pitchFamily="18" charset="0"/>
                        </a:rPr>
                        <a:t>32</a:t>
                      </a:r>
                      <a:endParaRPr lang="ru-RU" sz="800">
                        <a:effectLst/>
                        <a:latin typeface="Times New Roman" pitchFamily="18" charset="0"/>
                        <a:ea typeface="Calibri"/>
                        <a:cs typeface="Times New Roman" pitchFamily="18" charset="0"/>
                      </a:endParaRPr>
                    </a:p>
                  </a:txBody>
                  <a:tcPr marL="22193" marR="22193" marT="0" marB="0" anchor="ctr"/>
                </a:tc>
                <a:tc>
                  <a:txBody>
                    <a:bodyPr/>
                    <a:lstStyle/>
                    <a:p>
                      <a:pPr algn="l">
                        <a:lnSpc>
                          <a:spcPct val="115000"/>
                        </a:lnSpc>
                        <a:spcAft>
                          <a:spcPts val="0"/>
                        </a:spcAft>
                      </a:pPr>
                      <a:r>
                        <a:rPr lang="ru-RU" sz="900" dirty="0">
                          <a:effectLst/>
                          <a:latin typeface="Times New Roman" pitchFamily="18" charset="0"/>
                          <a:cs typeface="Times New Roman" pitchFamily="18" charset="0"/>
                        </a:rPr>
                        <a:t>Застрахованная посевная (посадочная) площадь (в условных единицах площади)</a:t>
                      </a:r>
                      <a:endParaRPr lang="ru-RU" sz="9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тыс. условных га</a:t>
                      </a:r>
                      <a:endParaRPr lang="ru-RU" sz="8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х</a:t>
                      </a:r>
                      <a:endParaRPr lang="ru-RU" sz="10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0</a:t>
                      </a:r>
                      <a:endParaRPr lang="ru-RU" sz="10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0,08</a:t>
                      </a:r>
                      <a:endParaRPr lang="ru-RU" sz="10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0,08</a:t>
                      </a:r>
                      <a:endParaRPr lang="ru-RU" sz="1000" dirty="0">
                        <a:effectLst/>
                        <a:latin typeface="Times New Roman" pitchFamily="18" charset="0"/>
                        <a:ea typeface="Calibri"/>
                        <a:cs typeface="Times New Roman" pitchFamily="18" charset="0"/>
                      </a:endParaRPr>
                    </a:p>
                  </a:txBody>
                  <a:tcPr marL="22193" marR="22193"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0,09</a:t>
                      </a:r>
                      <a:endParaRPr lang="ru-RU" sz="1000" dirty="0">
                        <a:effectLst/>
                        <a:latin typeface="Times New Roman" pitchFamily="18" charset="0"/>
                        <a:ea typeface="Calibri"/>
                        <a:cs typeface="Times New Roman" pitchFamily="18" charset="0"/>
                      </a:endParaRPr>
                    </a:p>
                  </a:txBody>
                  <a:tcPr marL="22193" marR="22193" marT="0" marB="0"/>
                </a:tc>
                <a:extLst>
                  <a:ext uri="{0D108BD9-81ED-4DB2-BD59-A6C34878D82A}">
                    <a16:rowId xmlns:a16="http://schemas.microsoft.com/office/drawing/2014/main" xmlns="" val="10014"/>
                  </a:ext>
                </a:extLst>
              </a:tr>
            </a:tbl>
          </a:graphicData>
        </a:graphic>
      </p:graphicFrame>
    </p:spTree>
    <p:extLst>
      <p:ext uri="{BB962C8B-B14F-4D97-AF65-F5344CB8AC3E}">
        <p14:creationId xmlns:p14="http://schemas.microsoft.com/office/powerpoint/2010/main" val="10973360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18" name="Номер слайда 1"/>
          <p:cNvSpPr txBox="1">
            <a:spLocks/>
          </p:cNvSpPr>
          <p:nvPr/>
        </p:nvSpPr>
        <p:spPr>
          <a:xfrm>
            <a:off x="8503030" y="6353110"/>
            <a:ext cx="587274" cy="353391"/>
          </a:xfrm>
          <a:prstGeom prst="rect">
            <a:avLst/>
          </a:prstGeom>
        </p:spPr>
        <p:txBody>
          <a:bodyPr vert="horz" lIns="91440" tIns="45720" rIns="91440" bIns="45720" rtlCol="0" anchor="t"/>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77</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
        <p:nvSpPr>
          <p:cNvPr id="11" name="Прямоугольник 10"/>
          <p:cNvSpPr/>
          <p:nvPr/>
        </p:nvSpPr>
        <p:spPr>
          <a:xfrm>
            <a:off x="922711" y="826182"/>
            <a:ext cx="8064245" cy="307777"/>
          </a:xfrm>
          <a:prstGeom prst="rect">
            <a:avLst/>
          </a:prstGeom>
          <a:gradFill flip="none" rotWithShape="1">
            <a:gsLst>
              <a:gs pos="0">
                <a:srgbClr val="99FFCC">
                  <a:shade val="30000"/>
                  <a:satMod val="115000"/>
                </a:srgbClr>
              </a:gs>
              <a:gs pos="50000">
                <a:srgbClr val="99FFCC">
                  <a:shade val="67500"/>
                  <a:satMod val="115000"/>
                </a:srgbClr>
              </a:gs>
              <a:gs pos="100000">
                <a:srgbClr val="99FFCC">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ru-RU" sz="1400" b="1" dirty="0">
                <a:solidFill>
                  <a:schemeClr val="bg1">
                    <a:lumMod val="75000"/>
                  </a:schemeClr>
                </a:solidFill>
              </a:rPr>
              <a:t>Целевые индикаторы (показатели) реализации муниципальной программы</a:t>
            </a:r>
            <a:r>
              <a:rPr lang="ru-RU" sz="1400" dirty="0">
                <a:solidFill>
                  <a:schemeClr val="bg1">
                    <a:lumMod val="75000"/>
                  </a:schemeClr>
                </a:solidFill>
              </a:rPr>
              <a:t>	</a:t>
            </a:r>
          </a:p>
        </p:txBody>
      </p:sp>
      <p:sp>
        <p:nvSpPr>
          <p:cNvPr id="3" name="Прямоугольник 2"/>
          <p:cNvSpPr/>
          <p:nvPr/>
        </p:nvSpPr>
        <p:spPr>
          <a:xfrm>
            <a:off x="561384" y="28885"/>
            <a:ext cx="8550696" cy="738664"/>
          </a:xfrm>
          <a:prstGeom prst="rect">
            <a:avLst/>
          </a:prstGeom>
        </p:spPr>
        <p:txBody>
          <a:bodyPr wrap="square">
            <a:spAutoFit/>
          </a:bodyPr>
          <a:lstStyle/>
          <a:p>
            <a:pPr lvl="0" algn="ctr"/>
            <a:r>
              <a:rPr lang="ru-RU" sz="1400" b="1" i="1" dirty="0">
                <a:solidFill>
                  <a:srgbClr val="FFFF00"/>
                </a:solidFill>
                <a:effectLst>
                  <a:outerShdw blurRad="38100" dist="38100" dir="2700000" algn="tl">
                    <a:srgbClr val="000000">
                      <a:alpha val="43137"/>
                    </a:srgbClr>
                  </a:outerShdw>
                </a:effectLst>
              </a:rPr>
              <a:t>Муниципальная программа</a:t>
            </a:r>
          </a:p>
          <a:p>
            <a:pPr lvl="0" algn="ctr"/>
            <a:r>
              <a:rPr lang="ru-RU" sz="1400" b="1" i="1" dirty="0">
                <a:solidFill>
                  <a:srgbClr val="FFFF00"/>
                </a:solidFill>
                <a:effectLst>
                  <a:outerShdw blurRad="38100" dist="38100" dir="2700000" algn="tl">
                    <a:srgbClr val="000000">
                      <a:alpha val="43137"/>
                    </a:srgbClr>
                  </a:outerShdw>
                </a:effectLst>
              </a:rPr>
              <a:t> «Развитие сельского хозяйства и регулирование рынков сельскохозяйственной продукции, сырья и продовольствия в Гаврилово-Посадском муниципальном районе»</a:t>
            </a:r>
            <a:endParaRPr lang="ru-RU" sz="1400" b="1" i="1" dirty="0">
              <a:ln w="1905"/>
              <a:solidFill>
                <a:srgbClr val="FFFF00"/>
              </a:solidFill>
              <a:effectLst>
                <a:outerShdw blurRad="38100" dist="38100" dir="2700000" algn="tl">
                  <a:srgbClr val="000000">
                    <a:alpha val="43137"/>
                  </a:srgbClr>
                </a:outerShdw>
              </a:effectLst>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970620071"/>
              </p:ext>
            </p:extLst>
          </p:nvPr>
        </p:nvGraphicFramePr>
        <p:xfrm>
          <a:off x="17296" y="1215792"/>
          <a:ext cx="9073008" cy="736092"/>
        </p:xfrm>
        <a:graphic>
          <a:graphicData uri="http://schemas.openxmlformats.org/drawingml/2006/table">
            <a:tbl>
              <a:tblPr firstRow="1" firstCol="1" bandRow="1">
                <a:tableStyleId>{5940675A-B579-460E-94D1-54222C63F5DA}</a:tableStyleId>
              </a:tblPr>
              <a:tblGrid>
                <a:gridCol w="594264">
                  <a:extLst>
                    <a:ext uri="{9D8B030D-6E8A-4147-A177-3AD203B41FA5}">
                      <a16:colId xmlns:a16="http://schemas.microsoft.com/office/drawing/2014/main" xmlns="" val="20000"/>
                    </a:ext>
                  </a:extLst>
                </a:gridCol>
                <a:gridCol w="3826014">
                  <a:extLst>
                    <a:ext uri="{9D8B030D-6E8A-4147-A177-3AD203B41FA5}">
                      <a16:colId xmlns:a16="http://schemas.microsoft.com/office/drawing/2014/main" xmlns="" val="20001"/>
                    </a:ext>
                  </a:extLst>
                </a:gridCol>
                <a:gridCol w="666094">
                  <a:extLst>
                    <a:ext uri="{9D8B030D-6E8A-4147-A177-3AD203B41FA5}">
                      <a16:colId xmlns:a16="http://schemas.microsoft.com/office/drawing/2014/main" xmlns="" val="20002"/>
                    </a:ext>
                  </a:extLst>
                </a:gridCol>
                <a:gridCol w="892300">
                  <a:extLst>
                    <a:ext uri="{9D8B030D-6E8A-4147-A177-3AD203B41FA5}">
                      <a16:colId xmlns:a16="http://schemas.microsoft.com/office/drawing/2014/main" xmlns="" val="20003"/>
                    </a:ext>
                  </a:extLst>
                </a:gridCol>
                <a:gridCol w="892300">
                  <a:extLst>
                    <a:ext uri="{9D8B030D-6E8A-4147-A177-3AD203B41FA5}">
                      <a16:colId xmlns:a16="http://schemas.microsoft.com/office/drawing/2014/main" xmlns="" val="20004"/>
                    </a:ext>
                  </a:extLst>
                </a:gridCol>
                <a:gridCol w="777238">
                  <a:extLst>
                    <a:ext uri="{9D8B030D-6E8A-4147-A177-3AD203B41FA5}">
                      <a16:colId xmlns:a16="http://schemas.microsoft.com/office/drawing/2014/main" xmlns="" val="20005"/>
                    </a:ext>
                  </a:extLst>
                </a:gridCol>
                <a:gridCol w="777238">
                  <a:extLst>
                    <a:ext uri="{9D8B030D-6E8A-4147-A177-3AD203B41FA5}">
                      <a16:colId xmlns:a16="http://schemas.microsoft.com/office/drawing/2014/main" xmlns="" val="20006"/>
                    </a:ext>
                  </a:extLst>
                </a:gridCol>
                <a:gridCol w="647560">
                  <a:extLst>
                    <a:ext uri="{9D8B030D-6E8A-4147-A177-3AD203B41FA5}">
                      <a16:colId xmlns:a16="http://schemas.microsoft.com/office/drawing/2014/main" xmlns="" val="20007"/>
                    </a:ext>
                  </a:extLst>
                </a:gridCol>
              </a:tblGrid>
              <a:tr h="42864">
                <a:tc rowSpan="2">
                  <a:txBody>
                    <a:bodyPr/>
                    <a:lstStyle/>
                    <a:p>
                      <a:pPr algn="ctr">
                        <a:lnSpc>
                          <a:spcPct val="115000"/>
                        </a:lnSpc>
                        <a:spcAft>
                          <a:spcPts val="0"/>
                        </a:spcAft>
                      </a:pPr>
                      <a:r>
                        <a:rPr lang="ru-RU" sz="1000" b="1" dirty="0">
                          <a:effectLst/>
                          <a:latin typeface="Times New Roman" pitchFamily="18" charset="0"/>
                          <a:cs typeface="Times New Roman" pitchFamily="18" charset="0"/>
                        </a:rPr>
                        <a:t> </a:t>
                      </a:r>
                    </a:p>
                    <a:p>
                      <a:pPr algn="ctr">
                        <a:lnSpc>
                          <a:spcPct val="115000"/>
                        </a:lnSpc>
                        <a:spcAft>
                          <a:spcPts val="0"/>
                        </a:spcAft>
                      </a:pPr>
                      <a:r>
                        <a:rPr lang="ru-RU" sz="1000" b="1" dirty="0">
                          <a:effectLst/>
                          <a:latin typeface="Times New Roman" pitchFamily="18" charset="0"/>
                          <a:cs typeface="Times New Roman" pitchFamily="18" charset="0"/>
                        </a:rPr>
                        <a:t>№ п/п</a:t>
                      </a:r>
                      <a:endParaRPr lang="ru-RU" sz="1000" b="1" dirty="0">
                        <a:effectLst/>
                        <a:latin typeface="Times New Roman" pitchFamily="18" charset="0"/>
                        <a:ea typeface="Calibri"/>
                        <a:cs typeface="Times New Roman" pitchFamily="18" charset="0"/>
                      </a:endParaRPr>
                    </a:p>
                  </a:txBody>
                  <a:tcPr marL="11000" marR="11000" marT="0" marB="0"/>
                </a:tc>
                <a:tc rowSpan="2">
                  <a:txBody>
                    <a:bodyPr/>
                    <a:lstStyle/>
                    <a:p>
                      <a:pPr algn="ctr">
                        <a:lnSpc>
                          <a:spcPct val="115000"/>
                        </a:lnSpc>
                        <a:spcAft>
                          <a:spcPts val="0"/>
                        </a:spcAft>
                      </a:pPr>
                      <a:r>
                        <a:rPr lang="ru-RU" sz="1000" b="1" dirty="0">
                          <a:effectLst/>
                          <a:latin typeface="Times New Roman" pitchFamily="18" charset="0"/>
                          <a:cs typeface="Times New Roman" pitchFamily="18" charset="0"/>
                        </a:rPr>
                        <a:t>Наименование показателя (индикатора)</a:t>
                      </a:r>
                      <a:endParaRPr lang="ru-RU" sz="1000" b="1" dirty="0">
                        <a:effectLst/>
                        <a:latin typeface="Times New Roman" pitchFamily="18" charset="0"/>
                        <a:ea typeface="Calibri"/>
                        <a:cs typeface="Times New Roman" pitchFamily="18" charset="0"/>
                      </a:endParaRPr>
                    </a:p>
                  </a:txBody>
                  <a:tcPr marL="11000" marR="11000" marT="0" marB="0" anchor="ctr"/>
                </a:tc>
                <a:tc rowSpan="2">
                  <a:txBody>
                    <a:bodyPr/>
                    <a:lstStyle/>
                    <a:p>
                      <a:pPr algn="ctr">
                        <a:lnSpc>
                          <a:spcPct val="115000"/>
                        </a:lnSpc>
                        <a:spcAft>
                          <a:spcPts val="0"/>
                        </a:spcAft>
                      </a:pPr>
                      <a:r>
                        <a:rPr lang="ru-RU" sz="1000" b="1" dirty="0">
                          <a:effectLst/>
                          <a:latin typeface="Times New Roman" pitchFamily="18" charset="0"/>
                          <a:cs typeface="Times New Roman" pitchFamily="18" charset="0"/>
                        </a:rPr>
                        <a:t>Единица измерения</a:t>
                      </a:r>
                      <a:endParaRPr lang="ru-RU" sz="1000" b="1" dirty="0">
                        <a:effectLst/>
                        <a:latin typeface="Times New Roman" pitchFamily="18" charset="0"/>
                        <a:ea typeface="Calibri"/>
                        <a:cs typeface="Times New Roman" pitchFamily="18" charset="0"/>
                      </a:endParaRPr>
                    </a:p>
                  </a:txBody>
                  <a:tcPr marL="11000" marR="11000" marT="0" marB="0"/>
                </a:tc>
                <a:tc gridSpan="5">
                  <a:txBody>
                    <a:bodyPr/>
                    <a:lstStyle/>
                    <a:p>
                      <a:pPr algn="ctr">
                        <a:lnSpc>
                          <a:spcPct val="115000"/>
                        </a:lnSpc>
                        <a:spcAft>
                          <a:spcPts val="0"/>
                        </a:spcAft>
                      </a:pPr>
                      <a:r>
                        <a:rPr lang="ru-RU" sz="1000" b="1" dirty="0">
                          <a:effectLst/>
                          <a:latin typeface="Times New Roman" pitchFamily="18" charset="0"/>
                          <a:cs typeface="Times New Roman" pitchFamily="18" charset="0"/>
                        </a:rPr>
                        <a:t>Значение</a:t>
                      </a:r>
                      <a:endParaRPr lang="ru-RU" sz="1000" b="1" dirty="0">
                        <a:effectLst/>
                        <a:latin typeface="Times New Roman" pitchFamily="18" charset="0"/>
                        <a:ea typeface="Calibri"/>
                        <a:cs typeface="Times New Roman" pitchFamily="18" charset="0"/>
                      </a:endParaRPr>
                    </a:p>
                  </a:txBody>
                  <a:tcPr marL="11000" marR="1100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257186">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000" b="1" dirty="0">
                          <a:effectLst/>
                          <a:latin typeface="Times New Roman" pitchFamily="18" charset="0"/>
                          <a:cs typeface="Times New Roman" pitchFamily="18" charset="0"/>
                        </a:rPr>
                        <a:t>2020 год (факт)</a:t>
                      </a:r>
                      <a:endParaRPr lang="ru-RU" sz="1000" b="1"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b="1" dirty="0">
                          <a:effectLst/>
                          <a:latin typeface="Times New Roman" pitchFamily="18" charset="0"/>
                          <a:cs typeface="Times New Roman" pitchFamily="18" charset="0"/>
                        </a:rPr>
                        <a:t>2021 год (факт)</a:t>
                      </a:r>
                      <a:endParaRPr lang="ru-RU" sz="1000" b="1"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b="1" dirty="0">
                          <a:effectLst/>
                          <a:latin typeface="Times New Roman" pitchFamily="18" charset="0"/>
                          <a:cs typeface="Times New Roman" pitchFamily="18" charset="0"/>
                        </a:rPr>
                        <a:t>2022 год</a:t>
                      </a:r>
                      <a:endParaRPr lang="ru-RU" sz="1000" b="1"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b="1" dirty="0">
                          <a:effectLst/>
                          <a:latin typeface="Times New Roman" pitchFamily="18" charset="0"/>
                          <a:cs typeface="Times New Roman" pitchFamily="18" charset="0"/>
                        </a:rPr>
                        <a:t>2023 год</a:t>
                      </a:r>
                      <a:endParaRPr lang="ru-RU" sz="1000" b="1" dirty="0">
                        <a:effectLst/>
                        <a:latin typeface="Times New Roman" pitchFamily="18" charset="0"/>
                        <a:ea typeface="Calibri"/>
                        <a:cs typeface="Times New Roman" pitchFamily="18" charset="0"/>
                      </a:endParaRPr>
                    </a:p>
                  </a:txBody>
                  <a:tcPr marL="11000" marR="11000" marT="0" marB="0"/>
                </a:tc>
                <a:tc>
                  <a:txBody>
                    <a:bodyPr/>
                    <a:lstStyle/>
                    <a:p>
                      <a:pPr algn="ctr">
                        <a:lnSpc>
                          <a:spcPct val="115000"/>
                        </a:lnSpc>
                        <a:spcAft>
                          <a:spcPts val="0"/>
                        </a:spcAft>
                      </a:pPr>
                      <a:r>
                        <a:rPr lang="ru-RU" sz="1000" b="1" dirty="0">
                          <a:effectLst/>
                          <a:latin typeface="Times New Roman" pitchFamily="18" charset="0"/>
                          <a:cs typeface="Times New Roman" pitchFamily="18" charset="0"/>
                        </a:rPr>
                        <a:t>2024 год</a:t>
                      </a:r>
                      <a:endParaRPr lang="ru-RU" sz="1000" b="1" dirty="0">
                        <a:effectLst/>
                        <a:latin typeface="Times New Roman" pitchFamily="18" charset="0"/>
                        <a:ea typeface="Calibri"/>
                        <a:cs typeface="Times New Roman" pitchFamily="18" charset="0"/>
                      </a:endParaRPr>
                    </a:p>
                  </a:txBody>
                  <a:tcPr marL="11000" marR="11000" marT="0" marB="0"/>
                </a:tc>
                <a:extLst>
                  <a:ext uri="{0D108BD9-81ED-4DB2-BD59-A6C34878D82A}">
                    <a16:rowId xmlns:a16="http://schemas.microsoft.com/office/drawing/2014/main" xmlns="" val="10001"/>
                  </a:ext>
                </a:extLst>
              </a:tr>
              <a:tr h="122292">
                <a:tc>
                  <a:txBody>
                    <a:bodyPr/>
                    <a:lstStyle/>
                    <a:p>
                      <a:pPr algn="ctr">
                        <a:lnSpc>
                          <a:spcPct val="115000"/>
                        </a:lnSpc>
                        <a:spcAft>
                          <a:spcPts val="0"/>
                        </a:spcAft>
                      </a:pPr>
                      <a:endParaRPr lang="ru-RU" sz="1000" b="1" dirty="0">
                        <a:effectLst/>
                        <a:latin typeface="Times New Roman" pitchFamily="18" charset="0"/>
                        <a:ea typeface="Calibri"/>
                        <a:cs typeface="Times New Roman" pitchFamily="18" charset="0"/>
                      </a:endParaRPr>
                    </a:p>
                  </a:txBody>
                  <a:tcPr marL="11000" marR="11000" marT="0" marB="0"/>
                </a:tc>
                <a:tc gridSpan="7">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2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Малые формы хозяйствования</a:t>
                      </a:r>
                      <a:endParaRPr kumimoji="0" lang="ru-RU" sz="1200" b="1" i="0" u="none" strike="noStrike" kern="1200" cap="none" spc="0" normalizeH="0" baseline="0" noProof="0" dirty="0">
                        <a:ln>
                          <a:noFill/>
                        </a:ln>
                        <a:solidFill>
                          <a:srgbClr val="FFFF00"/>
                        </a:solidFill>
                        <a:effectLst/>
                        <a:uLnTx/>
                        <a:uFillTx/>
                        <a:latin typeface="Times New Roman" pitchFamily="18" charset="0"/>
                        <a:ea typeface="Calibri"/>
                        <a:cs typeface="Times New Roman" pitchFamily="18" charset="0"/>
                      </a:endParaRPr>
                    </a:p>
                  </a:txBody>
                  <a:tcPr marL="11000" marR="11000" marT="0" marB="0"/>
                </a:tc>
                <a:tc hMerge="1">
                  <a:txBody>
                    <a:bodyPr/>
                    <a:lstStyle/>
                    <a:p>
                      <a:pPr algn="ctr">
                        <a:lnSpc>
                          <a:spcPct val="115000"/>
                        </a:lnSpc>
                        <a:spcAft>
                          <a:spcPts val="0"/>
                        </a:spcAft>
                      </a:pPr>
                      <a:endParaRPr lang="ru-RU" sz="1000" b="1" dirty="0">
                        <a:effectLst/>
                        <a:latin typeface="Times New Roman" pitchFamily="18" charset="0"/>
                        <a:ea typeface="Calibri"/>
                        <a:cs typeface="Times New Roman" pitchFamily="18" charset="0"/>
                      </a:endParaRPr>
                    </a:p>
                  </a:txBody>
                  <a:tcPr marL="11000" marR="11000" marT="0" marB="0"/>
                </a:tc>
                <a:tc hMerge="1">
                  <a:txBody>
                    <a:bodyPr/>
                    <a:lstStyle/>
                    <a:p>
                      <a:pPr algn="ctr">
                        <a:lnSpc>
                          <a:spcPct val="115000"/>
                        </a:lnSpc>
                        <a:spcAft>
                          <a:spcPts val="0"/>
                        </a:spcAft>
                      </a:pPr>
                      <a:endParaRPr lang="ru-RU" sz="1000" b="1" dirty="0">
                        <a:effectLst/>
                        <a:latin typeface="Times New Roman" pitchFamily="18" charset="0"/>
                        <a:ea typeface="Calibri"/>
                        <a:cs typeface="Times New Roman" pitchFamily="18" charset="0"/>
                      </a:endParaRPr>
                    </a:p>
                  </a:txBody>
                  <a:tcPr marL="11000" marR="11000" marT="0" marB="0"/>
                </a:tc>
                <a:tc hMerge="1">
                  <a:txBody>
                    <a:bodyPr/>
                    <a:lstStyle/>
                    <a:p>
                      <a:pPr algn="ctr">
                        <a:lnSpc>
                          <a:spcPct val="115000"/>
                        </a:lnSpc>
                        <a:spcAft>
                          <a:spcPts val="0"/>
                        </a:spcAft>
                      </a:pPr>
                      <a:endParaRPr lang="ru-RU" sz="1000" b="1" dirty="0">
                        <a:effectLst/>
                        <a:latin typeface="Times New Roman" pitchFamily="18" charset="0"/>
                        <a:ea typeface="Calibri"/>
                        <a:cs typeface="Times New Roman" pitchFamily="18" charset="0"/>
                      </a:endParaRPr>
                    </a:p>
                  </a:txBody>
                  <a:tcPr marL="11000" marR="11000" marT="0" marB="0"/>
                </a:tc>
                <a:tc hMerge="1">
                  <a:txBody>
                    <a:bodyPr/>
                    <a:lstStyle/>
                    <a:p>
                      <a:pPr algn="ctr">
                        <a:lnSpc>
                          <a:spcPct val="115000"/>
                        </a:lnSpc>
                        <a:spcAft>
                          <a:spcPts val="0"/>
                        </a:spcAft>
                      </a:pPr>
                      <a:endParaRPr lang="ru-RU" sz="1000" b="1" dirty="0">
                        <a:effectLst/>
                        <a:latin typeface="Times New Roman" pitchFamily="18" charset="0"/>
                        <a:ea typeface="Calibri"/>
                        <a:cs typeface="Times New Roman" pitchFamily="18" charset="0"/>
                      </a:endParaRPr>
                    </a:p>
                  </a:txBody>
                  <a:tcPr marL="11000" marR="11000" marT="0" marB="0"/>
                </a:tc>
                <a:tc hMerge="1">
                  <a:txBody>
                    <a:bodyPr/>
                    <a:lstStyle/>
                    <a:p>
                      <a:pPr algn="ctr">
                        <a:lnSpc>
                          <a:spcPct val="115000"/>
                        </a:lnSpc>
                        <a:spcAft>
                          <a:spcPts val="0"/>
                        </a:spcAft>
                      </a:pPr>
                      <a:endParaRPr lang="ru-RU" sz="1000" b="1" dirty="0">
                        <a:effectLst/>
                        <a:latin typeface="Times New Roman" pitchFamily="18" charset="0"/>
                        <a:ea typeface="Calibri"/>
                        <a:cs typeface="Times New Roman" pitchFamily="18" charset="0"/>
                      </a:endParaRPr>
                    </a:p>
                  </a:txBody>
                  <a:tcPr marL="11000" marR="11000" marT="0" marB="0"/>
                </a:tc>
                <a:tc hMerge="1">
                  <a:txBody>
                    <a:bodyPr/>
                    <a:lstStyle/>
                    <a:p>
                      <a:pPr algn="ctr">
                        <a:lnSpc>
                          <a:spcPct val="115000"/>
                        </a:lnSpc>
                        <a:spcAft>
                          <a:spcPts val="0"/>
                        </a:spcAft>
                      </a:pPr>
                      <a:endParaRPr lang="ru-RU" sz="1000" b="1" dirty="0">
                        <a:effectLst/>
                        <a:latin typeface="Times New Roman" pitchFamily="18" charset="0"/>
                        <a:ea typeface="Calibri"/>
                        <a:cs typeface="Times New Roman" pitchFamily="18" charset="0"/>
                      </a:endParaRPr>
                    </a:p>
                  </a:txBody>
                  <a:tcPr marL="11000" marR="11000" marT="0" marB="0"/>
                </a:tc>
                <a:extLst>
                  <a:ext uri="{0D108BD9-81ED-4DB2-BD59-A6C34878D82A}">
                    <a16:rowId xmlns:a16="http://schemas.microsoft.com/office/drawing/2014/main" xmlns="" val="10002"/>
                  </a:ext>
                </a:extLst>
              </a:tr>
            </a:tbl>
          </a:graphicData>
        </a:graphic>
      </p:graphicFrame>
      <p:graphicFrame>
        <p:nvGraphicFramePr>
          <p:cNvPr id="2" name="Таблица 1"/>
          <p:cNvGraphicFramePr>
            <a:graphicFrameLocks noGrp="1"/>
          </p:cNvGraphicFramePr>
          <p:nvPr>
            <p:extLst>
              <p:ext uri="{D42A27DB-BD31-4B8C-83A1-F6EECF244321}">
                <p14:modId xmlns:p14="http://schemas.microsoft.com/office/powerpoint/2010/main" val="3348301623"/>
              </p:ext>
            </p:extLst>
          </p:nvPr>
        </p:nvGraphicFramePr>
        <p:xfrm>
          <a:off x="26848" y="1988840"/>
          <a:ext cx="9090303" cy="4666779"/>
        </p:xfrm>
        <a:graphic>
          <a:graphicData uri="http://schemas.openxmlformats.org/drawingml/2006/table">
            <a:tbl>
              <a:tblPr firstRow="1" firstCol="1" bandRow="1">
                <a:tableStyleId>{5940675A-B579-460E-94D1-54222C63F5DA}</a:tableStyleId>
              </a:tblPr>
              <a:tblGrid>
                <a:gridCol w="589783">
                  <a:extLst>
                    <a:ext uri="{9D8B030D-6E8A-4147-A177-3AD203B41FA5}">
                      <a16:colId xmlns:a16="http://schemas.microsoft.com/office/drawing/2014/main" xmlns="" val="20000"/>
                    </a:ext>
                  </a:extLst>
                </a:gridCol>
                <a:gridCol w="3816424">
                  <a:extLst>
                    <a:ext uri="{9D8B030D-6E8A-4147-A177-3AD203B41FA5}">
                      <a16:colId xmlns:a16="http://schemas.microsoft.com/office/drawing/2014/main" xmlns="" val="20001"/>
                    </a:ext>
                  </a:extLst>
                </a:gridCol>
                <a:gridCol w="648072">
                  <a:extLst>
                    <a:ext uri="{9D8B030D-6E8A-4147-A177-3AD203B41FA5}">
                      <a16:colId xmlns:a16="http://schemas.microsoft.com/office/drawing/2014/main" xmlns="" val="20002"/>
                    </a:ext>
                  </a:extLst>
                </a:gridCol>
                <a:gridCol w="936104">
                  <a:extLst>
                    <a:ext uri="{9D8B030D-6E8A-4147-A177-3AD203B41FA5}">
                      <a16:colId xmlns:a16="http://schemas.microsoft.com/office/drawing/2014/main" xmlns="" val="20003"/>
                    </a:ext>
                  </a:extLst>
                </a:gridCol>
                <a:gridCol w="864096">
                  <a:extLst>
                    <a:ext uri="{9D8B030D-6E8A-4147-A177-3AD203B41FA5}">
                      <a16:colId xmlns:a16="http://schemas.microsoft.com/office/drawing/2014/main" xmlns="" val="20004"/>
                    </a:ext>
                  </a:extLst>
                </a:gridCol>
                <a:gridCol w="792088">
                  <a:extLst>
                    <a:ext uri="{9D8B030D-6E8A-4147-A177-3AD203B41FA5}">
                      <a16:colId xmlns:a16="http://schemas.microsoft.com/office/drawing/2014/main" xmlns="" val="20005"/>
                    </a:ext>
                  </a:extLst>
                </a:gridCol>
                <a:gridCol w="792088">
                  <a:extLst>
                    <a:ext uri="{9D8B030D-6E8A-4147-A177-3AD203B41FA5}">
                      <a16:colId xmlns:a16="http://schemas.microsoft.com/office/drawing/2014/main" xmlns="" val="20006"/>
                    </a:ext>
                  </a:extLst>
                </a:gridCol>
                <a:gridCol w="651648">
                  <a:extLst>
                    <a:ext uri="{9D8B030D-6E8A-4147-A177-3AD203B41FA5}">
                      <a16:colId xmlns:a16="http://schemas.microsoft.com/office/drawing/2014/main" xmlns="" val="20007"/>
                    </a:ext>
                  </a:extLst>
                </a:gridCol>
              </a:tblGrid>
              <a:tr h="576063">
                <a:tc>
                  <a:txBody>
                    <a:bodyPr/>
                    <a:lstStyle/>
                    <a:p>
                      <a:pPr algn="ctr">
                        <a:lnSpc>
                          <a:spcPct val="115000"/>
                        </a:lnSpc>
                        <a:spcAft>
                          <a:spcPts val="0"/>
                        </a:spcAft>
                      </a:pPr>
                      <a:r>
                        <a:rPr lang="ru-RU" sz="800" dirty="0">
                          <a:effectLst/>
                          <a:latin typeface="Times New Roman" pitchFamily="18" charset="0"/>
                          <a:cs typeface="Times New Roman" pitchFamily="18" charset="0"/>
                        </a:rPr>
                        <a:t>33</a:t>
                      </a:r>
                      <a:endParaRPr lang="ru-RU" sz="800" dirty="0">
                        <a:effectLst/>
                        <a:latin typeface="Times New Roman" pitchFamily="18" charset="0"/>
                        <a:ea typeface="Calibri"/>
                        <a:cs typeface="Times New Roman" pitchFamily="18" charset="0"/>
                      </a:endParaRPr>
                    </a:p>
                  </a:txBody>
                  <a:tcPr marL="10542" marR="10542" marT="0" marB="0" anchor="ctr"/>
                </a:tc>
                <a:tc>
                  <a:txBody>
                    <a:bodyPr/>
                    <a:lstStyle/>
                    <a:p>
                      <a:pPr algn="l">
                        <a:lnSpc>
                          <a:spcPct val="115000"/>
                        </a:lnSpc>
                        <a:spcAft>
                          <a:spcPts val="0"/>
                        </a:spcAft>
                      </a:pPr>
                      <a:r>
                        <a:rPr lang="ru-RU" sz="850" dirty="0">
                          <a:effectLst/>
                          <a:latin typeface="Times New Roman" pitchFamily="18" charset="0"/>
                          <a:cs typeface="Times New Roman" pitchFamily="18" charset="0"/>
                        </a:rPr>
                        <a:t>Прирост объема сельскохозяйственной продукции, произведенной в отчетном году крестьянскими (фермерскими) хозяйствами, включая индивидуальных предпринимателей, получивших </a:t>
                      </a:r>
                      <a:r>
                        <a:rPr lang="ru-RU" sz="850" dirty="0" err="1">
                          <a:effectLst/>
                          <a:latin typeface="Times New Roman" pitchFamily="18" charset="0"/>
                          <a:cs typeface="Times New Roman" pitchFamily="18" charset="0"/>
                        </a:rPr>
                        <a:t>грантовую</a:t>
                      </a:r>
                      <a:r>
                        <a:rPr lang="ru-RU" sz="850" dirty="0">
                          <a:effectLst/>
                          <a:latin typeface="Times New Roman" pitchFamily="18" charset="0"/>
                          <a:cs typeface="Times New Roman" pitchFamily="18" charset="0"/>
                        </a:rPr>
                        <a:t> поддержку, за последние пять лет (включая отчетный год) по отношению к предыдущему году***</a:t>
                      </a:r>
                      <a:endParaRPr lang="ru-RU" sz="85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процентов</a:t>
                      </a:r>
                      <a:endParaRPr lang="ru-RU" sz="80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25,3</a:t>
                      </a:r>
                      <a:endParaRPr lang="ru-RU" sz="100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6</a:t>
                      </a:r>
                      <a:endParaRPr lang="ru-RU" sz="100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10</a:t>
                      </a:r>
                      <a:endParaRPr lang="ru-RU" sz="100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a:effectLst/>
                          <a:latin typeface="Times New Roman" pitchFamily="18" charset="0"/>
                          <a:cs typeface="Times New Roman" pitchFamily="18" charset="0"/>
                        </a:rPr>
                        <a:t>10</a:t>
                      </a:r>
                      <a:endParaRPr lang="ru-RU" sz="100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10</a:t>
                      </a:r>
                      <a:endParaRPr lang="ru-RU" sz="1000" dirty="0">
                        <a:effectLst/>
                        <a:latin typeface="Times New Roman" pitchFamily="18" charset="0"/>
                        <a:ea typeface="Calibri"/>
                        <a:cs typeface="Times New Roman" pitchFamily="18" charset="0"/>
                      </a:endParaRPr>
                    </a:p>
                  </a:txBody>
                  <a:tcPr marL="10542" marR="10542" marT="0" marB="0"/>
                </a:tc>
                <a:extLst>
                  <a:ext uri="{0D108BD9-81ED-4DB2-BD59-A6C34878D82A}">
                    <a16:rowId xmlns:a16="http://schemas.microsoft.com/office/drawing/2014/main" xmlns="" val="10000"/>
                  </a:ext>
                </a:extLst>
              </a:tr>
              <a:tr h="377164">
                <a:tc>
                  <a:txBody>
                    <a:bodyPr/>
                    <a:lstStyle/>
                    <a:p>
                      <a:pPr algn="ctr">
                        <a:lnSpc>
                          <a:spcPct val="115000"/>
                        </a:lnSpc>
                        <a:spcAft>
                          <a:spcPts val="0"/>
                        </a:spcAft>
                      </a:pPr>
                      <a:r>
                        <a:rPr lang="ru-RU" sz="800">
                          <a:effectLst/>
                          <a:latin typeface="Times New Roman" pitchFamily="18" charset="0"/>
                          <a:cs typeface="Times New Roman" pitchFamily="18" charset="0"/>
                        </a:rPr>
                        <a:t>34</a:t>
                      </a:r>
                      <a:endParaRPr lang="ru-RU" sz="800">
                        <a:effectLst/>
                        <a:latin typeface="Times New Roman" pitchFamily="18" charset="0"/>
                        <a:ea typeface="Calibri"/>
                        <a:cs typeface="Times New Roman" pitchFamily="18" charset="0"/>
                      </a:endParaRPr>
                    </a:p>
                  </a:txBody>
                  <a:tcPr marL="10542" marR="10542" marT="0" marB="0" anchor="ctr"/>
                </a:tc>
                <a:tc>
                  <a:txBody>
                    <a:bodyPr/>
                    <a:lstStyle/>
                    <a:p>
                      <a:pPr algn="l">
                        <a:lnSpc>
                          <a:spcPct val="115000"/>
                        </a:lnSpc>
                        <a:spcAft>
                          <a:spcPts val="0"/>
                        </a:spcAft>
                      </a:pPr>
                      <a:r>
                        <a:rPr lang="ru-RU" sz="850" dirty="0">
                          <a:effectLst/>
                          <a:latin typeface="Times New Roman" pitchFamily="18" charset="0"/>
                          <a:cs typeface="Times New Roman" pitchFamily="18" charset="0"/>
                        </a:rPr>
                        <a:t> Количество крестьянских (фермерских) хозяйств, осуществляющих проекты создания и развития своих хозяйств с помощью </a:t>
                      </a:r>
                      <a:r>
                        <a:rPr lang="ru-RU" sz="850" dirty="0" err="1">
                          <a:effectLst/>
                          <a:latin typeface="Times New Roman" pitchFamily="18" charset="0"/>
                          <a:cs typeface="Times New Roman" pitchFamily="18" charset="0"/>
                        </a:rPr>
                        <a:t>грантовой</a:t>
                      </a:r>
                      <a:r>
                        <a:rPr lang="ru-RU" sz="850" dirty="0">
                          <a:effectLst/>
                          <a:latin typeface="Times New Roman" pitchFamily="18" charset="0"/>
                          <a:cs typeface="Times New Roman" pitchFamily="18" charset="0"/>
                        </a:rPr>
                        <a:t> поддержки****</a:t>
                      </a:r>
                      <a:endParaRPr lang="ru-RU" sz="85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800">
                          <a:effectLst/>
                          <a:latin typeface="Times New Roman" pitchFamily="18" charset="0"/>
                          <a:cs typeface="Times New Roman" pitchFamily="18" charset="0"/>
                        </a:rPr>
                        <a:t>единиц</a:t>
                      </a:r>
                      <a:endParaRPr lang="ru-RU" sz="80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9</a:t>
                      </a:r>
                      <a:endParaRPr lang="ru-RU" sz="100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8</a:t>
                      </a:r>
                      <a:endParaRPr lang="ru-RU" sz="100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1</a:t>
                      </a:r>
                      <a:endParaRPr lang="ru-RU" sz="100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a:effectLst/>
                          <a:latin typeface="Times New Roman" pitchFamily="18" charset="0"/>
                          <a:cs typeface="Times New Roman" pitchFamily="18" charset="0"/>
                        </a:rPr>
                        <a:t>2</a:t>
                      </a:r>
                      <a:endParaRPr lang="ru-RU" sz="100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a:effectLst/>
                          <a:latin typeface="Times New Roman" pitchFamily="18" charset="0"/>
                          <a:cs typeface="Times New Roman" pitchFamily="18" charset="0"/>
                        </a:rPr>
                        <a:t>1</a:t>
                      </a:r>
                      <a:endParaRPr lang="ru-RU" sz="1000">
                        <a:effectLst/>
                        <a:latin typeface="Times New Roman" pitchFamily="18" charset="0"/>
                        <a:ea typeface="Calibri"/>
                        <a:cs typeface="Times New Roman" pitchFamily="18" charset="0"/>
                      </a:endParaRPr>
                    </a:p>
                  </a:txBody>
                  <a:tcPr marL="10542" marR="10542" marT="0" marB="0"/>
                </a:tc>
                <a:extLst>
                  <a:ext uri="{0D108BD9-81ED-4DB2-BD59-A6C34878D82A}">
                    <a16:rowId xmlns:a16="http://schemas.microsoft.com/office/drawing/2014/main" xmlns="" val="10001"/>
                  </a:ext>
                </a:extLst>
              </a:tr>
              <a:tr h="565745">
                <a:tc>
                  <a:txBody>
                    <a:bodyPr/>
                    <a:lstStyle/>
                    <a:p>
                      <a:pPr algn="ctr">
                        <a:lnSpc>
                          <a:spcPct val="115000"/>
                        </a:lnSpc>
                        <a:spcAft>
                          <a:spcPts val="0"/>
                        </a:spcAft>
                      </a:pPr>
                      <a:r>
                        <a:rPr lang="ru-RU" sz="800">
                          <a:effectLst/>
                          <a:latin typeface="Times New Roman" pitchFamily="18" charset="0"/>
                          <a:cs typeface="Times New Roman" pitchFamily="18" charset="0"/>
                        </a:rPr>
                        <a:t>35</a:t>
                      </a:r>
                      <a:endParaRPr lang="ru-RU" sz="800">
                        <a:effectLst/>
                        <a:latin typeface="Times New Roman" pitchFamily="18" charset="0"/>
                        <a:ea typeface="Calibri"/>
                        <a:cs typeface="Times New Roman" pitchFamily="18" charset="0"/>
                      </a:endParaRPr>
                    </a:p>
                  </a:txBody>
                  <a:tcPr marL="10542" marR="10542" marT="0" marB="0" anchor="ctr"/>
                </a:tc>
                <a:tc>
                  <a:txBody>
                    <a:bodyPr/>
                    <a:lstStyle/>
                    <a:p>
                      <a:pPr algn="l">
                        <a:lnSpc>
                          <a:spcPct val="115000"/>
                        </a:lnSpc>
                        <a:spcAft>
                          <a:spcPts val="0"/>
                        </a:spcAft>
                      </a:pPr>
                      <a:r>
                        <a:rPr lang="ru-RU" sz="850" dirty="0">
                          <a:effectLst/>
                          <a:latin typeface="Times New Roman" pitchFamily="18" charset="0"/>
                          <a:cs typeface="Times New Roman" pitchFamily="18" charset="0"/>
                        </a:rPr>
                        <a:t>Количество вовлеченных в субъекты МСП, осуществляющие деятельность в сфере сельского хозяйства, в том числе за счет средств государственной поддержки, в рамках федерального проекта «Создание системы поддержки фермеров и развитие сельской кооперации» </a:t>
                      </a:r>
                      <a:endParaRPr lang="ru-RU" sz="85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человек</a:t>
                      </a:r>
                      <a:endParaRPr lang="ru-RU" sz="80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0</a:t>
                      </a:r>
                      <a:endParaRPr lang="ru-RU" sz="100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a:effectLst/>
                          <a:latin typeface="Times New Roman" pitchFamily="18" charset="0"/>
                          <a:cs typeface="Times New Roman" pitchFamily="18" charset="0"/>
                        </a:rPr>
                        <a:t>0</a:t>
                      </a:r>
                      <a:endParaRPr lang="ru-RU" sz="100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4</a:t>
                      </a:r>
                      <a:endParaRPr lang="ru-RU" sz="100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4</a:t>
                      </a:r>
                      <a:endParaRPr lang="ru-RU" sz="100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a:effectLst/>
                          <a:latin typeface="Times New Roman" pitchFamily="18" charset="0"/>
                          <a:cs typeface="Times New Roman" pitchFamily="18" charset="0"/>
                        </a:rPr>
                        <a:t>4</a:t>
                      </a:r>
                      <a:endParaRPr lang="ru-RU" sz="1000">
                        <a:effectLst/>
                        <a:latin typeface="Times New Roman" pitchFamily="18" charset="0"/>
                        <a:ea typeface="Calibri"/>
                        <a:cs typeface="Times New Roman" pitchFamily="18" charset="0"/>
                      </a:endParaRPr>
                    </a:p>
                  </a:txBody>
                  <a:tcPr marL="10542" marR="10542" marT="0" marB="0"/>
                </a:tc>
                <a:extLst>
                  <a:ext uri="{0D108BD9-81ED-4DB2-BD59-A6C34878D82A}">
                    <a16:rowId xmlns:a16="http://schemas.microsoft.com/office/drawing/2014/main" xmlns="" val="10002"/>
                  </a:ext>
                </a:extLst>
              </a:tr>
              <a:tr h="603462">
                <a:tc>
                  <a:txBody>
                    <a:bodyPr/>
                    <a:lstStyle/>
                    <a:p>
                      <a:pPr algn="ctr">
                        <a:lnSpc>
                          <a:spcPct val="115000"/>
                        </a:lnSpc>
                        <a:spcAft>
                          <a:spcPts val="0"/>
                        </a:spcAft>
                      </a:pPr>
                      <a:r>
                        <a:rPr lang="ru-RU" sz="800">
                          <a:effectLst/>
                          <a:latin typeface="Times New Roman" pitchFamily="18" charset="0"/>
                          <a:cs typeface="Times New Roman" pitchFamily="18" charset="0"/>
                        </a:rPr>
                        <a:t>36</a:t>
                      </a:r>
                      <a:endParaRPr lang="ru-RU" sz="800">
                        <a:effectLst/>
                        <a:latin typeface="Times New Roman" pitchFamily="18" charset="0"/>
                        <a:ea typeface="Calibri"/>
                        <a:cs typeface="Times New Roman" pitchFamily="18" charset="0"/>
                      </a:endParaRPr>
                    </a:p>
                  </a:txBody>
                  <a:tcPr marL="10542" marR="10542" marT="0" marB="0" anchor="ctr"/>
                </a:tc>
                <a:tc>
                  <a:txBody>
                    <a:bodyPr/>
                    <a:lstStyle/>
                    <a:p>
                      <a:pPr algn="l">
                        <a:lnSpc>
                          <a:spcPct val="115000"/>
                        </a:lnSpc>
                        <a:spcAft>
                          <a:spcPts val="0"/>
                        </a:spcAft>
                      </a:pPr>
                      <a:r>
                        <a:rPr lang="ru-RU" sz="850" dirty="0">
                          <a:effectLst/>
                          <a:latin typeface="Times New Roman" pitchFamily="18" charset="0"/>
                          <a:cs typeface="Times New Roman" pitchFamily="18" charset="0"/>
                        </a:rPr>
                        <a:t>Количество крестьянских (фермерских) хозяйств и сельскохозяйственных потребительских кооперативов, получивших государственную поддержку, в том числе в рамках федерального проекта «Создание системы поддержки фермеров и развитие сельской кооперации»</a:t>
                      </a:r>
                      <a:endParaRPr lang="ru-RU" sz="85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единиц</a:t>
                      </a:r>
                      <a:endParaRPr lang="ru-RU" sz="80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a:effectLst/>
                          <a:latin typeface="Times New Roman" pitchFamily="18" charset="0"/>
                          <a:cs typeface="Times New Roman" pitchFamily="18" charset="0"/>
                        </a:rPr>
                        <a:t>0</a:t>
                      </a:r>
                      <a:endParaRPr lang="ru-RU" sz="100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a:effectLst/>
                          <a:latin typeface="Times New Roman" pitchFamily="18" charset="0"/>
                          <a:cs typeface="Times New Roman" pitchFamily="18" charset="0"/>
                        </a:rPr>
                        <a:t>0</a:t>
                      </a:r>
                      <a:endParaRPr lang="ru-RU" sz="100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a:effectLst/>
                          <a:latin typeface="Times New Roman" pitchFamily="18" charset="0"/>
                          <a:cs typeface="Times New Roman" pitchFamily="18" charset="0"/>
                        </a:rPr>
                        <a:t>2</a:t>
                      </a:r>
                      <a:endParaRPr lang="ru-RU" sz="100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2</a:t>
                      </a:r>
                      <a:endParaRPr lang="ru-RU" sz="100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a:effectLst/>
                          <a:latin typeface="Times New Roman" pitchFamily="18" charset="0"/>
                          <a:cs typeface="Times New Roman" pitchFamily="18" charset="0"/>
                        </a:rPr>
                        <a:t>2</a:t>
                      </a:r>
                      <a:endParaRPr lang="ru-RU" sz="1000">
                        <a:effectLst/>
                        <a:latin typeface="Times New Roman" pitchFamily="18" charset="0"/>
                        <a:ea typeface="Calibri"/>
                        <a:cs typeface="Times New Roman" pitchFamily="18" charset="0"/>
                      </a:endParaRPr>
                    </a:p>
                  </a:txBody>
                  <a:tcPr marL="10542" marR="10542" marT="0" marB="0"/>
                </a:tc>
                <a:extLst>
                  <a:ext uri="{0D108BD9-81ED-4DB2-BD59-A6C34878D82A}">
                    <a16:rowId xmlns:a16="http://schemas.microsoft.com/office/drawing/2014/main" xmlns="" val="10003"/>
                  </a:ext>
                </a:extLst>
              </a:tr>
              <a:tr h="469853">
                <a:tc>
                  <a:txBody>
                    <a:bodyPr/>
                    <a:lstStyle/>
                    <a:p>
                      <a:pPr algn="ctr">
                        <a:lnSpc>
                          <a:spcPct val="115000"/>
                        </a:lnSpc>
                        <a:spcAft>
                          <a:spcPts val="0"/>
                        </a:spcAft>
                      </a:pPr>
                      <a:r>
                        <a:rPr lang="ru-RU" sz="800">
                          <a:effectLst/>
                          <a:latin typeface="Times New Roman" pitchFamily="18" charset="0"/>
                          <a:cs typeface="Times New Roman" pitchFamily="18" charset="0"/>
                        </a:rPr>
                        <a:t>37</a:t>
                      </a:r>
                      <a:endParaRPr lang="ru-RU" sz="800">
                        <a:effectLst/>
                        <a:latin typeface="Times New Roman" pitchFamily="18" charset="0"/>
                        <a:ea typeface="Calibri"/>
                        <a:cs typeface="Times New Roman" pitchFamily="18" charset="0"/>
                      </a:endParaRPr>
                    </a:p>
                  </a:txBody>
                  <a:tcPr marL="10542" marR="10542" marT="0" marB="0" anchor="ctr"/>
                </a:tc>
                <a:tc>
                  <a:txBody>
                    <a:bodyPr/>
                    <a:lstStyle/>
                    <a:p>
                      <a:pPr algn="l">
                        <a:lnSpc>
                          <a:spcPct val="115000"/>
                        </a:lnSpc>
                        <a:spcAft>
                          <a:spcPts val="0"/>
                        </a:spcAft>
                      </a:pPr>
                      <a:r>
                        <a:rPr lang="ru-RU" sz="850" dirty="0">
                          <a:effectLst/>
                          <a:latin typeface="Times New Roman" pitchFamily="18" charset="0"/>
                          <a:cs typeface="Times New Roman" pitchFamily="18" charset="0"/>
                        </a:rPr>
                        <a:t>Количество работников, зарегистрированных в Пенсионном фонде Российской Федерации, Фонде социального страхования Российской Федерации, принятых крестьянскими (фермерскими) хозяйствами в году получения грантов «</a:t>
                      </a:r>
                      <a:r>
                        <a:rPr lang="ru-RU" sz="850" dirty="0" err="1">
                          <a:effectLst/>
                          <a:latin typeface="Times New Roman" pitchFamily="18" charset="0"/>
                          <a:cs typeface="Times New Roman" pitchFamily="18" charset="0"/>
                        </a:rPr>
                        <a:t>Агростартап</a:t>
                      </a:r>
                      <a:r>
                        <a:rPr lang="ru-RU" sz="850" dirty="0">
                          <a:effectLst/>
                          <a:latin typeface="Times New Roman" pitchFamily="18" charset="0"/>
                          <a:cs typeface="Times New Roman" pitchFamily="18" charset="0"/>
                        </a:rPr>
                        <a:t>» </a:t>
                      </a:r>
                      <a:endParaRPr lang="ru-RU" sz="85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человек</a:t>
                      </a:r>
                      <a:endParaRPr lang="ru-RU" sz="80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0</a:t>
                      </a:r>
                      <a:endParaRPr lang="ru-RU" sz="100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a:effectLst/>
                          <a:latin typeface="Times New Roman" pitchFamily="18" charset="0"/>
                          <a:cs typeface="Times New Roman" pitchFamily="18" charset="0"/>
                        </a:rPr>
                        <a:t>0</a:t>
                      </a:r>
                      <a:endParaRPr lang="ru-RU" sz="100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a:effectLst/>
                          <a:latin typeface="Times New Roman" pitchFamily="18" charset="0"/>
                          <a:cs typeface="Times New Roman" pitchFamily="18" charset="0"/>
                        </a:rPr>
                        <a:t>2</a:t>
                      </a:r>
                      <a:endParaRPr lang="ru-RU" sz="100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2</a:t>
                      </a:r>
                      <a:endParaRPr lang="ru-RU" sz="100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2</a:t>
                      </a:r>
                      <a:endParaRPr lang="ru-RU" sz="1000" dirty="0">
                        <a:effectLst/>
                        <a:latin typeface="Times New Roman" pitchFamily="18" charset="0"/>
                        <a:ea typeface="Calibri"/>
                        <a:cs typeface="Times New Roman" pitchFamily="18" charset="0"/>
                      </a:endParaRPr>
                    </a:p>
                  </a:txBody>
                  <a:tcPr marL="10542" marR="10542" marT="0" marB="0"/>
                </a:tc>
                <a:extLst>
                  <a:ext uri="{0D108BD9-81ED-4DB2-BD59-A6C34878D82A}">
                    <a16:rowId xmlns:a16="http://schemas.microsoft.com/office/drawing/2014/main" xmlns="" val="10004"/>
                  </a:ext>
                </a:extLst>
              </a:tr>
              <a:tr h="37716">
                <a:tc>
                  <a:txBody>
                    <a:bodyPr/>
                    <a:lstStyle/>
                    <a:p>
                      <a:pPr algn="ctr">
                        <a:lnSpc>
                          <a:spcPct val="115000"/>
                        </a:lnSpc>
                        <a:spcAft>
                          <a:spcPts val="0"/>
                        </a:spcAft>
                      </a:pPr>
                      <a:r>
                        <a:rPr lang="ru-RU" sz="800">
                          <a:effectLst/>
                          <a:latin typeface="Times New Roman" pitchFamily="18" charset="0"/>
                          <a:cs typeface="Times New Roman" pitchFamily="18" charset="0"/>
                        </a:rPr>
                        <a:t> </a:t>
                      </a:r>
                      <a:endParaRPr lang="ru-RU" sz="800">
                        <a:effectLst/>
                        <a:latin typeface="Times New Roman" pitchFamily="18" charset="0"/>
                        <a:ea typeface="Calibri"/>
                        <a:cs typeface="Times New Roman" pitchFamily="18" charset="0"/>
                      </a:endParaRPr>
                    </a:p>
                  </a:txBody>
                  <a:tcPr marL="10542" marR="10542" marT="0" marB="0"/>
                </a:tc>
                <a:tc gridSpan="7">
                  <a:txBody>
                    <a:bodyPr/>
                    <a:lstStyle/>
                    <a:p>
                      <a:pPr algn="ctr">
                        <a:lnSpc>
                          <a:spcPct val="115000"/>
                        </a:lnSpc>
                        <a:spcAft>
                          <a:spcPts val="0"/>
                        </a:spcAft>
                      </a:pPr>
                      <a:r>
                        <a:rPr lang="ru-RU" sz="1200" b="1" dirty="0">
                          <a:solidFill>
                            <a:srgbClr val="FFFF00"/>
                          </a:solidFill>
                          <a:effectLst/>
                          <a:latin typeface="Times New Roman" pitchFamily="18" charset="0"/>
                          <a:cs typeface="Times New Roman" pitchFamily="18" charset="0"/>
                        </a:rPr>
                        <a:t>Комплексное развитие сельских территорий</a:t>
                      </a:r>
                      <a:endParaRPr lang="ru-RU" sz="1200" b="1" dirty="0">
                        <a:solidFill>
                          <a:srgbClr val="FFFF00"/>
                        </a:solidFill>
                        <a:effectLst/>
                        <a:latin typeface="Times New Roman" pitchFamily="18" charset="0"/>
                        <a:ea typeface="Calibri"/>
                        <a:cs typeface="Times New Roman" pitchFamily="18" charset="0"/>
                      </a:endParaRPr>
                    </a:p>
                  </a:txBody>
                  <a:tcPr marL="10542" marR="10542"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5"/>
                  </a:ext>
                </a:extLst>
              </a:tr>
              <a:tr h="150865">
                <a:tc>
                  <a:txBody>
                    <a:bodyPr/>
                    <a:lstStyle/>
                    <a:p>
                      <a:pPr algn="ctr">
                        <a:lnSpc>
                          <a:spcPct val="115000"/>
                        </a:lnSpc>
                        <a:spcAft>
                          <a:spcPts val="0"/>
                        </a:spcAft>
                      </a:pPr>
                      <a:r>
                        <a:rPr lang="ru-RU" sz="800">
                          <a:effectLst/>
                          <a:latin typeface="Times New Roman" pitchFamily="18" charset="0"/>
                          <a:cs typeface="Times New Roman" pitchFamily="18" charset="0"/>
                        </a:rPr>
                        <a:t>38</a:t>
                      </a:r>
                      <a:endParaRPr lang="ru-RU" sz="800">
                        <a:effectLst/>
                        <a:latin typeface="Times New Roman" pitchFamily="18" charset="0"/>
                        <a:ea typeface="Calibri"/>
                        <a:cs typeface="Times New Roman" pitchFamily="18" charset="0"/>
                      </a:endParaRPr>
                    </a:p>
                  </a:txBody>
                  <a:tcPr marL="10542" marR="10542" marT="0" marB="0" anchor="ctr"/>
                </a:tc>
                <a:tc>
                  <a:txBody>
                    <a:bodyPr/>
                    <a:lstStyle/>
                    <a:p>
                      <a:pPr algn="l">
                        <a:lnSpc>
                          <a:spcPct val="115000"/>
                        </a:lnSpc>
                        <a:spcAft>
                          <a:spcPts val="0"/>
                        </a:spcAft>
                      </a:pPr>
                      <a:r>
                        <a:rPr lang="ru-RU" sz="800" dirty="0">
                          <a:effectLst/>
                          <a:latin typeface="Times New Roman" pitchFamily="18" charset="0"/>
                          <a:cs typeface="Times New Roman" pitchFamily="18" charset="0"/>
                        </a:rPr>
                        <a:t>Ввод (приобретение) жилья для граждан, проживающих в сельской местности</a:t>
                      </a:r>
                      <a:endParaRPr lang="ru-RU" sz="80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800" dirty="0" err="1">
                          <a:effectLst/>
                          <a:latin typeface="Times New Roman" pitchFamily="18" charset="0"/>
                          <a:cs typeface="Times New Roman" pitchFamily="18" charset="0"/>
                        </a:rPr>
                        <a:t>кв.м</a:t>
                      </a:r>
                      <a:r>
                        <a:rPr lang="ru-RU" sz="800" dirty="0">
                          <a:effectLst/>
                          <a:latin typeface="Times New Roman" pitchFamily="18" charset="0"/>
                          <a:cs typeface="Times New Roman" pitchFamily="18" charset="0"/>
                        </a:rPr>
                        <a:t>.</a:t>
                      </a:r>
                      <a:endParaRPr lang="ru-RU" sz="80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153,1</a:t>
                      </a:r>
                      <a:endParaRPr lang="ru-RU" sz="100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80,9</a:t>
                      </a:r>
                      <a:endParaRPr lang="ru-RU" sz="100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a:effectLst/>
                          <a:latin typeface="Times New Roman" pitchFamily="18" charset="0"/>
                          <a:cs typeface="Times New Roman" pitchFamily="18" charset="0"/>
                        </a:rPr>
                        <a:t>33</a:t>
                      </a:r>
                      <a:endParaRPr lang="ru-RU" sz="100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33</a:t>
                      </a:r>
                      <a:endParaRPr lang="ru-RU" sz="100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a:effectLst/>
                          <a:latin typeface="Times New Roman" pitchFamily="18" charset="0"/>
                          <a:cs typeface="Times New Roman" pitchFamily="18" charset="0"/>
                        </a:rPr>
                        <a:t>33</a:t>
                      </a:r>
                      <a:endParaRPr lang="ru-RU" sz="1000">
                        <a:effectLst/>
                        <a:latin typeface="Times New Roman" pitchFamily="18" charset="0"/>
                        <a:ea typeface="Calibri"/>
                        <a:cs typeface="Times New Roman" pitchFamily="18" charset="0"/>
                      </a:endParaRPr>
                    </a:p>
                  </a:txBody>
                  <a:tcPr marL="10542" marR="10542" marT="0" marB="0"/>
                </a:tc>
                <a:extLst>
                  <a:ext uri="{0D108BD9-81ED-4DB2-BD59-A6C34878D82A}">
                    <a16:rowId xmlns:a16="http://schemas.microsoft.com/office/drawing/2014/main" xmlns="" val="10006"/>
                  </a:ext>
                </a:extLst>
              </a:tr>
              <a:tr h="150865">
                <a:tc>
                  <a:txBody>
                    <a:bodyPr/>
                    <a:lstStyle/>
                    <a:p>
                      <a:pPr algn="ctr">
                        <a:lnSpc>
                          <a:spcPct val="115000"/>
                        </a:lnSpc>
                        <a:spcAft>
                          <a:spcPts val="0"/>
                        </a:spcAft>
                      </a:pPr>
                      <a:r>
                        <a:rPr lang="ru-RU" sz="800">
                          <a:effectLst/>
                          <a:latin typeface="Times New Roman" pitchFamily="18" charset="0"/>
                          <a:cs typeface="Times New Roman" pitchFamily="18" charset="0"/>
                        </a:rPr>
                        <a:t>39</a:t>
                      </a:r>
                      <a:endParaRPr lang="ru-RU" sz="800">
                        <a:effectLst/>
                        <a:latin typeface="Times New Roman" pitchFamily="18" charset="0"/>
                        <a:ea typeface="Calibri"/>
                        <a:cs typeface="Times New Roman" pitchFamily="18" charset="0"/>
                      </a:endParaRPr>
                    </a:p>
                  </a:txBody>
                  <a:tcPr marL="10542" marR="10542" marT="0" marB="0" anchor="ctr"/>
                </a:tc>
                <a:tc>
                  <a:txBody>
                    <a:bodyPr/>
                    <a:lstStyle/>
                    <a:p>
                      <a:pPr algn="l">
                        <a:lnSpc>
                          <a:spcPct val="115000"/>
                        </a:lnSpc>
                        <a:spcAft>
                          <a:spcPts val="0"/>
                        </a:spcAft>
                      </a:pPr>
                      <a:r>
                        <a:rPr lang="ru-RU" sz="800" dirty="0">
                          <a:effectLst/>
                          <a:latin typeface="Times New Roman" pitchFamily="18" charset="0"/>
                          <a:cs typeface="Times New Roman" pitchFamily="18" charset="0"/>
                        </a:rPr>
                        <a:t>Ввод в действие распределительных газовых сетей в сельской местности</a:t>
                      </a:r>
                      <a:endParaRPr lang="ru-RU" sz="80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км</a:t>
                      </a:r>
                      <a:endParaRPr lang="ru-RU" sz="80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a:effectLst/>
                          <a:latin typeface="Times New Roman" pitchFamily="18" charset="0"/>
                          <a:cs typeface="Times New Roman" pitchFamily="18" charset="0"/>
                        </a:rPr>
                        <a:t>0</a:t>
                      </a:r>
                      <a:endParaRPr lang="ru-RU" sz="100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a:effectLst/>
                          <a:latin typeface="Times New Roman" pitchFamily="18" charset="0"/>
                          <a:cs typeface="Times New Roman" pitchFamily="18" charset="0"/>
                        </a:rPr>
                        <a:t>0</a:t>
                      </a:r>
                      <a:endParaRPr lang="ru-RU" sz="100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a:effectLst/>
                          <a:latin typeface="Times New Roman" pitchFamily="18" charset="0"/>
                          <a:cs typeface="Times New Roman" pitchFamily="18" charset="0"/>
                        </a:rPr>
                        <a:t>7</a:t>
                      </a:r>
                      <a:endParaRPr lang="ru-RU" sz="100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a:effectLst/>
                          <a:latin typeface="Times New Roman" pitchFamily="18" charset="0"/>
                          <a:cs typeface="Times New Roman" pitchFamily="18" charset="0"/>
                        </a:rPr>
                        <a:t>7,826</a:t>
                      </a:r>
                      <a:endParaRPr lang="ru-RU" sz="100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1,332</a:t>
                      </a:r>
                      <a:endParaRPr lang="ru-RU" sz="1000" dirty="0">
                        <a:effectLst/>
                        <a:latin typeface="Times New Roman" pitchFamily="18" charset="0"/>
                        <a:ea typeface="Calibri"/>
                        <a:cs typeface="Times New Roman" pitchFamily="18" charset="0"/>
                      </a:endParaRPr>
                    </a:p>
                  </a:txBody>
                  <a:tcPr marL="10542" marR="10542" marT="0" marB="0"/>
                </a:tc>
                <a:extLst>
                  <a:ext uri="{0D108BD9-81ED-4DB2-BD59-A6C34878D82A}">
                    <a16:rowId xmlns:a16="http://schemas.microsoft.com/office/drawing/2014/main" xmlns="" val="10007"/>
                  </a:ext>
                </a:extLst>
              </a:tr>
              <a:tr h="565745">
                <a:tc>
                  <a:txBody>
                    <a:bodyPr/>
                    <a:lstStyle/>
                    <a:p>
                      <a:pPr algn="ctr">
                        <a:lnSpc>
                          <a:spcPct val="115000"/>
                        </a:lnSpc>
                        <a:spcAft>
                          <a:spcPts val="0"/>
                        </a:spcAft>
                      </a:pPr>
                      <a:r>
                        <a:rPr lang="ru-RU" sz="800">
                          <a:effectLst/>
                          <a:latin typeface="Times New Roman" pitchFamily="18" charset="0"/>
                          <a:cs typeface="Times New Roman" pitchFamily="18" charset="0"/>
                        </a:rPr>
                        <a:t>40</a:t>
                      </a:r>
                      <a:endParaRPr lang="ru-RU" sz="800">
                        <a:effectLst/>
                        <a:latin typeface="Times New Roman" pitchFamily="18" charset="0"/>
                        <a:ea typeface="Calibri"/>
                        <a:cs typeface="Times New Roman" pitchFamily="18" charset="0"/>
                      </a:endParaRPr>
                    </a:p>
                  </a:txBody>
                  <a:tcPr marL="10542" marR="10542" marT="0" marB="0" anchor="ctr"/>
                </a:tc>
                <a:tc>
                  <a:txBody>
                    <a:bodyPr/>
                    <a:lstStyle/>
                    <a:p>
                      <a:pPr algn="l">
                        <a:lnSpc>
                          <a:spcPct val="115000"/>
                        </a:lnSpc>
                        <a:spcAft>
                          <a:spcPts val="0"/>
                        </a:spcAft>
                      </a:pPr>
                      <a:r>
                        <a:rPr lang="ru-RU" sz="800" dirty="0">
                          <a:effectLst/>
                          <a:latin typeface="Times New Roman" pitchFamily="18" charset="0"/>
                          <a:cs typeface="Times New Roman" pitchFamily="18" charset="0"/>
                        </a:rPr>
                        <a:t>Ввод в эксплуатацию автомобильных дорог общего пользования с твердым покрытием, ведущих от сети автомобильных дорог общего пользования к общественно значимым объектам сельских населенных пунктов, объектам производства и переработки сельскохозяйственной продукции</a:t>
                      </a:r>
                      <a:endParaRPr lang="ru-RU" sz="80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км</a:t>
                      </a:r>
                      <a:endParaRPr lang="ru-RU" sz="80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5,58724</a:t>
                      </a:r>
                      <a:endParaRPr lang="ru-RU" sz="100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a:effectLst/>
                          <a:latin typeface="Times New Roman" pitchFamily="18" charset="0"/>
                          <a:cs typeface="Times New Roman" pitchFamily="18" charset="0"/>
                        </a:rPr>
                        <a:t>0</a:t>
                      </a:r>
                      <a:endParaRPr lang="ru-RU" sz="100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a:effectLst/>
                          <a:latin typeface="Times New Roman" pitchFamily="18" charset="0"/>
                          <a:cs typeface="Times New Roman" pitchFamily="18" charset="0"/>
                        </a:rPr>
                        <a:t>0</a:t>
                      </a:r>
                      <a:endParaRPr lang="ru-RU" sz="100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0</a:t>
                      </a:r>
                      <a:endParaRPr lang="ru-RU" sz="100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0</a:t>
                      </a:r>
                      <a:endParaRPr lang="ru-RU" sz="1000" dirty="0">
                        <a:effectLst/>
                        <a:latin typeface="Times New Roman" pitchFamily="18" charset="0"/>
                        <a:ea typeface="Calibri"/>
                        <a:cs typeface="Times New Roman" pitchFamily="18" charset="0"/>
                      </a:endParaRPr>
                    </a:p>
                  </a:txBody>
                  <a:tcPr marL="10542" marR="10542" marT="0" marB="0"/>
                </a:tc>
                <a:extLst>
                  <a:ext uri="{0D108BD9-81ED-4DB2-BD59-A6C34878D82A}">
                    <a16:rowId xmlns:a16="http://schemas.microsoft.com/office/drawing/2014/main" xmlns="" val="10008"/>
                  </a:ext>
                </a:extLst>
              </a:tr>
              <a:tr h="432477">
                <a:tc>
                  <a:txBody>
                    <a:bodyPr/>
                    <a:lstStyle/>
                    <a:p>
                      <a:pPr algn="ctr">
                        <a:lnSpc>
                          <a:spcPct val="115000"/>
                        </a:lnSpc>
                        <a:spcAft>
                          <a:spcPts val="0"/>
                        </a:spcAft>
                      </a:pPr>
                      <a:r>
                        <a:rPr lang="ru-RU" sz="800">
                          <a:effectLst/>
                          <a:latin typeface="Times New Roman" pitchFamily="18" charset="0"/>
                          <a:cs typeface="Times New Roman" pitchFamily="18" charset="0"/>
                        </a:rPr>
                        <a:t>41</a:t>
                      </a:r>
                      <a:endParaRPr lang="ru-RU" sz="800">
                        <a:effectLst/>
                        <a:latin typeface="Times New Roman" pitchFamily="18" charset="0"/>
                        <a:ea typeface="Calibri"/>
                        <a:cs typeface="Times New Roman" pitchFamily="18" charset="0"/>
                      </a:endParaRPr>
                    </a:p>
                  </a:txBody>
                  <a:tcPr marL="10542" marR="10542" marT="0" marB="0" anchor="ctr"/>
                </a:tc>
                <a:tc>
                  <a:txBody>
                    <a:bodyPr/>
                    <a:lstStyle/>
                    <a:p>
                      <a:pPr algn="l">
                        <a:lnSpc>
                          <a:spcPct val="115000"/>
                        </a:lnSpc>
                        <a:spcAft>
                          <a:spcPts val="0"/>
                        </a:spcAft>
                      </a:pPr>
                      <a:r>
                        <a:rPr lang="ru-RU" sz="800" dirty="0">
                          <a:effectLst/>
                          <a:latin typeface="Times New Roman" pitchFamily="18" charset="0"/>
                          <a:cs typeface="Times New Roman" pitchFamily="18" charset="0"/>
                        </a:rPr>
                        <a:t>Количество реализованных проектов по благоустройству объектами инженерной инфраструктуры и благоустройству площадок, расположенных на сельских территориях, под компактную жилищную застройку (в ред. парафированных)</a:t>
                      </a:r>
                      <a:endParaRPr lang="ru-RU" sz="80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единиц</a:t>
                      </a:r>
                      <a:endParaRPr lang="ru-RU" sz="80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a:effectLst/>
                          <a:latin typeface="Times New Roman" pitchFamily="18" charset="0"/>
                          <a:cs typeface="Times New Roman" pitchFamily="18" charset="0"/>
                        </a:rPr>
                        <a:t>0</a:t>
                      </a:r>
                      <a:endParaRPr lang="ru-RU" sz="100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a:effectLst/>
                          <a:latin typeface="Times New Roman" pitchFamily="18" charset="0"/>
                          <a:cs typeface="Times New Roman" pitchFamily="18" charset="0"/>
                        </a:rPr>
                        <a:t>0</a:t>
                      </a:r>
                      <a:endParaRPr lang="ru-RU" sz="100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a:effectLst/>
                          <a:latin typeface="Times New Roman" pitchFamily="18" charset="0"/>
                          <a:cs typeface="Times New Roman" pitchFamily="18" charset="0"/>
                        </a:rPr>
                        <a:t>0</a:t>
                      </a:r>
                      <a:endParaRPr lang="ru-RU" sz="100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0</a:t>
                      </a:r>
                      <a:endParaRPr lang="ru-RU" sz="100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0</a:t>
                      </a:r>
                      <a:endParaRPr lang="ru-RU" sz="1000" dirty="0">
                        <a:effectLst/>
                        <a:latin typeface="Times New Roman" pitchFamily="18" charset="0"/>
                        <a:ea typeface="Calibri"/>
                        <a:cs typeface="Times New Roman" pitchFamily="18" charset="0"/>
                      </a:endParaRPr>
                    </a:p>
                  </a:txBody>
                  <a:tcPr marL="10542" marR="10542" marT="0" marB="0"/>
                </a:tc>
                <a:extLst>
                  <a:ext uri="{0D108BD9-81ED-4DB2-BD59-A6C34878D82A}">
                    <a16:rowId xmlns:a16="http://schemas.microsoft.com/office/drawing/2014/main" xmlns="" val="10009"/>
                  </a:ext>
                </a:extLst>
              </a:tr>
              <a:tr h="339447">
                <a:tc>
                  <a:txBody>
                    <a:bodyPr/>
                    <a:lstStyle/>
                    <a:p>
                      <a:pPr algn="ctr">
                        <a:lnSpc>
                          <a:spcPct val="115000"/>
                        </a:lnSpc>
                        <a:spcAft>
                          <a:spcPts val="0"/>
                        </a:spcAft>
                      </a:pPr>
                      <a:r>
                        <a:rPr lang="ru-RU" sz="800">
                          <a:effectLst/>
                          <a:latin typeface="Times New Roman" pitchFamily="18" charset="0"/>
                          <a:cs typeface="Times New Roman" pitchFamily="18" charset="0"/>
                        </a:rPr>
                        <a:t>42</a:t>
                      </a:r>
                      <a:endParaRPr lang="ru-RU" sz="800">
                        <a:effectLst/>
                        <a:latin typeface="Times New Roman" pitchFamily="18" charset="0"/>
                        <a:ea typeface="Calibri"/>
                        <a:cs typeface="Times New Roman" pitchFamily="18" charset="0"/>
                      </a:endParaRPr>
                    </a:p>
                  </a:txBody>
                  <a:tcPr marL="10542" marR="10542" marT="0" marB="0" anchor="ctr"/>
                </a:tc>
                <a:tc>
                  <a:txBody>
                    <a:bodyPr/>
                    <a:lstStyle/>
                    <a:p>
                      <a:pPr algn="l">
                        <a:lnSpc>
                          <a:spcPct val="115000"/>
                        </a:lnSpc>
                        <a:spcAft>
                          <a:spcPts val="0"/>
                        </a:spcAft>
                      </a:pPr>
                      <a:r>
                        <a:rPr lang="ru-RU" sz="800" dirty="0">
                          <a:effectLst/>
                          <a:latin typeface="Times New Roman" pitchFamily="18" charset="0"/>
                          <a:cs typeface="Times New Roman" pitchFamily="18" charset="0"/>
                        </a:rPr>
                        <a:t>Количество разработанных проектов на объекты социальной и инженерной инфраструктуры населенных пунктов, расположенных в сельской местности</a:t>
                      </a:r>
                      <a:endParaRPr lang="ru-RU" sz="80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800" dirty="0">
                          <a:effectLst/>
                          <a:latin typeface="Times New Roman" pitchFamily="18" charset="0"/>
                          <a:cs typeface="Times New Roman" pitchFamily="18" charset="0"/>
                        </a:rPr>
                        <a:t>единиц</a:t>
                      </a:r>
                      <a:endParaRPr lang="ru-RU" sz="800" dirty="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a:effectLst/>
                          <a:latin typeface="Times New Roman" pitchFamily="18" charset="0"/>
                          <a:cs typeface="Times New Roman" pitchFamily="18" charset="0"/>
                        </a:rPr>
                        <a:t>0</a:t>
                      </a:r>
                      <a:endParaRPr lang="ru-RU" sz="100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a:effectLst/>
                          <a:latin typeface="Times New Roman" pitchFamily="18" charset="0"/>
                          <a:cs typeface="Times New Roman" pitchFamily="18" charset="0"/>
                        </a:rPr>
                        <a:t>1</a:t>
                      </a:r>
                      <a:endParaRPr lang="ru-RU" sz="100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a:effectLst/>
                          <a:latin typeface="Times New Roman" pitchFamily="18" charset="0"/>
                          <a:cs typeface="Times New Roman" pitchFamily="18" charset="0"/>
                        </a:rPr>
                        <a:t>1</a:t>
                      </a:r>
                      <a:endParaRPr lang="ru-RU" sz="100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a:effectLst/>
                          <a:latin typeface="Times New Roman" pitchFamily="18" charset="0"/>
                          <a:cs typeface="Times New Roman" pitchFamily="18" charset="0"/>
                        </a:rPr>
                        <a:t>1</a:t>
                      </a:r>
                      <a:endParaRPr lang="ru-RU" sz="1000">
                        <a:effectLst/>
                        <a:latin typeface="Times New Roman" pitchFamily="18" charset="0"/>
                        <a:ea typeface="Calibri"/>
                        <a:cs typeface="Times New Roman" pitchFamily="18" charset="0"/>
                      </a:endParaRPr>
                    </a:p>
                  </a:txBody>
                  <a:tcPr marL="10542" marR="10542" marT="0" marB="0"/>
                </a:tc>
                <a:tc>
                  <a:txBody>
                    <a:bodyPr/>
                    <a:lstStyle/>
                    <a:p>
                      <a:pPr algn="ctr">
                        <a:lnSpc>
                          <a:spcPct val="115000"/>
                        </a:lnSpc>
                        <a:spcAft>
                          <a:spcPts val="0"/>
                        </a:spcAft>
                      </a:pPr>
                      <a:r>
                        <a:rPr lang="ru-RU" sz="1000" dirty="0">
                          <a:effectLst/>
                          <a:latin typeface="Times New Roman" pitchFamily="18" charset="0"/>
                          <a:cs typeface="Times New Roman" pitchFamily="18" charset="0"/>
                        </a:rPr>
                        <a:t>0</a:t>
                      </a:r>
                      <a:endParaRPr lang="ru-RU" sz="1000" dirty="0">
                        <a:effectLst/>
                        <a:latin typeface="Times New Roman" pitchFamily="18" charset="0"/>
                        <a:ea typeface="Calibri"/>
                        <a:cs typeface="Times New Roman" pitchFamily="18" charset="0"/>
                      </a:endParaRPr>
                    </a:p>
                  </a:txBody>
                  <a:tcPr marL="10542" marR="10542" marT="0" marB="0"/>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9189308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 y="4519"/>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3069" y="1700808"/>
            <a:ext cx="8553305" cy="1107996"/>
          </a:xfrm>
          <a:prstGeom prst="rect">
            <a:avLst/>
          </a:prstGeom>
          <a:noFill/>
        </p:spPr>
        <p:txBody>
          <a:bodyPr wrap="square">
            <a:spAutoFit/>
          </a:bodyPr>
          <a:lstStyle/>
          <a:p>
            <a:r>
              <a:rPr lang="ru-RU" b="1" u="sng" dirty="0">
                <a:solidFill>
                  <a:srgbClr val="FFC000"/>
                </a:solidFill>
                <a:effectLst>
                  <a:outerShdw blurRad="38100" dist="38100" dir="2700000" algn="tl">
                    <a:srgbClr val="000000">
                      <a:alpha val="43137"/>
                    </a:srgbClr>
                  </a:outerShdw>
                </a:effectLst>
              </a:rPr>
              <a:t>Цель программы: </a:t>
            </a:r>
            <a:r>
              <a:rPr lang="ru-RU" b="1" dirty="0">
                <a:solidFill>
                  <a:srgbClr val="FFC000"/>
                </a:solidFill>
                <a:effectLst>
                  <a:outerShdw blurRad="38100" dist="38100" dir="2700000" algn="tl">
                    <a:srgbClr val="000000">
                      <a:alpha val="43137"/>
                    </a:srgbClr>
                  </a:outerShdw>
                </a:effectLst>
              </a:rPr>
              <a:t>  </a:t>
            </a:r>
          </a:p>
          <a:p>
            <a:pPr marL="342900" indent="-342900">
              <a:buAutoNum type="arabicPeriod"/>
            </a:pPr>
            <a:r>
              <a:rPr lang="ru-RU" sz="1200" dirty="0">
                <a:solidFill>
                  <a:srgbClr val="FFFF00"/>
                </a:solidFill>
                <a:effectLst>
                  <a:outerShdw blurRad="38100" dist="38100" dir="2700000" algn="tl">
                    <a:srgbClr val="000000">
                      <a:alpha val="43137"/>
                    </a:srgbClr>
                  </a:outerShdw>
                </a:effectLst>
              </a:rPr>
              <a:t>Поддержка платежеспособного спроса на жилье с помощью ипотечного жилищного кредитования</a:t>
            </a:r>
          </a:p>
          <a:p>
            <a:pPr marL="342900" indent="-342900">
              <a:buAutoNum type="arabicPeriod"/>
            </a:pPr>
            <a:r>
              <a:rPr lang="ru-RU" sz="1200" dirty="0">
                <a:solidFill>
                  <a:srgbClr val="FFFF00"/>
                </a:solidFill>
                <a:effectLst>
                  <a:outerShdw blurRad="38100" dist="38100" dir="2700000" algn="tl">
                    <a:srgbClr val="000000">
                      <a:alpha val="43137"/>
                    </a:srgbClr>
                  </a:outerShdw>
                </a:effectLst>
              </a:rPr>
              <a:t>Снижение уровня износа объектов коммунальной инфраструктуры</a:t>
            </a:r>
          </a:p>
          <a:p>
            <a:pPr marL="342900" indent="-342900">
              <a:buAutoNum type="arabicPeriod"/>
            </a:pPr>
            <a:r>
              <a:rPr lang="ru-RU" sz="1200" dirty="0">
                <a:solidFill>
                  <a:srgbClr val="FFFF00"/>
                </a:solidFill>
                <a:effectLst>
                  <a:outerShdw blurRad="38100" dist="38100" dir="2700000" algn="tl">
                    <a:srgbClr val="000000">
                      <a:alpha val="43137"/>
                    </a:srgbClr>
                  </a:outerShdw>
                </a:effectLst>
              </a:rPr>
              <a:t>Строительство, реконструкция, капитальный ремонт и техническое перевооружение котельных и тепловых сетей, объектов водоснабжения, водоотведения и очистки сточных вод</a:t>
            </a:r>
          </a:p>
        </p:txBody>
      </p:sp>
      <p:sp>
        <p:nvSpPr>
          <p:cNvPr id="17" name="Прямоугольник 16"/>
          <p:cNvSpPr/>
          <p:nvPr/>
        </p:nvSpPr>
        <p:spPr>
          <a:xfrm>
            <a:off x="802854" y="3047474"/>
            <a:ext cx="2816015" cy="338554"/>
          </a:xfrm>
          <a:prstGeom prst="rect">
            <a:avLst/>
          </a:prstGeom>
          <a:solidFill>
            <a:srgbClr val="CC99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ru-RU" sz="1600" b="1" u="sng" dirty="0">
                <a:solidFill>
                  <a:srgbClr val="C32D2E">
                    <a:lumMod val="50000"/>
                  </a:srgbClr>
                </a:solidFill>
              </a:rPr>
              <a:t>РЕЗУЛЬТАТЫ</a:t>
            </a:r>
            <a:endParaRPr lang="ru-RU" sz="1600" dirty="0">
              <a:solidFill>
                <a:srgbClr val="C32D2E">
                  <a:lumMod val="50000"/>
                </a:srgbClr>
              </a:solidFill>
            </a:endParaRPr>
          </a:p>
        </p:txBody>
      </p:sp>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7518"/>
            <a:ext cx="966092" cy="966092"/>
          </a:xfrm>
          <a:prstGeom prst="rect">
            <a:avLst/>
          </a:prstGeom>
        </p:spPr>
      </p:pic>
      <p:sp>
        <p:nvSpPr>
          <p:cNvPr id="35" name="Номер слайда 1"/>
          <p:cNvSpPr txBox="1">
            <a:spLocks/>
          </p:cNvSpPr>
          <p:nvPr/>
        </p:nvSpPr>
        <p:spPr>
          <a:xfrm>
            <a:off x="8394442" y="6305762"/>
            <a:ext cx="587274" cy="353391"/>
          </a:xfrm>
          <a:prstGeom prst="rect">
            <a:avLst/>
          </a:prstGeom>
        </p:spPr>
        <p:txBody>
          <a:bodyPr vert="horz" lIns="91440" tIns="45720" rIns="91440" bIns="45720" rtlCol="0" anchor="t"/>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78</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
        <p:nvSpPr>
          <p:cNvPr id="26" name="Прямоугольник 25"/>
          <p:cNvSpPr/>
          <p:nvPr/>
        </p:nvSpPr>
        <p:spPr>
          <a:xfrm rot="20593258">
            <a:off x="535675" y="618558"/>
            <a:ext cx="385042" cy="230832"/>
          </a:xfrm>
          <a:prstGeom prst="rect">
            <a:avLst/>
          </a:prstGeom>
        </p:spPr>
        <p:txBody>
          <a:bodyPr wrap="none">
            <a:spAutoFit/>
          </a:bodyPr>
          <a:lstStyle/>
          <a:p>
            <a:r>
              <a:rPr lang="ru-RU" sz="900" b="1" dirty="0">
                <a:solidFill>
                  <a:srgbClr val="703203">
                    <a:lumMod val="50000"/>
                  </a:srgbClr>
                </a:solidFill>
              </a:rPr>
              <a:t>МП</a:t>
            </a:r>
            <a:endParaRPr lang="ru-RU" sz="1000" dirty="0">
              <a:solidFill>
                <a:srgbClr val="703203">
                  <a:lumMod val="50000"/>
                </a:srgbClr>
              </a:solidFill>
            </a:endParaRPr>
          </a:p>
        </p:txBody>
      </p:sp>
      <p:graphicFrame>
        <p:nvGraphicFramePr>
          <p:cNvPr id="18" name="Схема 17"/>
          <p:cNvGraphicFramePr/>
          <p:nvPr>
            <p:extLst>
              <p:ext uri="{D42A27DB-BD31-4B8C-83A1-F6EECF244321}">
                <p14:modId xmlns:p14="http://schemas.microsoft.com/office/powerpoint/2010/main" val="3560388197"/>
              </p:ext>
            </p:extLst>
          </p:nvPr>
        </p:nvGraphicFramePr>
        <p:xfrm>
          <a:off x="551315" y="3305362"/>
          <a:ext cx="4824536" cy="29787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 name="Прямоугольник 30"/>
          <p:cNvSpPr/>
          <p:nvPr/>
        </p:nvSpPr>
        <p:spPr>
          <a:xfrm rot="20593258">
            <a:off x="405690" y="401287"/>
            <a:ext cx="412292" cy="338554"/>
          </a:xfrm>
          <a:prstGeom prst="rect">
            <a:avLst/>
          </a:prstGeom>
        </p:spPr>
        <p:txBody>
          <a:bodyPr wrap="none">
            <a:spAutoFit/>
          </a:bodyPr>
          <a:lstStyle/>
          <a:p>
            <a:r>
              <a:rPr lang="ru-RU" sz="1600" b="1" dirty="0">
                <a:solidFill>
                  <a:srgbClr val="FF0000"/>
                </a:solidFill>
                <a:effectLst>
                  <a:outerShdw blurRad="38100" dist="38100" dir="2700000" algn="tl">
                    <a:srgbClr val="000000">
                      <a:alpha val="43137"/>
                    </a:srgbClr>
                  </a:outerShdw>
                </a:effectLst>
              </a:rPr>
              <a:t>17</a:t>
            </a:r>
            <a:endParaRPr lang="ru-RU" dirty="0">
              <a:solidFill>
                <a:srgbClr val="FF0000"/>
              </a:solidFill>
              <a:effectLst>
                <a:outerShdw blurRad="38100" dist="38100" dir="2700000" algn="tl">
                  <a:srgbClr val="000000">
                    <a:alpha val="43137"/>
                  </a:srgbClr>
                </a:outerShdw>
              </a:effectLst>
            </a:endParaRPr>
          </a:p>
        </p:txBody>
      </p:sp>
      <p:sp>
        <p:nvSpPr>
          <p:cNvPr id="19" name="Прямоугольник 18"/>
          <p:cNvSpPr/>
          <p:nvPr/>
        </p:nvSpPr>
        <p:spPr>
          <a:xfrm>
            <a:off x="420082" y="139677"/>
            <a:ext cx="8910736" cy="861774"/>
          </a:xfrm>
          <a:prstGeom prst="rect">
            <a:avLst/>
          </a:prstGeom>
        </p:spPr>
        <p:txBody>
          <a:bodyPr wrap="square">
            <a:spAutoFit/>
          </a:bodyPr>
          <a:lstStyle/>
          <a:p>
            <a:pPr lvl="0" algn="ctr"/>
            <a:r>
              <a:rPr lang="ru-RU" sz="1600" b="1" i="1" dirty="0">
                <a:ln w="1905"/>
                <a:solidFill>
                  <a:srgbClr val="FFFF00"/>
                </a:solidFill>
                <a:effectLst>
                  <a:outerShdw blurRad="38100" dist="38100" dir="2700000" algn="tl">
                    <a:srgbClr val="000000">
                      <a:alpha val="43137"/>
                    </a:srgbClr>
                  </a:outerShdw>
                </a:effectLst>
              </a:rPr>
              <a:t>Муниципальная программа</a:t>
            </a:r>
            <a:r>
              <a:rPr lang="ru-RU" b="1" i="1" dirty="0">
                <a:ln w="1905"/>
                <a:solidFill>
                  <a:srgbClr val="FFFF00"/>
                </a:solidFill>
                <a:effectLst>
                  <a:outerShdw blurRad="38100" dist="38100" dir="2700000" algn="tl">
                    <a:srgbClr val="000000">
                      <a:alpha val="43137"/>
                    </a:srgbClr>
                  </a:outerShdw>
                </a:effectLst>
              </a:rPr>
              <a:t> </a:t>
            </a:r>
            <a:r>
              <a:rPr lang="ru-RU" sz="1600" b="1" i="1" dirty="0">
                <a:ln w="1905"/>
                <a:solidFill>
                  <a:srgbClr val="FFFF00"/>
                </a:solidFill>
                <a:effectLst>
                  <a:outerShdw blurRad="38100" dist="38100" dir="2700000" algn="tl">
                    <a:srgbClr val="000000">
                      <a:alpha val="43137"/>
                    </a:srgbClr>
                  </a:outerShdw>
                </a:effectLst>
              </a:rPr>
              <a:t>«</a:t>
            </a:r>
            <a:r>
              <a:rPr lang="ru-RU" sz="1600" b="1" i="1" dirty="0">
                <a:solidFill>
                  <a:srgbClr val="FFFF00"/>
                </a:solidFill>
                <a:effectLst>
                  <a:outerShdw blurRad="38100" dist="38100" dir="2700000" algn="tl">
                    <a:srgbClr val="000000">
                      <a:alpha val="43137"/>
                    </a:srgbClr>
                  </a:outerShdw>
                </a:effectLst>
              </a:rPr>
              <a:t>Обеспечение доступным и комфортным </a:t>
            </a:r>
          </a:p>
          <a:p>
            <a:pPr lvl="0" algn="ctr"/>
            <a:r>
              <a:rPr lang="ru-RU" sz="1600" b="1" i="1" dirty="0">
                <a:solidFill>
                  <a:srgbClr val="FFFF00"/>
                </a:solidFill>
                <a:effectLst>
                  <a:outerShdw blurRad="38100" dist="38100" dir="2700000" algn="tl">
                    <a:srgbClr val="000000">
                      <a:alpha val="43137"/>
                    </a:srgbClr>
                  </a:outerShdw>
                </a:effectLst>
              </a:rPr>
              <a:t>жильем, объектами инженерной инфраструктуры населения </a:t>
            </a:r>
            <a:r>
              <a:rPr lang="ru-RU" sz="1600" b="1" i="1" dirty="0" err="1">
                <a:solidFill>
                  <a:srgbClr val="FFFF00"/>
                </a:solidFill>
                <a:effectLst>
                  <a:outerShdw blurRad="38100" dist="38100" dir="2700000" algn="tl">
                    <a:srgbClr val="000000">
                      <a:alpha val="43137"/>
                    </a:srgbClr>
                  </a:outerShdw>
                </a:effectLst>
              </a:rPr>
              <a:t>Гаврилово</a:t>
            </a:r>
            <a:r>
              <a:rPr lang="ru-RU" sz="1600" b="1" i="1" dirty="0">
                <a:solidFill>
                  <a:srgbClr val="FFFF00"/>
                </a:solidFill>
                <a:effectLst>
                  <a:outerShdw blurRad="38100" dist="38100" dir="2700000" algn="tl">
                    <a:srgbClr val="000000">
                      <a:alpha val="43137"/>
                    </a:srgbClr>
                  </a:outerShdw>
                </a:effectLst>
              </a:rPr>
              <a:t>-Посадского муниципального района</a:t>
            </a:r>
            <a:r>
              <a:rPr lang="ru-RU" sz="1600" b="1" i="1" dirty="0">
                <a:ln w="1905"/>
                <a:solidFill>
                  <a:srgbClr val="FFFF00"/>
                </a:solidFill>
                <a:effectLst>
                  <a:outerShdw blurRad="38100" dist="38100" dir="2700000" algn="tl">
                    <a:srgbClr val="000000">
                      <a:alpha val="43137"/>
                    </a:srgbClr>
                  </a:outerShdw>
                </a:effectLst>
              </a:rPr>
              <a:t>»    </a:t>
            </a:r>
          </a:p>
        </p:txBody>
      </p:sp>
      <p:sp>
        <p:nvSpPr>
          <p:cNvPr id="21" name="Прямоугольник 20"/>
          <p:cNvSpPr/>
          <p:nvPr/>
        </p:nvSpPr>
        <p:spPr>
          <a:xfrm>
            <a:off x="973597" y="1041961"/>
            <a:ext cx="7828784" cy="646331"/>
          </a:xfrm>
          <a:prstGeom prst="rect">
            <a:avLst/>
          </a:prstGeom>
          <a:solidFill>
            <a:srgbClr val="FFC000"/>
          </a:solidFill>
          <a:scene3d>
            <a:camera prst="orthographicFront"/>
            <a:lightRig rig="threePt" dir="t"/>
          </a:scene3d>
          <a:sp3d>
            <a:bevelT w="152400" h="50800" prst="softRound"/>
          </a:sp3d>
        </p:spPr>
        <p:txBody>
          <a:bodyPr wrap="square">
            <a:spAutoFit/>
          </a:bodyPr>
          <a:lstStyle/>
          <a:p>
            <a:pPr algn="ctr"/>
            <a:r>
              <a:rPr lang="ru-RU" sz="1200" b="1" dirty="0">
                <a:solidFill>
                  <a:srgbClr val="660066"/>
                </a:solidFill>
              </a:rPr>
              <a:t>Администратор программы: </a:t>
            </a:r>
          </a:p>
          <a:p>
            <a:pPr algn="ctr"/>
            <a:r>
              <a:rPr lang="ru-RU" sz="1200" b="1" dirty="0">
                <a:solidFill>
                  <a:srgbClr val="F6EAE7">
                    <a:lumMod val="25000"/>
                  </a:srgbClr>
                </a:solidFill>
              </a:rPr>
              <a:t>Управление градостроительства и архитектуры Администрации Гаврилово-Посадского муниципального района Ивановской области</a:t>
            </a:r>
            <a:endParaRPr lang="ru-RU" sz="1400" b="1" dirty="0">
              <a:solidFill>
                <a:srgbClr val="F6EAE7">
                  <a:lumMod val="25000"/>
                </a:srgbClr>
              </a:solidFill>
            </a:endParaRPr>
          </a:p>
        </p:txBody>
      </p:sp>
      <p:pic>
        <p:nvPicPr>
          <p:cNvPr id="2051" name="Picture 3" descr="C:\Users\User\Desktop\c88244b7_resizedScaled_1020to57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31067" y="2708920"/>
            <a:ext cx="3108325" cy="1749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36096" y="4642972"/>
            <a:ext cx="2810483" cy="18736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00760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35" name="Номер слайда 1"/>
          <p:cNvSpPr txBox="1">
            <a:spLocks/>
          </p:cNvSpPr>
          <p:nvPr/>
        </p:nvSpPr>
        <p:spPr>
          <a:xfrm>
            <a:off x="8455833" y="6466572"/>
            <a:ext cx="587274" cy="353391"/>
          </a:xfrm>
          <a:prstGeom prst="rect">
            <a:avLst/>
          </a:prstGeom>
        </p:spPr>
        <p:txBody>
          <a:bodyPr vert="horz" lIns="91440" tIns="45720" rIns="91440" bIns="45720" rtlCol="0" anchor="t"/>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79</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
        <p:nvSpPr>
          <p:cNvPr id="22" name="Прямоугольник 21"/>
          <p:cNvSpPr/>
          <p:nvPr/>
        </p:nvSpPr>
        <p:spPr>
          <a:xfrm>
            <a:off x="629754" y="978406"/>
            <a:ext cx="7884492" cy="307777"/>
          </a:xfrm>
          <a:prstGeom prst="rect">
            <a:avLst/>
          </a:prstGeom>
          <a:gradFill flip="none" rotWithShape="1">
            <a:gsLst>
              <a:gs pos="0">
                <a:srgbClr val="FF9999">
                  <a:shade val="30000"/>
                  <a:satMod val="115000"/>
                </a:srgbClr>
              </a:gs>
              <a:gs pos="50000">
                <a:srgbClr val="FF9999">
                  <a:shade val="67500"/>
                  <a:satMod val="115000"/>
                </a:srgbClr>
              </a:gs>
              <a:gs pos="100000">
                <a:srgbClr val="FF9999">
                  <a:shade val="100000"/>
                  <a:satMod val="115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softRound"/>
          </a:sp3d>
        </p:spPr>
        <p:txBody>
          <a:bodyPr wrap="square">
            <a:spAutoFit/>
          </a:bodyPr>
          <a:lstStyle/>
          <a:p>
            <a:pPr algn="ctr"/>
            <a:r>
              <a:rPr lang="ru-RU" sz="1400" b="1" dirty="0"/>
              <a:t>Целевые показатели (индикаторы) реализации муниципальной программы</a:t>
            </a:r>
            <a:r>
              <a:rPr lang="ru-RU" sz="1400" dirty="0"/>
              <a:t>	</a:t>
            </a:r>
          </a:p>
        </p:txBody>
      </p:sp>
      <p:sp>
        <p:nvSpPr>
          <p:cNvPr id="2" name="Прямоугольник 1"/>
          <p:cNvSpPr/>
          <p:nvPr/>
        </p:nvSpPr>
        <p:spPr>
          <a:xfrm>
            <a:off x="388143" y="33227"/>
            <a:ext cx="8910736" cy="861774"/>
          </a:xfrm>
          <a:prstGeom prst="rect">
            <a:avLst/>
          </a:prstGeom>
        </p:spPr>
        <p:txBody>
          <a:bodyPr wrap="square">
            <a:spAutoFit/>
          </a:bodyPr>
          <a:lstStyle/>
          <a:p>
            <a:pPr lvl="0" algn="ctr"/>
            <a:r>
              <a:rPr lang="ru-RU" sz="1600" b="1" i="1" dirty="0">
                <a:ln w="1905"/>
                <a:solidFill>
                  <a:srgbClr val="FFFF00"/>
                </a:solidFill>
                <a:effectLst>
                  <a:outerShdw blurRad="38100" dist="38100" dir="2700000" algn="tl">
                    <a:srgbClr val="000000">
                      <a:alpha val="43137"/>
                    </a:srgbClr>
                  </a:outerShdw>
                </a:effectLst>
              </a:rPr>
              <a:t>Муниципальная программа</a:t>
            </a:r>
            <a:r>
              <a:rPr lang="ru-RU" b="1" i="1" dirty="0">
                <a:ln w="1905"/>
                <a:solidFill>
                  <a:srgbClr val="FFFF00"/>
                </a:solidFill>
                <a:effectLst>
                  <a:outerShdw blurRad="38100" dist="38100" dir="2700000" algn="tl">
                    <a:srgbClr val="000000">
                      <a:alpha val="43137"/>
                    </a:srgbClr>
                  </a:outerShdw>
                </a:effectLst>
              </a:rPr>
              <a:t> </a:t>
            </a:r>
            <a:r>
              <a:rPr lang="ru-RU" sz="1600" b="1" i="1" dirty="0">
                <a:ln w="1905"/>
                <a:solidFill>
                  <a:srgbClr val="FFFF00"/>
                </a:solidFill>
                <a:effectLst>
                  <a:outerShdw blurRad="38100" dist="38100" dir="2700000" algn="tl">
                    <a:srgbClr val="000000">
                      <a:alpha val="43137"/>
                    </a:srgbClr>
                  </a:outerShdw>
                </a:effectLst>
              </a:rPr>
              <a:t>«</a:t>
            </a:r>
            <a:r>
              <a:rPr lang="ru-RU" sz="1600" b="1" i="1" dirty="0">
                <a:solidFill>
                  <a:srgbClr val="FFFF00"/>
                </a:solidFill>
                <a:effectLst>
                  <a:outerShdw blurRad="38100" dist="38100" dir="2700000" algn="tl">
                    <a:srgbClr val="000000">
                      <a:alpha val="43137"/>
                    </a:srgbClr>
                  </a:outerShdw>
                </a:effectLst>
              </a:rPr>
              <a:t>Обеспечение доступным и комфортным </a:t>
            </a:r>
          </a:p>
          <a:p>
            <a:pPr lvl="0" algn="ctr"/>
            <a:r>
              <a:rPr lang="ru-RU" sz="1600" b="1" i="1" dirty="0">
                <a:solidFill>
                  <a:srgbClr val="FFFF00"/>
                </a:solidFill>
                <a:effectLst>
                  <a:outerShdw blurRad="38100" dist="38100" dir="2700000" algn="tl">
                    <a:srgbClr val="000000">
                      <a:alpha val="43137"/>
                    </a:srgbClr>
                  </a:outerShdw>
                </a:effectLst>
              </a:rPr>
              <a:t>жильем, объектами инженерной инфраструктуры населения </a:t>
            </a:r>
          </a:p>
          <a:p>
            <a:pPr lvl="0" algn="ctr"/>
            <a:r>
              <a:rPr lang="ru-RU" sz="1600" b="1" i="1" dirty="0">
                <a:solidFill>
                  <a:srgbClr val="FFFF00"/>
                </a:solidFill>
                <a:effectLst>
                  <a:outerShdw blurRad="38100" dist="38100" dir="2700000" algn="tl">
                    <a:srgbClr val="000000">
                      <a:alpha val="43137"/>
                    </a:srgbClr>
                  </a:outerShdw>
                </a:effectLst>
              </a:rPr>
              <a:t>Гаврилово-Посадского муниципального района</a:t>
            </a:r>
            <a:r>
              <a:rPr lang="ru-RU" sz="1600" b="1" i="1" dirty="0">
                <a:ln w="1905"/>
                <a:solidFill>
                  <a:srgbClr val="FFFF00"/>
                </a:solidFill>
                <a:effectLst>
                  <a:outerShdw blurRad="38100" dist="38100" dir="2700000" algn="tl">
                    <a:srgbClr val="000000">
                      <a:alpha val="43137"/>
                    </a:srgbClr>
                  </a:outerShdw>
                </a:effectLst>
              </a:rPr>
              <a:t>»    </a:t>
            </a:r>
          </a:p>
        </p:txBody>
      </p:sp>
      <p:graphicFrame>
        <p:nvGraphicFramePr>
          <p:cNvPr id="5" name="Таблица 4"/>
          <p:cNvGraphicFramePr>
            <a:graphicFrameLocks noGrp="1"/>
          </p:cNvGraphicFramePr>
          <p:nvPr>
            <p:extLst>
              <p:ext uri="{D42A27DB-BD31-4B8C-83A1-F6EECF244321}">
                <p14:modId xmlns:p14="http://schemas.microsoft.com/office/powerpoint/2010/main" val="2685339356"/>
              </p:ext>
            </p:extLst>
          </p:nvPr>
        </p:nvGraphicFramePr>
        <p:xfrm>
          <a:off x="143505" y="1456323"/>
          <a:ext cx="8856989" cy="2836773"/>
        </p:xfrm>
        <a:graphic>
          <a:graphicData uri="http://schemas.openxmlformats.org/drawingml/2006/table">
            <a:tbl>
              <a:tblPr firstRow="1" firstCol="1" bandRow="1">
                <a:tableStyleId>{5940675A-B579-460E-94D1-54222C63F5DA}</a:tableStyleId>
              </a:tblPr>
              <a:tblGrid>
                <a:gridCol w="302435">
                  <a:extLst>
                    <a:ext uri="{9D8B030D-6E8A-4147-A177-3AD203B41FA5}">
                      <a16:colId xmlns:a16="http://schemas.microsoft.com/office/drawing/2014/main" xmlns="" val="20000"/>
                    </a:ext>
                  </a:extLst>
                </a:gridCol>
                <a:gridCol w="1677787">
                  <a:extLst>
                    <a:ext uri="{9D8B030D-6E8A-4147-A177-3AD203B41FA5}">
                      <a16:colId xmlns:a16="http://schemas.microsoft.com/office/drawing/2014/main" xmlns="" val="20001"/>
                    </a:ext>
                  </a:extLst>
                </a:gridCol>
                <a:gridCol w="432048">
                  <a:extLst>
                    <a:ext uri="{9D8B030D-6E8A-4147-A177-3AD203B41FA5}">
                      <a16:colId xmlns:a16="http://schemas.microsoft.com/office/drawing/2014/main" xmlns="" val="20002"/>
                    </a:ext>
                  </a:extLst>
                </a:gridCol>
                <a:gridCol w="504056">
                  <a:extLst>
                    <a:ext uri="{9D8B030D-6E8A-4147-A177-3AD203B41FA5}">
                      <a16:colId xmlns:a16="http://schemas.microsoft.com/office/drawing/2014/main" xmlns="" val="20003"/>
                    </a:ext>
                  </a:extLst>
                </a:gridCol>
                <a:gridCol w="504056">
                  <a:extLst>
                    <a:ext uri="{9D8B030D-6E8A-4147-A177-3AD203B41FA5}">
                      <a16:colId xmlns:a16="http://schemas.microsoft.com/office/drawing/2014/main" xmlns="" val="20004"/>
                    </a:ext>
                  </a:extLst>
                </a:gridCol>
                <a:gridCol w="576064">
                  <a:extLst>
                    <a:ext uri="{9D8B030D-6E8A-4147-A177-3AD203B41FA5}">
                      <a16:colId xmlns:a16="http://schemas.microsoft.com/office/drawing/2014/main" xmlns="" val="20005"/>
                    </a:ext>
                  </a:extLst>
                </a:gridCol>
                <a:gridCol w="576064">
                  <a:extLst>
                    <a:ext uri="{9D8B030D-6E8A-4147-A177-3AD203B41FA5}">
                      <a16:colId xmlns:a16="http://schemas.microsoft.com/office/drawing/2014/main" xmlns="" val="20006"/>
                    </a:ext>
                  </a:extLst>
                </a:gridCol>
                <a:gridCol w="504056">
                  <a:extLst>
                    <a:ext uri="{9D8B030D-6E8A-4147-A177-3AD203B41FA5}">
                      <a16:colId xmlns:a16="http://schemas.microsoft.com/office/drawing/2014/main" xmlns="" val="20007"/>
                    </a:ext>
                  </a:extLst>
                </a:gridCol>
                <a:gridCol w="504056">
                  <a:extLst>
                    <a:ext uri="{9D8B030D-6E8A-4147-A177-3AD203B41FA5}">
                      <a16:colId xmlns:a16="http://schemas.microsoft.com/office/drawing/2014/main" xmlns="" val="20008"/>
                    </a:ext>
                  </a:extLst>
                </a:gridCol>
                <a:gridCol w="576064">
                  <a:extLst>
                    <a:ext uri="{9D8B030D-6E8A-4147-A177-3AD203B41FA5}">
                      <a16:colId xmlns:a16="http://schemas.microsoft.com/office/drawing/2014/main" xmlns="" val="20009"/>
                    </a:ext>
                  </a:extLst>
                </a:gridCol>
                <a:gridCol w="576064">
                  <a:extLst>
                    <a:ext uri="{9D8B030D-6E8A-4147-A177-3AD203B41FA5}">
                      <a16:colId xmlns:a16="http://schemas.microsoft.com/office/drawing/2014/main" xmlns="" val="20010"/>
                    </a:ext>
                  </a:extLst>
                </a:gridCol>
                <a:gridCol w="504057">
                  <a:extLst>
                    <a:ext uri="{9D8B030D-6E8A-4147-A177-3AD203B41FA5}">
                      <a16:colId xmlns:a16="http://schemas.microsoft.com/office/drawing/2014/main" xmlns="" val="20011"/>
                    </a:ext>
                  </a:extLst>
                </a:gridCol>
                <a:gridCol w="576063">
                  <a:extLst>
                    <a:ext uri="{9D8B030D-6E8A-4147-A177-3AD203B41FA5}">
                      <a16:colId xmlns:a16="http://schemas.microsoft.com/office/drawing/2014/main" xmlns="" val="20012"/>
                    </a:ext>
                  </a:extLst>
                </a:gridCol>
                <a:gridCol w="576064"/>
                <a:gridCol w="468055">
                  <a:extLst>
                    <a:ext uri="{9D8B030D-6E8A-4147-A177-3AD203B41FA5}">
                      <a16:colId xmlns:a16="http://schemas.microsoft.com/office/drawing/2014/main" xmlns="" val="20013"/>
                    </a:ext>
                  </a:extLst>
                </a:gridCol>
              </a:tblGrid>
              <a:tr h="31214">
                <a:tc rowSpan="2">
                  <a:txBody>
                    <a:bodyPr/>
                    <a:lstStyle/>
                    <a:p>
                      <a:pPr algn="ctr">
                        <a:lnSpc>
                          <a:spcPct val="115000"/>
                        </a:lnSpc>
                        <a:spcAft>
                          <a:spcPts val="1000"/>
                        </a:spcAft>
                      </a:pPr>
                      <a:r>
                        <a:rPr lang="ru-RU" sz="1000" b="1" dirty="0">
                          <a:effectLst/>
                          <a:latin typeface="Times New Roman" pitchFamily="18" charset="0"/>
                          <a:cs typeface="Times New Roman" pitchFamily="18" charset="0"/>
                        </a:rPr>
                        <a:t>№</a:t>
                      </a:r>
                      <a:r>
                        <a:rPr lang="en-US" sz="1000" b="1" dirty="0">
                          <a:effectLst/>
                          <a:latin typeface="Times New Roman" pitchFamily="18" charset="0"/>
                          <a:cs typeface="Times New Roman" pitchFamily="18" charset="0"/>
                        </a:rPr>
                        <a:t> п/п</a:t>
                      </a:r>
                      <a:endParaRPr lang="ru-RU" sz="1000" b="1" dirty="0">
                        <a:effectLst/>
                        <a:latin typeface="Times New Roman" pitchFamily="18" charset="0"/>
                        <a:cs typeface="Times New Roman" pitchFamily="18" charset="0"/>
                      </a:endParaRPr>
                    </a:p>
                    <a:p>
                      <a:pPr algn="ctr">
                        <a:lnSpc>
                          <a:spcPct val="115000"/>
                        </a:lnSpc>
                        <a:spcAft>
                          <a:spcPts val="1000"/>
                        </a:spcAft>
                      </a:pPr>
                      <a:r>
                        <a:rPr lang="ru-RU" sz="1000" b="1" dirty="0">
                          <a:effectLst/>
                          <a:latin typeface="Times New Roman" pitchFamily="18" charset="0"/>
                          <a:cs typeface="Times New Roman" pitchFamily="18" charset="0"/>
                        </a:rPr>
                        <a:t> </a:t>
                      </a:r>
                      <a:endParaRPr lang="ru-RU" sz="1000" b="1" dirty="0">
                        <a:effectLst/>
                        <a:latin typeface="Times New Roman" pitchFamily="18" charset="0"/>
                        <a:ea typeface="Calibri"/>
                        <a:cs typeface="Times New Roman" pitchFamily="18" charset="0"/>
                      </a:endParaRPr>
                    </a:p>
                  </a:txBody>
                  <a:tcPr marL="8724" marR="8724" marT="0" marB="0"/>
                </a:tc>
                <a:tc rowSpan="2">
                  <a:txBody>
                    <a:bodyPr/>
                    <a:lstStyle/>
                    <a:p>
                      <a:pPr algn="ctr">
                        <a:lnSpc>
                          <a:spcPct val="115000"/>
                        </a:lnSpc>
                        <a:spcAft>
                          <a:spcPts val="1000"/>
                        </a:spcAft>
                      </a:pPr>
                      <a:r>
                        <a:rPr lang="ru-RU" sz="1000" b="1" dirty="0">
                          <a:effectLst/>
                          <a:latin typeface="Times New Roman" pitchFamily="18" charset="0"/>
                          <a:cs typeface="Times New Roman" pitchFamily="18" charset="0"/>
                        </a:rPr>
                        <a:t>Наименование целевого индикатора (показателя)</a:t>
                      </a:r>
                      <a:endParaRPr lang="ru-RU" sz="1000" b="1" dirty="0">
                        <a:effectLst/>
                        <a:latin typeface="Times New Roman" pitchFamily="18" charset="0"/>
                        <a:ea typeface="Calibri"/>
                        <a:cs typeface="Times New Roman" pitchFamily="18" charset="0"/>
                      </a:endParaRPr>
                    </a:p>
                  </a:txBody>
                  <a:tcPr marL="8724" marR="8724" marT="0" marB="0"/>
                </a:tc>
                <a:tc rowSpan="2">
                  <a:txBody>
                    <a:bodyPr/>
                    <a:lstStyle/>
                    <a:p>
                      <a:pPr algn="ctr">
                        <a:lnSpc>
                          <a:spcPct val="115000"/>
                        </a:lnSpc>
                        <a:spcAft>
                          <a:spcPts val="1000"/>
                        </a:spcAft>
                      </a:pPr>
                      <a:r>
                        <a:rPr lang="ru-RU" sz="1000" b="1" dirty="0">
                          <a:effectLst/>
                          <a:latin typeface="Times New Roman" pitchFamily="18" charset="0"/>
                          <a:cs typeface="Times New Roman" pitchFamily="18" charset="0"/>
                        </a:rPr>
                        <a:t>Ед. </a:t>
                      </a:r>
                      <a:r>
                        <a:rPr lang="ru-RU" sz="1000" b="1" dirty="0" err="1">
                          <a:effectLst/>
                          <a:latin typeface="Times New Roman" pitchFamily="18" charset="0"/>
                          <a:cs typeface="Times New Roman" pitchFamily="18" charset="0"/>
                        </a:rPr>
                        <a:t>изм</a:t>
                      </a:r>
                      <a:endParaRPr lang="ru-RU" sz="1000" b="1" dirty="0">
                        <a:effectLst/>
                        <a:latin typeface="Times New Roman" pitchFamily="18" charset="0"/>
                        <a:cs typeface="Times New Roman" pitchFamily="18" charset="0"/>
                      </a:endParaRPr>
                    </a:p>
                    <a:p>
                      <a:pPr algn="ctr">
                        <a:lnSpc>
                          <a:spcPct val="115000"/>
                        </a:lnSpc>
                        <a:spcAft>
                          <a:spcPts val="1000"/>
                        </a:spcAft>
                      </a:pPr>
                      <a:r>
                        <a:rPr lang="ru-RU" sz="1000" b="1" dirty="0">
                          <a:effectLst/>
                          <a:latin typeface="Times New Roman" pitchFamily="18" charset="0"/>
                          <a:cs typeface="Times New Roman" pitchFamily="18" charset="0"/>
                        </a:rPr>
                        <a:t> </a:t>
                      </a:r>
                      <a:endParaRPr lang="ru-RU" sz="1000" b="1" dirty="0">
                        <a:effectLst/>
                        <a:latin typeface="Times New Roman" pitchFamily="18" charset="0"/>
                        <a:ea typeface="Calibri"/>
                        <a:cs typeface="Times New Roman" pitchFamily="18" charset="0"/>
                      </a:endParaRPr>
                    </a:p>
                  </a:txBody>
                  <a:tcPr marL="8724" marR="8724" marT="0" marB="0"/>
                </a:tc>
                <a:tc gridSpan="12">
                  <a:txBody>
                    <a:bodyPr/>
                    <a:lstStyle/>
                    <a:p>
                      <a:pPr algn="ctr">
                        <a:lnSpc>
                          <a:spcPct val="115000"/>
                        </a:lnSpc>
                        <a:spcAft>
                          <a:spcPts val="1000"/>
                        </a:spcAft>
                        <a:tabLst>
                          <a:tab pos="2451735" algn="l"/>
                          <a:tab pos="2541905" algn="l"/>
                          <a:tab pos="2631440" algn="l"/>
                        </a:tabLst>
                      </a:pPr>
                      <a:r>
                        <a:rPr lang="ru-RU" sz="1000" b="1">
                          <a:effectLst/>
                          <a:latin typeface="Times New Roman" pitchFamily="18" charset="0"/>
                          <a:cs typeface="Times New Roman" pitchFamily="18" charset="0"/>
                        </a:rPr>
                        <a:t>Значения целевых индикаторов (показателей)</a:t>
                      </a:r>
                      <a:endParaRPr lang="ru-RU" sz="1000" b="1">
                        <a:effectLst/>
                        <a:latin typeface="Times New Roman" pitchFamily="18" charset="0"/>
                        <a:ea typeface="Calibri"/>
                        <a:cs typeface="Times New Roman" pitchFamily="18" charset="0"/>
                      </a:endParaRPr>
                    </a:p>
                  </a:txBody>
                  <a:tcPr marL="8724" marR="8724"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468203">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1000"/>
                        </a:spcAft>
                      </a:pPr>
                      <a:r>
                        <a:rPr lang="ru-RU" sz="1000" b="1" dirty="0">
                          <a:effectLst/>
                          <a:latin typeface="Times New Roman" pitchFamily="18" charset="0"/>
                          <a:cs typeface="Times New Roman" pitchFamily="18" charset="0"/>
                        </a:rPr>
                        <a:t>2014</a:t>
                      </a:r>
                      <a:endParaRPr lang="ru-RU" sz="1000" b="1"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b="1" dirty="0">
                          <a:effectLst/>
                          <a:latin typeface="Times New Roman" pitchFamily="18" charset="0"/>
                          <a:cs typeface="Times New Roman" pitchFamily="18" charset="0"/>
                        </a:rPr>
                        <a:t>2015</a:t>
                      </a:r>
                    </a:p>
                    <a:p>
                      <a:pPr algn="ctr">
                        <a:lnSpc>
                          <a:spcPct val="115000"/>
                        </a:lnSpc>
                        <a:spcAft>
                          <a:spcPts val="1000"/>
                        </a:spcAft>
                      </a:pPr>
                      <a:r>
                        <a:rPr lang="ru-RU" sz="1000" b="1" dirty="0">
                          <a:effectLst/>
                          <a:latin typeface="Times New Roman" pitchFamily="18" charset="0"/>
                          <a:cs typeface="Times New Roman" pitchFamily="18" charset="0"/>
                        </a:rPr>
                        <a:t> </a:t>
                      </a:r>
                      <a:endParaRPr lang="ru-RU" sz="1000" b="1"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b="1" dirty="0">
                          <a:effectLst/>
                          <a:latin typeface="Times New Roman" pitchFamily="18" charset="0"/>
                          <a:cs typeface="Times New Roman" pitchFamily="18" charset="0"/>
                        </a:rPr>
                        <a:t>2016</a:t>
                      </a:r>
                      <a:endParaRPr lang="ru-RU" sz="1000" b="1"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b="1" dirty="0">
                          <a:effectLst/>
                          <a:latin typeface="Times New Roman" pitchFamily="18" charset="0"/>
                          <a:cs typeface="Times New Roman" pitchFamily="18" charset="0"/>
                        </a:rPr>
                        <a:t>2017</a:t>
                      </a:r>
                      <a:endParaRPr lang="ru-RU" sz="1000" b="1"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b="1" dirty="0">
                          <a:effectLst/>
                          <a:latin typeface="Times New Roman" pitchFamily="18" charset="0"/>
                          <a:cs typeface="Times New Roman" pitchFamily="18" charset="0"/>
                        </a:rPr>
                        <a:t>2018</a:t>
                      </a:r>
                      <a:endParaRPr lang="ru-RU" sz="1000" b="1"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b="1" dirty="0">
                          <a:effectLst/>
                          <a:latin typeface="Times New Roman" pitchFamily="18" charset="0"/>
                          <a:cs typeface="Times New Roman" pitchFamily="18" charset="0"/>
                        </a:rPr>
                        <a:t>2019</a:t>
                      </a:r>
                      <a:endParaRPr lang="ru-RU" sz="1000" b="1"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b="1" dirty="0">
                          <a:effectLst/>
                          <a:latin typeface="Times New Roman" pitchFamily="18" charset="0"/>
                          <a:cs typeface="Times New Roman" pitchFamily="18" charset="0"/>
                        </a:rPr>
                        <a:t>2020</a:t>
                      </a:r>
                      <a:endParaRPr lang="ru-RU" sz="1000" b="1"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b="1" dirty="0">
                          <a:effectLst/>
                          <a:latin typeface="Times New Roman" pitchFamily="18" charset="0"/>
                          <a:cs typeface="Times New Roman" pitchFamily="18" charset="0"/>
                        </a:rPr>
                        <a:t>2021</a:t>
                      </a:r>
                      <a:endParaRPr lang="ru-RU" sz="1000" b="1"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b="1" dirty="0">
                          <a:effectLst/>
                          <a:latin typeface="Times New Roman" pitchFamily="18" charset="0"/>
                          <a:cs typeface="Times New Roman" pitchFamily="18" charset="0"/>
                        </a:rPr>
                        <a:t>2022</a:t>
                      </a:r>
                      <a:endParaRPr lang="ru-RU" sz="1000" b="1"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b="1" dirty="0">
                          <a:effectLst/>
                          <a:latin typeface="Times New Roman" pitchFamily="18" charset="0"/>
                          <a:cs typeface="Times New Roman" pitchFamily="18" charset="0"/>
                        </a:rPr>
                        <a:t>2023</a:t>
                      </a:r>
                      <a:endParaRPr lang="ru-RU" sz="1000" b="1"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b="1" dirty="0" smtClean="0">
                          <a:effectLst/>
                          <a:latin typeface="Times New Roman" pitchFamily="18" charset="0"/>
                          <a:ea typeface="Calibri"/>
                          <a:cs typeface="Times New Roman" pitchFamily="18" charset="0"/>
                        </a:rPr>
                        <a:t>2024</a:t>
                      </a:r>
                      <a:endParaRPr lang="ru-RU" sz="1000" b="1"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b="1" dirty="0" smtClean="0">
                          <a:effectLst/>
                          <a:latin typeface="Times New Roman" pitchFamily="18" charset="0"/>
                          <a:cs typeface="Times New Roman" pitchFamily="18" charset="0"/>
                        </a:rPr>
                        <a:t>2025</a:t>
                      </a:r>
                      <a:endParaRPr lang="ru-RU" sz="1000" b="1" dirty="0">
                        <a:effectLst/>
                        <a:latin typeface="Times New Roman" pitchFamily="18" charset="0"/>
                        <a:ea typeface="Calibri"/>
                        <a:cs typeface="Times New Roman" pitchFamily="18" charset="0"/>
                      </a:endParaRPr>
                    </a:p>
                  </a:txBody>
                  <a:tcPr marL="8724" marR="8724" marT="0" marB="0"/>
                </a:tc>
                <a:extLst>
                  <a:ext uri="{0D108BD9-81ED-4DB2-BD59-A6C34878D82A}">
                    <a16:rowId xmlns:a16="http://schemas.microsoft.com/office/drawing/2014/main" xmlns="" val="10001"/>
                  </a:ext>
                </a:extLst>
              </a:tr>
              <a:tr h="715372">
                <a:tc>
                  <a:txBody>
                    <a:bodyPr/>
                    <a:lstStyle/>
                    <a:p>
                      <a:pPr algn="ctr">
                        <a:lnSpc>
                          <a:spcPct val="115000"/>
                        </a:lnSpc>
                        <a:spcAft>
                          <a:spcPts val="1000"/>
                        </a:spcAft>
                      </a:pPr>
                      <a:r>
                        <a:rPr lang="ru-RU" sz="800" dirty="0">
                          <a:effectLst/>
                          <a:latin typeface="Times New Roman" pitchFamily="18" charset="0"/>
                          <a:cs typeface="Times New Roman" pitchFamily="18" charset="0"/>
                        </a:rPr>
                        <a:t>1.</a:t>
                      </a:r>
                      <a:endParaRPr lang="ru-RU" sz="800" dirty="0">
                        <a:effectLst/>
                        <a:latin typeface="Times New Roman" pitchFamily="18" charset="0"/>
                        <a:ea typeface="Calibri"/>
                        <a:cs typeface="Times New Roman" pitchFamily="18" charset="0"/>
                      </a:endParaRPr>
                    </a:p>
                  </a:txBody>
                  <a:tcPr marL="8724" marR="8724" marT="0" marB="0"/>
                </a:tc>
                <a:tc>
                  <a:txBody>
                    <a:bodyPr/>
                    <a:lstStyle/>
                    <a:p>
                      <a:pPr algn="l">
                        <a:lnSpc>
                          <a:spcPct val="115000"/>
                        </a:lnSpc>
                        <a:spcAft>
                          <a:spcPts val="1000"/>
                        </a:spcAft>
                      </a:pPr>
                      <a:r>
                        <a:rPr lang="ru-RU" sz="800" dirty="0">
                          <a:effectLst/>
                          <a:latin typeface="Times New Roman" pitchFamily="18" charset="0"/>
                          <a:cs typeface="Times New Roman" pitchFamily="18" charset="0"/>
                        </a:rPr>
                        <a:t>Количество семей, улучшивших жилищные условия с помощью мер бюджетной поддержки в сфере ипотечного жилищного кредитования (за год)</a:t>
                      </a:r>
                      <a:endParaRPr lang="ru-RU" sz="8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800" dirty="0">
                          <a:effectLst/>
                          <a:latin typeface="Times New Roman" pitchFamily="18" charset="0"/>
                          <a:cs typeface="Times New Roman" pitchFamily="18" charset="0"/>
                        </a:rPr>
                        <a:t>семей</a:t>
                      </a:r>
                      <a:endParaRPr lang="ru-RU" sz="8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a:effectLst/>
                          <a:latin typeface="Times New Roman" pitchFamily="18" charset="0"/>
                          <a:cs typeface="Times New Roman" pitchFamily="18" charset="0"/>
                        </a:rPr>
                        <a:t>1</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a:effectLst/>
                          <a:latin typeface="Times New Roman" pitchFamily="18" charset="0"/>
                          <a:cs typeface="Times New Roman" pitchFamily="18" charset="0"/>
                        </a:rPr>
                        <a:t>0</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a:effectLst/>
                          <a:latin typeface="Times New Roman" pitchFamily="18" charset="0"/>
                          <a:cs typeface="Times New Roman" pitchFamily="18" charset="0"/>
                        </a:rPr>
                        <a:t>0</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a:effectLst/>
                          <a:latin typeface="Times New Roman" pitchFamily="18" charset="0"/>
                          <a:cs typeface="Times New Roman" pitchFamily="18" charset="0"/>
                        </a:rPr>
                        <a:t>0</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a:effectLst/>
                          <a:latin typeface="Times New Roman" pitchFamily="18" charset="0"/>
                          <a:cs typeface="Times New Roman" pitchFamily="18" charset="0"/>
                        </a:rPr>
                        <a:t>1</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a:effectLst/>
                          <a:latin typeface="Times New Roman" pitchFamily="18" charset="0"/>
                          <a:cs typeface="Times New Roman" pitchFamily="18" charset="0"/>
                        </a:rPr>
                        <a:t>0</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a:effectLst/>
                          <a:latin typeface="Times New Roman" pitchFamily="18" charset="0"/>
                          <a:cs typeface="Times New Roman" pitchFamily="18" charset="0"/>
                        </a:rPr>
                        <a:t>0</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a:effectLst/>
                          <a:latin typeface="Times New Roman" pitchFamily="18" charset="0"/>
                          <a:cs typeface="Times New Roman" pitchFamily="18" charset="0"/>
                        </a:rPr>
                        <a:t>0</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a:effectLst/>
                          <a:latin typeface="Times New Roman" pitchFamily="18" charset="0"/>
                          <a:cs typeface="Times New Roman" pitchFamily="18" charset="0"/>
                        </a:rPr>
                        <a:t>0</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a:effectLst/>
                          <a:latin typeface="Times New Roman" pitchFamily="18" charset="0"/>
                          <a:cs typeface="Times New Roman" pitchFamily="18" charset="0"/>
                        </a:rPr>
                        <a:t>0</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0</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a:effectLst/>
                          <a:latin typeface="Times New Roman" pitchFamily="18" charset="0"/>
                          <a:cs typeface="Times New Roman" pitchFamily="18" charset="0"/>
                        </a:rPr>
                        <a:t>0</a:t>
                      </a:r>
                      <a:endParaRPr lang="ru-RU" sz="1000" dirty="0">
                        <a:effectLst/>
                        <a:latin typeface="Times New Roman" pitchFamily="18" charset="0"/>
                        <a:ea typeface="Calibri"/>
                        <a:cs typeface="Times New Roman" pitchFamily="18" charset="0"/>
                      </a:endParaRPr>
                    </a:p>
                  </a:txBody>
                  <a:tcPr marL="8724" marR="8724" marT="0" marB="0"/>
                </a:tc>
                <a:extLst>
                  <a:ext uri="{0D108BD9-81ED-4DB2-BD59-A6C34878D82A}">
                    <a16:rowId xmlns:a16="http://schemas.microsoft.com/office/drawing/2014/main" xmlns="" val="10002"/>
                  </a:ext>
                </a:extLst>
              </a:tr>
              <a:tr h="432048">
                <a:tc>
                  <a:txBody>
                    <a:bodyPr/>
                    <a:lstStyle/>
                    <a:p>
                      <a:pPr algn="ctr">
                        <a:lnSpc>
                          <a:spcPct val="115000"/>
                        </a:lnSpc>
                        <a:spcAft>
                          <a:spcPts val="1000"/>
                        </a:spcAft>
                      </a:pPr>
                      <a:r>
                        <a:rPr lang="ru-RU" sz="800" dirty="0">
                          <a:effectLst/>
                          <a:latin typeface="Times New Roman" pitchFamily="18" charset="0"/>
                          <a:cs typeface="Times New Roman" pitchFamily="18" charset="0"/>
                        </a:rPr>
                        <a:t>2.</a:t>
                      </a:r>
                      <a:endParaRPr lang="ru-RU" sz="800" dirty="0">
                        <a:effectLst/>
                        <a:latin typeface="Times New Roman" pitchFamily="18" charset="0"/>
                        <a:ea typeface="Calibri"/>
                        <a:cs typeface="Times New Roman" pitchFamily="18" charset="0"/>
                      </a:endParaRPr>
                    </a:p>
                  </a:txBody>
                  <a:tcPr marL="8724" marR="8724" marT="0" marB="0"/>
                </a:tc>
                <a:tc>
                  <a:txBody>
                    <a:bodyPr/>
                    <a:lstStyle/>
                    <a:p>
                      <a:pPr algn="l">
                        <a:lnSpc>
                          <a:spcPct val="115000"/>
                        </a:lnSpc>
                        <a:spcAft>
                          <a:spcPts val="1000"/>
                        </a:spcAft>
                      </a:pPr>
                      <a:r>
                        <a:rPr lang="ru-RU" sz="800" dirty="0">
                          <a:effectLst/>
                          <a:latin typeface="Times New Roman" pitchFamily="18" charset="0"/>
                          <a:cs typeface="Times New Roman" pitchFamily="18" charset="0"/>
                        </a:rPr>
                        <a:t>Количество выдаваемых ипотечных жилищных кредитов в год</a:t>
                      </a:r>
                      <a:endParaRPr lang="ru-RU" sz="8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800" dirty="0">
                          <a:effectLst/>
                          <a:latin typeface="Times New Roman" pitchFamily="18" charset="0"/>
                          <a:cs typeface="Times New Roman" pitchFamily="18" charset="0"/>
                        </a:rPr>
                        <a:t>Ед.</a:t>
                      </a:r>
                    </a:p>
                  </a:txBody>
                  <a:tcPr marL="8724" marR="8724" marT="0" marB="0"/>
                </a:tc>
                <a:tc>
                  <a:txBody>
                    <a:bodyPr/>
                    <a:lstStyle/>
                    <a:p>
                      <a:pPr algn="ctr">
                        <a:lnSpc>
                          <a:spcPct val="115000"/>
                        </a:lnSpc>
                        <a:spcAft>
                          <a:spcPts val="1000"/>
                        </a:spcAft>
                      </a:pPr>
                      <a:r>
                        <a:rPr lang="ru-RU" sz="1000">
                          <a:effectLst/>
                          <a:latin typeface="Times New Roman" pitchFamily="18" charset="0"/>
                          <a:cs typeface="Times New Roman" pitchFamily="18" charset="0"/>
                        </a:rPr>
                        <a:t>1</a:t>
                      </a:r>
                      <a:endParaRPr lang="ru-RU" sz="100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a:effectLst/>
                          <a:latin typeface="Times New Roman" pitchFamily="18" charset="0"/>
                          <a:cs typeface="Times New Roman" pitchFamily="18" charset="0"/>
                        </a:rPr>
                        <a:t>0</a:t>
                      </a:r>
                      <a:endParaRPr lang="ru-RU" sz="100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a:effectLst/>
                          <a:latin typeface="Times New Roman" pitchFamily="18" charset="0"/>
                          <a:cs typeface="Times New Roman" pitchFamily="18" charset="0"/>
                        </a:rPr>
                        <a:t>0</a:t>
                      </a:r>
                      <a:endParaRPr lang="ru-RU" sz="100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a:effectLst/>
                          <a:latin typeface="Times New Roman" pitchFamily="18" charset="0"/>
                          <a:cs typeface="Times New Roman" pitchFamily="18" charset="0"/>
                        </a:rPr>
                        <a:t>0</a:t>
                      </a:r>
                      <a:endParaRPr lang="ru-RU" sz="100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a:effectLst/>
                          <a:latin typeface="Times New Roman" pitchFamily="18" charset="0"/>
                          <a:cs typeface="Times New Roman" pitchFamily="18" charset="0"/>
                        </a:rPr>
                        <a:t>1</a:t>
                      </a:r>
                      <a:endParaRPr lang="ru-RU" sz="100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a:effectLst/>
                          <a:latin typeface="Times New Roman" pitchFamily="18" charset="0"/>
                          <a:cs typeface="Times New Roman" pitchFamily="18" charset="0"/>
                        </a:rPr>
                        <a:t>0</a:t>
                      </a:r>
                      <a:endParaRPr lang="ru-RU" sz="100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a:effectLst/>
                          <a:latin typeface="Times New Roman" pitchFamily="18" charset="0"/>
                          <a:cs typeface="Times New Roman" pitchFamily="18" charset="0"/>
                        </a:rPr>
                        <a:t>0</a:t>
                      </a:r>
                      <a:endParaRPr lang="ru-RU" sz="100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a:effectLst/>
                          <a:latin typeface="Times New Roman" pitchFamily="18" charset="0"/>
                          <a:cs typeface="Times New Roman" pitchFamily="18" charset="0"/>
                        </a:rPr>
                        <a:t>0</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a:effectLst/>
                          <a:latin typeface="Times New Roman" pitchFamily="18" charset="0"/>
                          <a:cs typeface="Times New Roman" pitchFamily="18" charset="0"/>
                        </a:rPr>
                        <a:t>0</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a:effectLst/>
                          <a:latin typeface="Times New Roman" pitchFamily="18" charset="0"/>
                          <a:cs typeface="Times New Roman" pitchFamily="18" charset="0"/>
                        </a:rPr>
                        <a:t>0</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0</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a:effectLst/>
                          <a:latin typeface="Times New Roman" pitchFamily="18" charset="0"/>
                          <a:cs typeface="Times New Roman" pitchFamily="18" charset="0"/>
                        </a:rPr>
                        <a:t>0</a:t>
                      </a:r>
                      <a:endParaRPr lang="ru-RU" sz="1000" dirty="0">
                        <a:effectLst/>
                        <a:latin typeface="Times New Roman" pitchFamily="18" charset="0"/>
                        <a:ea typeface="Calibri"/>
                        <a:cs typeface="Times New Roman" pitchFamily="18" charset="0"/>
                      </a:endParaRPr>
                    </a:p>
                  </a:txBody>
                  <a:tcPr marL="8724" marR="8724" marT="0" marB="0"/>
                </a:tc>
                <a:extLst>
                  <a:ext uri="{0D108BD9-81ED-4DB2-BD59-A6C34878D82A}">
                    <a16:rowId xmlns:a16="http://schemas.microsoft.com/office/drawing/2014/main" xmlns="" val="10003"/>
                  </a:ext>
                </a:extLst>
              </a:tr>
              <a:tr h="1036573">
                <a:tc>
                  <a:txBody>
                    <a:bodyPr/>
                    <a:lstStyle/>
                    <a:p>
                      <a:pPr algn="ctr">
                        <a:lnSpc>
                          <a:spcPct val="115000"/>
                        </a:lnSpc>
                        <a:spcAft>
                          <a:spcPts val="1000"/>
                        </a:spcAft>
                      </a:pPr>
                      <a:r>
                        <a:rPr lang="ru-RU" sz="800" dirty="0">
                          <a:effectLst/>
                          <a:latin typeface="Times New Roman" pitchFamily="18" charset="0"/>
                          <a:cs typeface="Times New Roman" pitchFamily="18" charset="0"/>
                        </a:rPr>
                        <a:t>3.</a:t>
                      </a:r>
                      <a:endParaRPr lang="ru-RU" sz="800" dirty="0">
                        <a:effectLst/>
                        <a:latin typeface="Times New Roman" pitchFamily="18" charset="0"/>
                        <a:ea typeface="Calibri"/>
                        <a:cs typeface="Times New Roman" pitchFamily="18" charset="0"/>
                      </a:endParaRPr>
                    </a:p>
                  </a:txBody>
                  <a:tcPr marL="8724" marR="8724" marT="0" marB="0"/>
                </a:tc>
                <a:tc>
                  <a:txBody>
                    <a:bodyPr/>
                    <a:lstStyle/>
                    <a:p>
                      <a:pPr algn="l">
                        <a:lnSpc>
                          <a:spcPct val="115000"/>
                        </a:lnSpc>
                        <a:spcAft>
                          <a:spcPts val="1000"/>
                        </a:spcAft>
                      </a:pPr>
                      <a:r>
                        <a:rPr lang="ru-RU" sz="800" dirty="0">
                          <a:effectLst/>
                          <a:latin typeface="Times New Roman" pitchFamily="18" charset="0"/>
                          <a:cs typeface="Times New Roman" pitchFamily="18" charset="0"/>
                        </a:rPr>
                        <a:t>Обеспечение жильем  отдельных   категорий граждан (дети-сироты и дети, оставшиеся без попечения родителей, лицам из числа детей-сирот и детей, оставшихся без попечения родителей), установленных законодательством</a:t>
                      </a:r>
                      <a:endParaRPr lang="ru-RU" sz="8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800">
                          <a:effectLst/>
                          <a:latin typeface="Times New Roman" pitchFamily="18" charset="0"/>
                          <a:cs typeface="Times New Roman" pitchFamily="18" charset="0"/>
                        </a:rPr>
                        <a:t>Шт.</a:t>
                      </a:r>
                      <a:endParaRPr lang="ru-RU" sz="80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a:effectLst/>
                          <a:latin typeface="Times New Roman" pitchFamily="18" charset="0"/>
                          <a:cs typeface="Times New Roman" pitchFamily="18" charset="0"/>
                        </a:rPr>
                        <a:t>-</a:t>
                      </a:r>
                      <a:endParaRPr lang="ru-RU" sz="100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a:effectLst/>
                          <a:latin typeface="Times New Roman" pitchFamily="18" charset="0"/>
                          <a:cs typeface="Times New Roman" pitchFamily="18" charset="0"/>
                        </a:rPr>
                        <a:t>-</a:t>
                      </a:r>
                      <a:endParaRPr lang="ru-RU" sz="100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a:effectLst/>
                          <a:latin typeface="Times New Roman" pitchFamily="18" charset="0"/>
                          <a:cs typeface="Times New Roman" pitchFamily="18" charset="0"/>
                        </a:rPr>
                        <a:t>-</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a:effectLst/>
                          <a:latin typeface="Times New Roman" pitchFamily="18" charset="0"/>
                          <a:cs typeface="Times New Roman" pitchFamily="18" charset="0"/>
                        </a:rPr>
                        <a:t>-</a:t>
                      </a:r>
                      <a:endParaRPr lang="ru-RU" sz="100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a:effectLst/>
                          <a:latin typeface="Times New Roman" pitchFamily="18" charset="0"/>
                          <a:cs typeface="Times New Roman" pitchFamily="18" charset="0"/>
                        </a:rPr>
                        <a:t>1</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a:effectLst/>
                          <a:latin typeface="Times New Roman" pitchFamily="18" charset="0"/>
                          <a:cs typeface="Times New Roman" pitchFamily="18" charset="0"/>
                        </a:rPr>
                        <a:t>2</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a:effectLst/>
                          <a:latin typeface="Times New Roman" pitchFamily="18" charset="0"/>
                          <a:cs typeface="Times New Roman" pitchFamily="18" charset="0"/>
                        </a:rPr>
                        <a:t>3</a:t>
                      </a:r>
                      <a:endParaRPr lang="ru-RU" sz="100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a:effectLst/>
                          <a:latin typeface="Times New Roman" pitchFamily="18" charset="0"/>
                          <a:cs typeface="Times New Roman" pitchFamily="18" charset="0"/>
                        </a:rPr>
                        <a:t>1</a:t>
                      </a:r>
                      <a:endParaRPr lang="ru-RU" sz="100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a:effectLst/>
                          <a:latin typeface="Times New Roman" pitchFamily="18" charset="0"/>
                          <a:cs typeface="Times New Roman" pitchFamily="18" charset="0"/>
                        </a:rPr>
                        <a:t>2</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cs typeface="Times New Roman" pitchFamily="18" charset="0"/>
                        </a:rPr>
                        <a:t>1</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1</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cs typeface="Times New Roman" pitchFamily="18" charset="0"/>
                        </a:rPr>
                        <a:t>1</a:t>
                      </a:r>
                      <a:endParaRPr lang="ru-RU" sz="1000" dirty="0">
                        <a:effectLst/>
                        <a:latin typeface="Times New Roman" pitchFamily="18" charset="0"/>
                        <a:ea typeface="Calibri"/>
                        <a:cs typeface="Times New Roman" pitchFamily="18" charset="0"/>
                      </a:endParaRPr>
                    </a:p>
                  </a:txBody>
                  <a:tcPr marL="8724" marR="8724" marT="0" marB="0"/>
                </a:tc>
                <a:extLst>
                  <a:ext uri="{0D108BD9-81ED-4DB2-BD59-A6C34878D82A}">
                    <a16:rowId xmlns:a16="http://schemas.microsoft.com/office/drawing/2014/main" xmlns="" val="10004"/>
                  </a:ext>
                </a:extLst>
              </a:tr>
            </a:tbl>
          </a:graphicData>
        </a:graphic>
      </p:graphicFrame>
      <p:graphicFrame>
        <p:nvGraphicFramePr>
          <p:cNvPr id="10" name="Диаграмма 9"/>
          <p:cNvGraphicFramePr/>
          <p:nvPr>
            <p:extLst>
              <p:ext uri="{D42A27DB-BD31-4B8C-83A1-F6EECF244321}">
                <p14:modId xmlns:p14="http://schemas.microsoft.com/office/powerpoint/2010/main" val="4285080153"/>
              </p:ext>
            </p:extLst>
          </p:nvPr>
        </p:nvGraphicFramePr>
        <p:xfrm>
          <a:off x="1259632" y="4581128"/>
          <a:ext cx="3528392" cy="1944215"/>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Группа 5"/>
          <p:cNvGrpSpPr/>
          <p:nvPr/>
        </p:nvGrpSpPr>
        <p:grpSpPr>
          <a:xfrm>
            <a:off x="6279376" y="4854419"/>
            <a:ext cx="2234870" cy="1454901"/>
            <a:chOff x="6279377" y="5463301"/>
            <a:chExt cx="2033604" cy="1204227"/>
          </a:xfrm>
        </p:grpSpPr>
        <p:pic>
          <p:nvPicPr>
            <p:cNvPr id="11" name="Рисунок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79377" y="5463301"/>
              <a:ext cx="2033604" cy="1204227"/>
            </a:xfrm>
            <a:prstGeom prst="rect">
              <a:avLst/>
            </a:prstGeom>
          </p:spPr>
        </p:pic>
        <p:sp>
          <p:nvSpPr>
            <p:cNvPr id="12" name="Прямоугольник 11"/>
            <p:cNvSpPr/>
            <p:nvPr/>
          </p:nvSpPr>
          <p:spPr>
            <a:xfrm rot="20593258">
              <a:off x="6886015" y="5913390"/>
              <a:ext cx="385042" cy="230832"/>
            </a:xfrm>
            <a:prstGeom prst="rect">
              <a:avLst/>
            </a:prstGeom>
          </p:spPr>
          <p:txBody>
            <a:bodyPr wrap="none">
              <a:spAutoFit/>
            </a:bodyPr>
            <a:lstStyle/>
            <a:p>
              <a:r>
                <a:rPr lang="ru-RU" sz="900" b="1" dirty="0">
                  <a:solidFill>
                    <a:srgbClr val="703203">
                      <a:lumMod val="50000"/>
                    </a:srgbClr>
                  </a:solidFill>
                </a:rPr>
                <a:t>МП</a:t>
              </a:r>
              <a:endParaRPr lang="ru-RU" sz="1000" dirty="0">
                <a:solidFill>
                  <a:srgbClr val="703203">
                    <a:lumMod val="50000"/>
                  </a:srgbClr>
                </a:solidFill>
              </a:endParaRPr>
            </a:p>
          </p:txBody>
        </p:sp>
      </p:grpSp>
    </p:spTree>
    <p:extLst>
      <p:ext uri="{BB962C8B-B14F-4D97-AF65-F5344CB8AC3E}">
        <p14:creationId xmlns:p14="http://schemas.microsoft.com/office/powerpoint/2010/main" val="2120727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User\Pictures\Ромашки\1579373299_8-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3"/>
            <a:ext cx="9144000" cy="685848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421" y="0"/>
            <a:ext cx="9144000" cy="815608"/>
          </a:xfrm>
          <a:prstGeom prst="rect">
            <a:avLst/>
          </a:prstGeom>
          <a:noFill/>
          <a:effectLst>
            <a:softEdge rad="31750"/>
          </a:effectLst>
        </p:spPr>
        <p:txBody>
          <a:bodyPr wrap="square" rtlCol="0">
            <a:spAutoFit/>
            <a:scene3d>
              <a:camera prst="orthographicFront"/>
              <a:lightRig rig="glow" dir="tl">
                <a:rot lat="0" lon="0" rev="5400000"/>
              </a:lightRig>
            </a:scene3d>
            <a:sp3d contourW="12700">
              <a:contourClr>
                <a:schemeClr val="accent6">
                  <a:shade val="73000"/>
                </a:schemeClr>
              </a:contourClr>
            </a:sp3d>
          </a:bodyPr>
          <a:lstStyle/>
          <a:p>
            <a:endParaRPr lang="ru-RU" sz="11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nstantia" panose="02030602050306030303" pitchFamily="18" charset="0"/>
            </a:endParaRPr>
          </a:p>
          <a:p>
            <a:endParaRPr lang="ru-RU" sz="11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nstantia" panose="02030602050306030303" pitchFamily="18" charset="0"/>
            </a:endParaRPr>
          </a:p>
          <a:p>
            <a:endParaRPr lang="ru-RU" sz="11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nstantia" panose="02030602050306030303" pitchFamily="18" charset="0"/>
            </a:endParaRPr>
          </a:p>
          <a:p>
            <a:endParaRPr lang="ru-RU" sz="1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nstantia" panose="02030602050306030303" pitchFamily="18" charset="0"/>
            </a:endParaRPr>
          </a:p>
        </p:txBody>
      </p:sp>
      <p:pic>
        <p:nvPicPr>
          <p:cNvPr id="2" name="Рисунок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8550" y="-7101"/>
            <a:ext cx="1317106" cy="987830"/>
          </a:xfrm>
          <a:prstGeom prst="rect">
            <a:avLst/>
          </a:prstGeom>
        </p:spPr>
      </p:pic>
      <p:pic>
        <p:nvPicPr>
          <p:cNvPr id="30" name="Рисунок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58" y="3212977"/>
            <a:ext cx="1570026" cy="1296144"/>
          </a:xfrm>
          <a:prstGeom prst="ellipse">
            <a:avLst/>
          </a:prstGeom>
          <a:ln>
            <a:noFill/>
          </a:ln>
          <a:effectLst>
            <a:softEdge rad="112500"/>
          </a:effectLst>
        </p:spPr>
      </p:pic>
      <p:sp>
        <p:nvSpPr>
          <p:cNvPr id="8" name="TextBox 7"/>
          <p:cNvSpPr txBox="1"/>
          <p:nvPr/>
        </p:nvSpPr>
        <p:spPr>
          <a:xfrm>
            <a:off x="1115616" y="208686"/>
            <a:ext cx="7704856" cy="707886"/>
          </a:xfrm>
          <a:prstGeom prst="rect">
            <a:avLst/>
          </a:prstGeom>
          <a:noFill/>
        </p:spPr>
        <p:txBody>
          <a:bodyPr wrap="square" rtlCol="0">
            <a:spAutoFit/>
          </a:bodyPr>
          <a:lstStyle/>
          <a:p>
            <a:pPr algn="ctr"/>
            <a:r>
              <a:rPr lang="ru-RU" sz="2000" b="1" dirty="0">
                <a:ln w="1905"/>
                <a:solidFill>
                  <a:srgbClr val="FFFF00"/>
                </a:solidFill>
                <a:effectLst>
                  <a:outerShdw blurRad="38100" dist="38100" dir="2700000" algn="tl">
                    <a:srgbClr val="000000">
                      <a:alpha val="43137"/>
                    </a:srgbClr>
                  </a:outerShdw>
                </a:effectLst>
                <a:latin typeface="+mj-lt"/>
                <a:cs typeface="Times New Roman" panose="02020603050405020304" pitchFamily="18" charset="0"/>
              </a:rPr>
              <a:t>ОСНОВНЫЕ  НАПРАВЛЕНИЯ  БЮДЖЕТНОЙ  И НАЛОГОВОЙ  ПОЛИТИКИ  В  ОБЛАСТИ  РАСХОДОВ</a:t>
            </a:r>
          </a:p>
        </p:txBody>
      </p:sp>
      <p:sp>
        <p:nvSpPr>
          <p:cNvPr id="10" name="Номер слайда 1"/>
          <p:cNvSpPr>
            <a:spLocks noGrp="1"/>
          </p:cNvSpPr>
          <p:nvPr>
            <p:ph type="sldNum" sz="quarter" idx="12"/>
          </p:nvPr>
        </p:nvSpPr>
        <p:spPr>
          <a:xfrm>
            <a:off x="8316416" y="209238"/>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8</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graphicFrame>
        <p:nvGraphicFramePr>
          <p:cNvPr id="11" name="Схема 10"/>
          <p:cNvGraphicFramePr/>
          <p:nvPr>
            <p:extLst>
              <p:ext uri="{D42A27DB-BD31-4B8C-83A1-F6EECF244321}">
                <p14:modId xmlns:p14="http://schemas.microsoft.com/office/powerpoint/2010/main" val="786640840"/>
              </p:ext>
            </p:extLst>
          </p:nvPr>
        </p:nvGraphicFramePr>
        <p:xfrm>
          <a:off x="500726" y="807943"/>
          <a:ext cx="8636800" cy="60279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83370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90" y="-6684"/>
            <a:ext cx="9793042" cy="6864683"/>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23528" y="260648"/>
            <a:ext cx="8568952" cy="523220"/>
          </a:xfrm>
          <a:prstGeom prst="rect">
            <a:avLst/>
          </a:prstGeom>
        </p:spPr>
        <p:txBody>
          <a:bodyPr wrap="square">
            <a:spAutoFit/>
          </a:bodyPr>
          <a:lstStyle/>
          <a:p>
            <a:pPr lvl="0" algn="ctr"/>
            <a:r>
              <a:rPr lang="ru-RU" sz="1400" b="1" i="1" dirty="0">
                <a:ln w="1905"/>
                <a:solidFill>
                  <a:srgbClr val="FFFF00"/>
                </a:solidFill>
                <a:effectLst>
                  <a:outerShdw blurRad="38100" dist="38100" dir="2700000" algn="tl">
                    <a:srgbClr val="000000">
                      <a:alpha val="43137"/>
                    </a:srgbClr>
                  </a:outerShdw>
                </a:effectLst>
              </a:rPr>
              <a:t>Муниципальная программа «</a:t>
            </a:r>
            <a:r>
              <a:rPr lang="ru-RU" sz="1400" b="1" i="1" dirty="0">
                <a:solidFill>
                  <a:srgbClr val="FFFF00"/>
                </a:solidFill>
                <a:effectLst>
                  <a:outerShdw blurRad="38100" dist="38100" dir="2700000" algn="tl">
                    <a:srgbClr val="000000">
                      <a:alpha val="43137"/>
                    </a:srgbClr>
                  </a:outerShdw>
                </a:effectLst>
              </a:rPr>
              <a:t>Развитие газификации </a:t>
            </a:r>
          </a:p>
          <a:p>
            <a:pPr lvl="0" algn="ctr"/>
            <a:r>
              <a:rPr lang="ru-RU" sz="1400" b="1" i="1" dirty="0">
                <a:solidFill>
                  <a:srgbClr val="FFFF00"/>
                </a:solidFill>
                <a:effectLst>
                  <a:outerShdw blurRad="38100" dist="38100" dir="2700000" algn="tl">
                    <a:srgbClr val="000000">
                      <a:alpha val="43137"/>
                    </a:srgbClr>
                  </a:outerShdw>
                </a:effectLst>
              </a:rPr>
              <a:t>Гаврилово-Посадского муниципального района</a:t>
            </a:r>
            <a:r>
              <a:rPr lang="ru-RU" sz="1400" b="1" i="1" dirty="0">
                <a:ln w="1905"/>
                <a:solidFill>
                  <a:srgbClr val="FFFF00"/>
                </a:solidFill>
                <a:effectLst>
                  <a:outerShdw blurRad="38100" dist="38100" dir="2700000" algn="tl">
                    <a:srgbClr val="000000">
                      <a:alpha val="43137"/>
                    </a:srgbClr>
                  </a:outerShdw>
                </a:effectLst>
              </a:rPr>
              <a:t>»    </a:t>
            </a:r>
          </a:p>
        </p:txBody>
      </p:sp>
      <p:sp>
        <p:nvSpPr>
          <p:cNvPr id="4" name="Прямоугольник 3"/>
          <p:cNvSpPr/>
          <p:nvPr/>
        </p:nvSpPr>
        <p:spPr>
          <a:xfrm>
            <a:off x="323528" y="783868"/>
            <a:ext cx="8568952" cy="646331"/>
          </a:xfrm>
          <a:prstGeom prst="rect">
            <a:avLst/>
          </a:prstGeom>
          <a:solidFill>
            <a:srgbClr val="FFC000"/>
          </a:solidFill>
        </p:spPr>
        <p:txBody>
          <a:bodyPr wrap="square">
            <a:spAutoFit/>
          </a:bodyPr>
          <a:lstStyle/>
          <a:p>
            <a:pPr algn="ctr"/>
            <a:r>
              <a:rPr lang="ru-RU" sz="1200" b="1" dirty="0">
                <a:solidFill>
                  <a:srgbClr val="660066"/>
                </a:solidFill>
              </a:rPr>
              <a:t>Администратор программы: </a:t>
            </a:r>
          </a:p>
          <a:p>
            <a:pPr algn="ctr"/>
            <a:r>
              <a:rPr lang="ru-RU" sz="1200" b="1" dirty="0">
                <a:solidFill>
                  <a:srgbClr val="F6EAE7">
                    <a:lumMod val="25000"/>
                  </a:srgbClr>
                </a:solidFill>
              </a:rPr>
              <a:t>Управление градостроительства и архитектуры Администрации Гаврилово-Посадского </a:t>
            </a:r>
            <a:endParaRPr lang="ru-RU" sz="1200" b="1" dirty="0" smtClean="0">
              <a:solidFill>
                <a:srgbClr val="F6EAE7">
                  <a:lumMod val="25000"/>
                </a:srgbClr>
              </a:solidFill>
            </a:endParaRPr>
          </a:p>
          <a:p>
            <a:pPr algn="ctr"/>
            <a:r>
              <a:rPr lang="ru-RU" sz="1200" b="1" dirty="0" smtClean="0">
                <a:solidFill>
                  <a:srgbClr val="F6EAE7">
                    <a:lumMod val="25000"/>
                  </a:srgbClr>
                </a:solidFill>
              </a:rPr>
              <a:t>муниципального </a:t>
            </a:r>
            <a:r>
              <a:rPr lang="ru-RU" sz="1200" b="1" dirty="0">
                <a:solidFill>
                  <a:srgbClr val="F6EAE7">
                    <a:lumMod val="25000"/>
                  </a:srgbClr>
                </a:solidFill>
              </a:rPr>
              <a:t>района Ивановской области</a:t>
            </a:r>
          </a:p>
        </p:txBody>
      </p:sp>
      <p:sp>
        <p:nvSpPr>
          <p:cNvPr id="5" name="Прямоугольник 4"/>
          <p:cNvSpPr/>
          <p:nvPr/>
        </p:nvSpPr>
        <p:spPr>
          <a:xfrm>
            <a:off x="323528" y="1556792"/>
            <a:ext cx="6534472" cy="1107996"/>
          </a:xfrm>
          <a:prstGeom prst="rect">
            <a:avLst/>
          </a:prstGeom>
        </p:spPr>
        <p:txBody>
          <a:bodyPr wrap="square">
            <a:spAutoFit/>
          </a:bodyPr>
          <a:lstStyle/>
          <a:p>
            <a:r>
              <a:rPr lang="ru-RU" b="1" u="sng" dirty="0">
                <a:solidFill>
                  <a:srgbClr val="FFC000"/>
                </a:solidFill>
                <a:effectLst>
                  <a:outerShdw blurRad="38100" dist="38100" dir="2700000" algn="tl">
                    <a:srgbClr val="000000">
                      <a:alpha val="43137"/>
                    </a:srgbClr>
                  </a:outerShdw>
                </a:effectLst>
              </a:rPr>
              <a:t>Цель программы: </a:t>
            </a:r>
            <a:r>
              <a:rPr lang="ru-RU" b="1" dirty="0">
                <a:solidFill>
                  <a:srgbClr val="FFC000"/>
                </a:solidFill>
                <a:effectLst>
                  <a:outerShdw blurRad="38100" dist="38100" dir="2700000" algn="tl">
                    <a:srgbClr val="000000">
                      <a:alpha val="43137"/>
                    </a:srgbClr>
                  </a:outerShdw>
                </a:effectLst>
              </a:rPr>
              <a:t>  </a:t>
            </a:r>
          </a:p>
          <a:p>
            <a:pPr marL="342900" indent="-342900">
              <a:buAutoNum type="arabicPeriod"/>
            </a:pPr>
            <a:r>
              <a:rPr lang="ru-RU" sz="1200" dirty="0" smtClean="0">
                <a:solidFill>
                  <a:srgbClr val="FFFF00"/>
                </a:solidFill>
                <a:effectLst>
                  <a:outerShdw blurRad="38100" dist="38100" dir="2700000" algn="tl">
                    <a:srgbClr val="000000">
                      <a:alpha val="43137"/>
                    </a:srgbClr>
                  </a:outerShdw>
                </a:effectLst>
              </a:rPr>
              <a:t>Строительство сетей газоснабжения для большинства населенных пунктов.</a:t>
            </a:r>
            <a:endParaRPr lang="ru-RU" sz="1200" dirty="0">
              <a:solidFill>
                <a:srgbClr val="FFFF00"/>
              </a:solidFill>
              <a:effectLst>
                <a:outerShdw blurRad="38100" dist="38100" dir="2700000" algn="tl">
                  <a:srgbClr val="000000">
                    <a:alpha val="43137"/>
                  </a:srgbClr>
                </a:outerShdw>
              </a:effectLst>
            </a:endParaRPr>
          </a:p>
          <a:p>
            <a:pPr marL="342900" indent="-342900">
              <a:buAutoNum type="arabicPeriod"/>
            </a:pPr>
            <a:r>
              <a:rPr lang="ru-RU" sz="1200" dirty="0" smtClean="0">
                <a:solidFill>
                  <a:srgbClr val="FFFF00"/>
                </a:solidFill>
                <a:effectLst>
                  <a:outerShdw blurRad="38100" dist="38100" dir="2700000" algn="tl">
                    <a:srgbClr val="000000">
                      <a:alpha val="43137"/>
                    </a:srgbClr>
                  </a:outerShdw>
                </a:effectLst>
              </a:rPr>
              <a:t>Создание условий для строительства новых промышленных предприятий на природном газе, а также для развития сельскохозяйственных производств, </a:t>
            </a:r>
            <a:r>
              <a:rPr lang="ru-RU" sz="1200" dirty="0" err="1" smtClean="0">
                <a:solidFill>
                  <a:srgbClr val="FFFF00"/>
                </a:solidFill>
                <a:effectLst>
                  <a:outerShdw blurRad="38100" dist="38100" dir="2700000" algn="tl">
                    <a:srgbClr val="000000">
                      <a:alpha val="43137"/>
                    </a:srgbClr>
                  </a:outerShdw>
                </a:effectLst>
              </a:rPr>
              <a:t>гдн</a:t>
            </a:r>
            <a:r>
              <a:rPr lang="ru-RU" sz="1200" dirty="0" smtClean="0">
                <a:solidFill>
                  <a:srgbClr val="FFFF00"/>
                </a:solidFill>
                <a:effectLst>
                  <a:outerShdw blurRad="38100" dist="38100" dir="2700000" algn="tl">
                    <a:srgbClr val="000000">
                      <a:alpha val="43137"/>
                    </a:srgbClr>
                  </a:outerShdw>
                </a:effectLst>
              </a:rPr>
              <a:t> основным видом топлива является природный газ.</a:t>
            </a:r>
            <a:endParaRPr lang="ru-RU" sz="1200" dirty="0">
              <a:solidFill>
                <a:srgbClr val="FFFF00"/>
              </a:solidFill>
              <a:effectLst>
                <a:outerShdw blurRad="38100" dist="38100" dir="2700000" algn="tl">
                  <a:srgbClr val="000000">
                    <a:alpha val="43137"/>
                  </a:srgbClr>
                </a:outerShdw>
              </a:effectLst>
            </a:endParaRPr>
          </a:p>
        </p:txBody>
      </p:sp>
      <p:sp>
        <p:nvSpPr>
          <p:cNvPr id="6" name="Прямоугольник 5"/>
          <p:cNvSpPr/>
          <p:nvPr/>
        </p:nvSpPr>
        <p:spPr>
          <a:xfrm>
            <a:off x="611561" y="2791381"/>
            <a:ext cx="2088231" cy="369332"/>
          </a:xfrm>
          <a:prstGeom prst="rect">
            <a:avLst/>
          </a:prstGeom>
          <a:solidFill>
            <a:srgbClr val="FF99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ru-RU" b="1" u="sng" dirty="0">
                <a:solidFill>
                  <a:srgbClr val="C32D2E">
                    <a:lumMod val="50000"/>
                  </a:srgbClr>
                </a:solidFill>
              </a:rPr>
              <a:t>РЕЗУЛЬТАТЫ</a:t>
            </a:r>
            <a:endParaRPr lang="ru-RU" dirty="0">
              <a:solidFill>
                <a:srgbClr val="C32D2E">
                  <a:lumMod val="50000"/>
                </a:srgbClr>
              </a:solidFill>
            </a:endParaRPr>
          </a:p>
        </p:txBody>
      </p:sp>
      <p:graphicFrame>
        <p:nvGraphicFramePr>
          <p:cNvPr id="7" name="Схема 6"/>
          <p:cNvGraphicFramePr/>
          <p:nvPr>
            <p:extLst>
              <p:ext uri="{D42A27DB-BD31-4B8C-83A1-F6EECF244321}">
                <p14:modId xmlns:p14="http://schemas.microsoft.com/office/powerpoint/2010/main" val="2216700591"/>
              </p:ext>
            </p:extLst>
          </p:nvPr>
        </p:nvGraphicFramePr>
        <p:xfrm>
          <a:off x="551315" y="3305362"/>
          <a:ext cx="4092693" cy="20678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2" name="Picture 4" descr="https://avatars.mds.yandex.net/i?id=34460135173db52234b7960a559013304a459f65-8425660-images-thumbs&amp;n=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0192" y="2791381"/>
            <a:ext cx="2448272" cy="18679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avatars.mds.yandex.net/i?id=d0f204a71f20007ff8dfac2295c739a1ef414260-9229932-images-thumbs&amp;n=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20072" y="4816754"/>
            <a:ext cx="3312368" cy="1725937"/>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8604448" y="6088187"/>
            <a:ext cx="576064" cy="461665"/>
          </a:xfrm>
          <a:prstGeom prst="rect">
            <a:avLst/>
          </a:prstGeom>
        </p:spPr>
        <p:txBody>
          <a:bodyPr wrap="square">
            <a:spAutoFit/>
          </a:bodyPr>
          <a:lstStyle/>
          <a:p>
            <a:fld id="{B5EBC0CA-DCEA-48D4-B1BF-FA6D1F57DC75}" type="slidenum">
              <a:rPr lang="ru-RU" sz="2400" b="1">
                <a:solidFill>
                  <a:srgbClr val="00FFFF"/>
                </a:solidFill>
                <a:effectLst>
                  <a:outerShdw blurRad="38100" dist="38100" dir="2700000" algn="tl">
                    <a:srgbClr val="000000">
                      <a:alpha val="43137"/>
                    </a:srgbClr>
                  </a:outerShdw>
                </a:effectLst>
                <a:latin typeface="Bolero script" panose="03000400000000000000" pitchFamily="66" charset="0"/>
              </a:rPr>
              <a:pPr/>
              <a:t>80</a:t>
            </a:fld>
            <a:endParaRPr lang="ru-RU" sz="2400" dirty="0"/>
          </a:p>
        </p:txBody>
      </p:sp>
    </p:spTree>
    <p:extLst>
      <p:ext uri="{BB962C8B-B14F-4D97-AF65-F5344CB8AC3E}">
        <p14:creationId xmlns:p14="http://schemas.microsoft.com/office/powerpoint/2010/main" val="18492427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27" y="10042"/>
            <a:ext cx="9144000" cy="68534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Таблица 2"/>
          <p:cNvGraphicFramePr>
            <a:graphicFrameLocks noGrp="1"/>
          </p:cNvGraphicFramePr>
          <p:nvPr>
            <p:extLst>
              <p:ext uri="{D42A27DB-BD31-4B8C-83A1-F6EECF244321}">
                <p14:modId xmlns:p14="http://schemas.microsoft.com/office/powerpoint/2010/main" val="103643130"/>
              </p:ext>
            </p:extLst>
          </p:nvPr>
        </p:nvGraphicFramePr>
        <p:xfrm>
          <a:off x="179509" y="1196752"/>
          <a:ext cx="8712969" cy="2690284"/>
        </p:xfrm>
        <a:graphic>
          <a:graphicData uri="http://schemas.openxmlformats.org/drawingml/2006/table">
            <a:tbl>
              <a:tblPr firstRow="1" firstCol="1" bandRow="1">
                <a:tableStyleId>{5940675A-B579-460E-94D1-54222C63F5DA}</a:tableStyleId>
              </a:tblPr>
              <a:tblGrid>
                <a:gridCol w="318769">
                  <a:extLst>
                    <a:ext uri="{9D8B030D-6E8A-4147-A177-3AD203B41FA5}">
                      <a16:colId xmlns:a16="http://schemas.microsoft.com/office/drawing/2014/main" xmlns="" val="20000"/>
                    </a:ext>
                  </a:extLst>
                </a:gridCol>
                <a:gridCol w="1133393">
                  <a:extLst>
                    <a:ext uri="{9D8B030D-6E8A-4147-A177-3AD203B41FA5}">
                      <a16:colId xmlns:a16="http://schemas.microsoft.com/office/drawing/2014/main" xmlns="" val="20001"/>
                    </a:ext>
                  </a:extLst>
                </a:gridCol>
                <a:gridCol w="414902">
                  <a:extLst>
                    <a:ext uri="{9D8B030D-6E8A-4147-A177-3AD203B41FA5}">
                      <a16:colId xmlns:a16="http://schemas.microsoft.com/office/drawing/2014/main" xmlns="" val="20002"/>
                    </a:ext>
                  </a:extLst>
                </a:gridCol>
                <a:gridCol w="622355">
                  <a:extLst>
                    <a:ext uri="{9D8B030D-6E8A-4147-A177-3AD203B41FA5}">
                      <a16:colId xmlns:a16="http://schemas.microsoft.com/office/drawing/2014/main" xmlns="" val="20003"/>
                    </a:ext>
                  </a:extLst>
                </a:gridCol>
                <a:gridCol w="622355">
                  <a:extLst>
                    <a:ext uri="{9D8B030D-6E8A-4147-A177-3AD203B41FA5}">
                      <a16:colId xmlns:a16="http://schemas.microsoft.com/office/drawing/2014/main" xmlns="" val="20004"/>
                    </a:ext>
                  </a:extLst>
                </a:gridCol>
                <a:gridCol w="622355">
                  <a:extLst>
                    <a:ext uri="{9D8B030D-6E8A-4147-A177-3AD203B41FA5}">
                      <a16:colId xmlns:a16="http://schemas.microsoft.com/office/drawing/2014/main" xmlns="" val="20005"/>
                    </a:ext>
                  </a:extLst>
                </a:gridCol>
                <a:gridCol w="622355">
                  <a:extLst>
                    <a:ext uri="{9D8B030D-6E8A-4147-A177-3AD203B41FA5}">
                      <a16:colId xmlns:a16="http://schemas.microsoft.com/office/drawing/2014/main" xmlns="" val="20006"/>
                    </a:ext>
                  </a:extLst>
                </a:gridCol>
                <a:gridCol w="622355">
                  <a:extLst>
                    <a:ext uri="{9D8B030D-6E8A-4147-A177-3AD203B41FA5}">
                      <a16:colId xmlns:a16="http://schemas.microsoft.com/office/drawing/2014/main" xmlns="" val="20007"/>
                    </a:ext>
                  </a:extLst>
                </a:gridCol>
                <a:gridCol w="622355">
                  <a:extLst>
                    <a:ext uri="{9D8B030D-6E8A-4147-A177-3AD203B41FA5}">
                      <a16:colId xmlns:a16="http://schemas.microsoft.com/office/drawing/2014/main" xmlns="" val="20008"/>
                    </a:ext>
                  </a:extLst>
                </a:gridCol>
                <a:gridCol w="622355">
                  <a:extLst>
                    <a:ext uri="{9D8B030D-6E8A-4147-A177-3AD203B41FA5}">
                      <a16:colId xmlns:a16="http://schemas.microsoft.com/office/drawing/2014/main" xmlns="" val="20009"/>
                    </a:ext>
                  </a:extLst>
                </a:gridCol>
                <a:gridCol w="622355">
                  <a:extLst>
                    <a:ext uri="{9D8B030D-6E8A-4147-A177-3AD203B41FA5}">
                      <a16:colId xmlns:a16="http://schemas.microsoft.com/office/drawing/2014/main" xmlns="" val="20010"/>
                    </a:ext>
                  </a:extLst>
                </a:gridCol>
                <a:gridCol w="622355">
                  <a:extLst>
                    <a:ext uri="{9D8B030D-6E8A-4147-A177-3AD203B41FA5}">
                      <a16:colId xmlns:a16="http://schemas.microsoft.com/office/drawing/2014/main" xmlns="" val="20011"/>
                    </a:ext>
                  </a:extLst>
                </a:gridCol>
                <a:gridCol w="622355">
                  <a:extLst>
                    <a:ext uri="{9D8B030D-6E8A-4147-A177-3AD203B41FA5}">
                      <a16:colId xmlns:a16="http://schemas.microsoft.com/office/drawing/2014/main" xmlns="" val="20012"/>
                    </a:ext>
                  </a:extLst>
                </a:gridCol>
                <a:gridCol w="622355"/>
              </a:tblGrid>
              <a:tr h="195418">
                <a:tc rowSpan="2">
                  <a:txBody>
                    <a:bodyPr/>
                    <a:lstStyle/>
                    <a:p>
                      <a:pPr algn="ctr">
                        <a:lnSpc>
                          <a:spcPct val="115000"/>
                        </a:lnSpc>
                        <a:spcAft>
                          <a:spcPts val="1000"/>
                        </a:spcAft>
                      </a:pPr>
                      <a:r>
                        <a:rPr lang="ru-RU" sz="1000" b="1" dirty="0">
                          <a:effectLst/>
                          <a:latin typeface="Times New Roman" pitchFamily="18" charset="0"/>
                          <a:cs typeface="Times New Roman" pitchFamily="18" charset="0"/>
                        </a:rPr>
                        <a:t>№</a:t>
                      </a:r>
                      <a:r>
                        <a:rPr lang="en-US" sz="1000" b="1" dirty="0">
                          <a:effectLst/>
                          <a:latin typeface="Times New Roman" pitchFamily="18" charset="0"/>
                          <a:cs typeface="Times New Roman" pitchFamily="18" charset="0"/>
                        </a:rPr>
                        <a:t> п/п</a:t>
                      </a:r>
                      <a:endParaRPr lang="ru-RU" sz="1000" b="1" dirty="0">
                        <a:effectLst/>
                        <a:latin typeface="Times New Roman" pitchFamily="18" charset="0"/>
                        <a:cs typeface="Times New Roman" pitchFamily="18" charset="0"/>
                      </a:endParaRPr>
                    </a:p>
                    <a:p>
                      <a:pPr algn="ctr">
                        <a:lnSpc>
                          <a:spcPct val="115000"/>
                        </a:lnSpc>
                        <a:spcAft>
                          <a:spcPts val="1000"/>
                        </a:spcAft>
                      </a:pPr>
                      <a:r>
                        <a:rPr lang="ru-RU" sz="1000" b="1" dirty="0">
                          <a:effectLst/>
                          <a:latin typeface="Times New Roman" pitchFamily="18" charset="0"/>
                          <a:cs typeface="Times New Roman" pitchFamily="18" charset="0"/>
                        </a:rPr>
                        <a:t> </a:t>
                      </a:r>
                      <a:endParaRPr lang="ru-RU" sz="1000" b="1" dirty="0">
                        <a:effectLst/>
                        <a:latin typeface="Times New Roman" pitchFamily="18" charset="0"/>
                        <a:ea typeface="Calibri"/>
                        <a:cs typeface="Times New Roman" pitchFamily="18" charset="0"/>
                      </a:endParaRPr>
                    </a:p>
                  </a:txBody>
                  <a:tcPr marL="8724" marR="8724" marT="0" marB="0"/>
                </a:tc>
                <a:tc rowSpan="2">
                  <a:txBody>
                    <a:bodyPr/>
                    <a:lstStyle/>
                    <a:p>
                      <a:pPr algn="ctr">
                        <a:lnSpc>
                          <a:spcPct val="115000"/>
                        </a:lnSpc>
                        <a:spcAft>
                          <a:spcPts val="1000"/>
                        </a:spcAft>
                      </a:pPr>
                      <a:r>
                        <a:rPr lang="ru-RU" sz="1000" b="1" dirty="0">
                          <a:effectLst/>
                          <a:latin typeface="Times New Roman" pitchFamily="18" charset="0"/>
                          <a:cs typeface="Times New Roman" pitchFamily="18" charset="0"/>
                        </a:rPr>
                        <a:t>Наименование целевого индикатора (показателя)</a:t>
                      </a:r>
                      <a:endParaRPr lang="ru-RU" sz="1000" b="1" dirty="0">
                        <a:effectLst/>
                        <a:latin typeface="Times New Roman" pitchFamily="18" charset="0"/>
                        <a:ea typeface="Calibri"/>
                        <a:cs typeface="Times New Roman" pitchFamily="18" charset="0"/>
                      </a:endParaRPr>
                    </a:p>
                  </a:txBody>
                  <a:tcPr marL="8724" marR="8724" marT="0" marB="0"/>
                </a:tc>
                <a:tc rowSpan="2">
                  <a:txBody>
                    <a:bodyPr/>
                    <a:lstStyle/>
                    <a:p>
                      <a:pPr algn="ctr">
                        <a:lnSpc>
                          <a:spcPct val="115000"/>
                        </a:lnSpc>
                        <a:spcAft>
                          <a:spcPts val="1000"/>
                        </a:spcAft>
                      </a:pPr>
                      <a:r>
                        <a:rPr lang="ru-RU" sz="1000" b="1" dirty="0">
                          <a:effectLst/>
                          <a:latin typeface="Times New Roman" pitchFamily="18" charset="0"/>
                          <a:cs typeface="Times New Roman" pitchFamily="18" charset="0"/>
                        </a:rPr>
                        <a:t>Ед. </a:t>
                      </a:r>
                      <a:r>
                        <a:rPr lang="ru-RU" sz="1000" b="1" dirty="0" err="1">
                          <a:effectLst/>
                          <a:latin typeface="Times New Roman" pitchFamily="18" charset="0"/>
                          <a:cs typeface="Times New Roman" pitchFamily="18" charset="0"/>
                        </a:rPr>
                        <a:t>изм</a:t>
                      </a:r>
                      <a:endParaRPr lang="ru-RU" sz="1000" b="1" dirty="0">
                        <a:effectLst/>
                        <a:latin typeface="Times New Roman" pitchFamily="18" charset="0"/>
                        <a:cs typeface="Times New Roman" pitchFamily="18" charset="0"/>
                      </a:endParaRPr>
                    </a:p>
                    <a:p>
                      <a:pPr algn="ctr">
                        <a:lnSpc>
                          <a:spcPct val="115000"/>
                        </a:lnSpc>
                        <a:spcAft>
                          <a:spcPts val="1000"/>
                        </a:spcAft>
                      </a:pPr>
                      <a:r>
                        <a:rPr lang="ru-RU" sz="1000" b="1" dirty="0">
                          <a:effectLst/>
                          <a:latin typeface="Times New Roman" pitchFamily="18" charset="0"/>
                          <a:cs typeface="Times New Roman" pitchFamily="18" charset="0"/>
                        </a:rPr>
                        <a:t> </a:t>
                      </a:r>
                      <a:endParaRPr lang="ru-RU" sz="1000" b="1" dirty="0">
                        <a:effectLst/>
                        <a:latin typeface="Times New Roman" pitchFamily="18" charset="0"/>
                        <a:ea typeface="Calibri"/>
                        <a:cs typeface="Times New Roman" pitchFamily="18" charset="0"/>
                      </a:endParaRPr>
                    </a:p>
                  </a:txBody>
                  <a:tcPr marL="8724" marR="8724" marT="0" marB="0"/>
                </a:tc>
                <a:tc gridSpan="11">
                  <a:txBody>
                    <a:bodyPr/>
                    <a:lstStyle/>
                    <a:p>
                      <a:pPr algn="ctr">
                        <a:lnSpc>
                          <a:spcPct val="115000"/>
                        </a:lnSpc>
                        <a:spcAft>
                          <a:spcPts val="1000"/>
                        </a:spcAft>
                        <a:tabLst>
                          <a:tab pos="2451735" algn="l"/>
                          <a:tab pos="2541905" algn="l"/>
                          <a:tab pos="2631440" algn="l"/>
                        </a:tabLst>
                      </a:pPr>
                      <a:r>
                        <a:rPr lang="ru-RU" sz="1000" b="1">
                          <a:effectLst/>
                          <a:latin typeface="Times New Roman" pitchFamily="18" charset="0"/>
                          <a:cs typeface="Times New Roman" pitchFamily="18" charset="0"/>
                        </a:rPr>
                        <a:t>Значения целевых индикаторов (показателей)</a:t>
                      </a:r>
                      <a:endParaRPr lang="ru-RU" sz="1000" b="1">
                        <a:effectLst/>
                        <a:latin typeface="Times New Roman" pitchFamily="18" charset="0"/>
                        <a:ea typeface="Calibri"/>
                        <a:cs typeface="Times New Roman" pitchFamily="18" charset="0"/>
                      </a:endParaRPr>
                    </a:p>
                  </a:txBody>
                  <a:tcPr marL="8724" marR="8724"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586253">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1000"/>
                        </a:spcAft>
                      </a:pPr>
                      <a:r>
                        <a:rPr lang="ru-RU" sz="1000" b="1" dirty="0">
                          <a:effectLst/>
                          <a:latin typeface="Times New Roman" pitchFamily="18" charset="0"/>
                          <a:cs typeface="Times New Roman" pitchFamily="18" charset="0"/>
                        </a:rPr>
                        <a:t>2015</a:t>
                      </a:r>
                    </a:p>
                    <a:p>
                      <a:pPr algn="ctr">
                        <a:lnSpc>
                          <a:spcPct val="115000"/>
                        </a:lnSpc>
                        <a:spcAft>
                          <a:spcPts val="1000"/>
                        </a:spcAft>
                      </a:pPr>
                      <a:r>
                        <a:rPr lang="ru-RU" sz="1000" b="1" dirty="0">
                          <a:effectLst/>
                          <a:latin typeface="Times New Roman" pitchFamily="18" charset="0"/>
                          <a:cs typeface="Times New Roman" pitchFamily="18" charset="0"/>
                        </a:rPr>
                        <a:t> </a:t>
                      </a:r>
                      <a:endParaRPr lang="ru-RU" sz="1000" b="1"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b="1" dirty="0">
                          <a:effectLst/>
                          <a:latin typeface="Times New Roman" pitchFamily="18" charset="0"/>
                          <a:cs typeface="Times New Roman" pitchFamily="18" charset="0"/>
                        </a:rPr>
                        <a:t>2016</a:t>
                      </a:r>
                      <a:endParaRPr lang="ru-RU" sz="1000" b="1"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b="1" dirty="0">
                          <a:effectLst/>
                          <a:latin typeface="Times New Roman" pitchFamily="18" charset="0"/>
                          <a:cs typeface="Times New Roman" pitchFamily="18" charset="0"/>
                        </a:rPr>
                        <a:t>2017</a:t>
                      </a:r>
                      <a:endParaRPr lang="ru-RU" sz="1000" b="1"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b="1" dirty="0">
                          <a:effectLst/>
                          <a:latin typeface="Times New Roman" pitchFamily="18" charset="0"/>
                          <a:cs typeface="Times New Roman" pitchFamily="18" charset="0"/>
                        </a:rPr>
                        <a:t>2018</a:t>
                      </a:r>
                      <a:endParaRPr lang="ru-RU" sz="1000" b="1"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b="1" dirty="0">
                          <a:effectLst/>
                          <a:latin typeface="Times New Roman" pitchFamily="18" charset="0"/>
                          <a:cs typeface="Times New Roman" pitchFamily="18" charset="0"/>
                        </a:rPr>
                        <a:t>2019</a:t>
                      </a:r>
                      <a:endParaRPr lang="ru-RU" sz="1000" b="1"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b="1" dirty="0">
                          <a:effectLst/>
                          <a:latin typeface="Times New Roman" pitchFamily="18" charset="0"/>
                          <a:cs typeface="Times New Roman" pitchFamily="18" charset="0"/>
                        </a:rPr>
                        <a:t>2020</a:t>
                      </a:r>
                      <a:endParaRPr lang="ru-RU" sz="1000" b="1"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b="1" dirty="0">
                          <a:effectLst/>
                          <a:latin typeface="Times New Roman" pitchFamily="18" charset="0"/>
                          <a:cs typeface="Times New Roman" pitchFamily="18" charset="0"/>
                        </a:rPr>
                        <a:t>2021</a:t>
                      </a:r>
                      <a:endParaRPr lang="ru-RU" sz="1000" b="1"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b="1" dirty="0">
                          <a:effectLst/>
                          <a:latin typeface="Times New Roman" pitchFamily="18" charset="0"/>
                          <a:cs typeface="Times New Roman" pitchFamily="18" charset="0"/>
                        </a:rPr>
                        <a:t>2022</a:t>
                      </a:r>
                      <a:endParaRPr lang="ru-RU" sz="1000" b="1"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b="1" dirty="0">
                          <a:effectLst/>
                          <a:latin typeface="Times New Roman" pitchFamily="18" charset="0"/>
                          <a:cs typeface="Times New Roman" pitchFamily="18" charset="0"/>
                        </a:rPr>
                        <a:t>2023</a:t>
                      </a:r>
                      <a:endParaRPr lang="ru-RU" sz="1000" b="1"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b="1" dirty="0" smtClean="0">
                          <a:effectLst/>
                          <a:latin typeface="Times New Roman" pitchFamily="18" charset="0"/>
                          <a:ea typeface="Calibri"/>
                          <a:cs typeface="Times New Roman" pitchFamily="18" charset="0"/>
                        </a:rPr>
                        <a:t>2024</a:t>
                      </a:r>
                      <a:endParaRPr lang="ru-RU" sz="1000" b="1"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b="1" dirty="0" smtClean="0">
                          <a:effectLst/>
                          <a:latin typeface="Times New Roman" pitchFamily="18" charset="0"/>
                          <a:cs typeface="Times New Roman" pitchFamily="18" charset="0"/>
                        </a:rPr>
                        <a:t>2025</a:t>
                      </a:r>
                      <a:endParaRPr lang="ru-RU" sz="1000" b="1" dirty="0">
                        <a:effectLst/>
                        <a:latin typeface="Times New Roman" pitchFamily="18" charset="0"/>
                        <a:ea typeface="Calibri"/>
                        <a:cs typeface="Times New Roman" pitchFamily="18" charset="0"/>
                      </a:endParaRPr>
                    </a:p>
                  </a:txBody>
                  <a:tcPr marL="8724" marR="8724" marT="0" marB="0"/>
                </a:tc>
                <a:extLst>
                  <a:ext uri="{0D108BD9-81ED-4DB2-BD59-A6C34878D82A}">
                    <a16:rowId xmlns:a16="http://schemas.microsoft.com/office/drawing/2014/main" xmlns="" val="10001"/>
                  </a:ext>
                </a:extLst>
              </a:tr>
              <a:tr h="625337">
                <a:tc>
                  <a:txBody>
                    <a:bodyPr/>
                    <a:lstStyle/>
                    <a:p>
                      <a:pPr algn="ctr">
                        <a:lnSpc>
                          <a:spcPct val="115000"/>
                        </a:lnSpc>
                        <a:spcAft>
                          <a:spcPts val="1000"/>
                        </a:spcAft>
                      </a:pPr>
                      <a:r>
                        <a:rPr lang="ru-RU" sz="800" dirty="0">
                          <a:effectLst/>
                          <a:latin typeface="Times New Roman" pitchFamily="18" charset="0"/>
                          <a:cs typeface="Times New Roman" pitchFamily="18" charset="0"/>
                        </a:rPr>
                        <a:t>1.</a:t>
                      </a:r>
                      <a:endParaRPr lang="ru-RU" sz="800" dirty="0">
                        <a:effectLst/>
                        <a:latin typeface="Times New Roman" pitchFamily="18" charset="0"/>
                        <a:ea typeface="Calibri"/>
                        <a:cs typeface="Times New Roman" pitchFamily="18" charset="0"/>
                      </a:endParaRPr>
                    </a:p>
                  </a:txBody>
                  <a:tcPr marL="8724" marR="8724" marT="0" marB="0"/>
                </a:tc>
                <a:tc>
                  <a:txBody>
                    <a:bodyPr/>
                    <a:lstStyle/>
                    <a:p>
                      <a:pPr algn="l">
                        <a:lnSpc>
                          <a:spcPct val="115000"/>
                        </a:lnSpc>
                        <a:spcAft>
                          <a:spcPts val="1000"/>
                        </a:spcAft>
                      </a:pPr>
                      <a:r>
                        <a:rPr lang="ru-RU" sz="800" dirty="0" smtClean="0">
                          <a:effectLst/>
                          <a:latin typeface="Times New Roman" pitchFamily="18" charset="0"/>
                          <a:ea typeface="Calibri"/>
                          <a:cs typeface="Times New Roman" pitchFamily="18" charset="0"/>
                        </a:rPr>
                        <a:t>Количество газифицированных населенных пунктов к общему их числу</a:t>
                      </a:r>
                      <a:endParaRPr lang="ru-RU" sz="8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800" dirty="0" smtClean="0">
                          <a:effectLst/>
                          <a:latin typeface="Times New Roman" pitchFamily="18" charset="0"/>
                          <a:ea typeface="Calibri"/>
                          <a:cs typeface="Times New Roman" pitchFamily="18" charset="0"/>
                        </a:rPr>
                        <a:t>Единиц, %</a:t>
                      </a:r>
                      <a:endParaRPr lang="ru-RU" sz="8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25 </a:t>
                      </a:r>
                      <a:r>
                        <a:rPr lang="ru-RU" sz="1000" dirty="0" err="1" smtClean="0">
                          <a:effectLst/>
                          <a:latin typeface="Times New Roman" pitchFamily="18" charset="0"/>
                          <a:ea typeface="Calibri"/>
                          <a:cs typeface="Times New Roman" pitchFamily="18" charset="0"/>
                        </a:rPr>
                        <a:t>шт</a:t>
                      </a:r>
                      <a:r>
                        <a:rPr lang="ru-RU" sz="1000" dirty="0" smtClean="0">
                          <a:effectLst/>
                          <a:latin typeface="Times New Roman" pitchFamily="18" charset="0"/>
                          <a:ea typeface="Calibri"/>
                          <a:cs typeface="Times New Roman" pitchFamily="18" charset="0"/>
                        </a:rPr>
                        <a:t>,</a:t>
                      </a:r>
                    </a:p>
                    <a:p>
                      <a:pPr algn="ctr">
                        <a:lnSpc>
                          <a:spcPct val="115000"/>
                        </a:lnSpc>
                        <a:spcAft>
                          <a:spcPts val="1000"/>
                        </a:spcAft>
                      </a:pPr>
                      <a:r>
                        <a:rPr lang="ru-RU" sz="1000" dirty="0" smtClean="0">
                          <a:effectLst/>
                          <a:latin typeface="Times New Roman" pitchFamily="18" charset="0"/>
                          <a:ea typeface="Calibri"/>
                          <a:cs typeface="Times New Roman" pitchFamily="18" charset="0"/>
                        </a:rPr>
                        <a:t>28,1%</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32 </a:t>
                      </a:r>
                      <a:r>
                        <a:rPr lang="ru-RU" sz="1000" dirty="0" err="1" smtClean="0">
                          <a:effectLst/>
                          <a:latin typeface="Times New Roman" pitchFamily="18" charset="0"/>
                          <a:ea typeface="Calibri"/>
                          <a:cs typeface="Times New Roman" pitchFamily="18" charset="0"/>
                        </a:rPr>
                        <a:t>шт</a:t>
                      </a:r>
                      <a:r>
                        <a:rPr lang="ru-RU" sz="1000" dirty="0" smtClean="0">
                          <a:effectLst/>
                          <a:latin typeface="Times New Roman" pitchFamily="18" charset="0"/>
                          <a:ea typeface="Calibri"/>
                          <a:cs typeface="Times New Roman" pitchFamily="18" charset="0"/>
                        </a:rPr>
                        <a:t>,</a:t>
                      </a:r>
                    </a:p>
                    <a:p>
                      <a:pPr algn="ctr">
                        <a:lnSpc>
                          <a:spcPct val="115000"/>
                        </a:lnSpc>
                        <a:spcAft>
                          <a:spcPts val="1000"/>
                        </a:spcAft>
                      </a:pPr>
                      <a:r>
                        <a:rPr lang="ru-RU" sz="1000" dirty="0" smtClean="0">
                          <a:effectLst/>
                          <a:latin typeface="Times New Roman" pitchFamily="18" charset="0"/>
                          <a:ea typeface="Calibri"/>
                          <a:cs typeface="Times New Roman" pitchFamily="18" charset="0"/>
                        </a:rPr>
                        <a:t>37%</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45 </a:t>
                      </a:r>
                      <a:r>
                        <a:rPr lang="ru-RU" sz="1000" dirty="0" err="1" smtClean="0">
                          <a:effectLst/>
                          <a:latin typeface="Times New Roman" pitchFamily="18" charset="0"/>
                          <a:ea typeface="Calibri"/>
                          <a:cs typeface="Times New Roman" pitchFamily="18" charset="0"/>
                        </a:rPr>
                        <a:t>шт</a:t>
                      </a:r>
                      <a:r>
                        <a:rPr lang="ru-RU" sz="1000" dirty="0" smtClean="0">
                          <a:effectLst/>
                          <a:latin typeface="Times New Roman" pitchFamily="18" charset="0"/>
                          <a:ea typeface="Calibri"/>
                          <a:cs typeface="Times New Roman" pitchFamily="18" charset="0"/>
                        </a:rPr>
                        <a:t>,</a:t>
                      </a:r>
                    </a:p>
                    <a:p>
                      <a:pPr algn="ctr">
                        <a:lnSpc>
                          <a:spcPct val="115000"/>
                        </a:lnSpc>
                        <a:spcAft>
                          <a:spcPts val="1000"/>
                        </a:spcAft>
                      </a:pPr>
                      <a:r>
                        <a:rPr lang="ru-RU" sz="1000" dirty="0" smtClean="0">
                          <a:effectLst/>
                          <a:latin typeface="Times New Roman" pitchFamily="18" charset="0"/>
                          <a:ea typeface="Calibri"/>
                          <a:cs typeface="Times New Roman" pitchFamily="18" charset="0"/>
                        </a:rPr>
                        <a:t>50,1%</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61 </a:t>
                      </a:r>
                      <a:r>
                        <a:rPr lang="ru-RU" sz="1000" dirty="0" err="1" smtClean="0">
                          <a:effectLst/>
                          <a:latin typeface="Times New Roman" pitchFamily="18" charset="0"/>
                          <a:ea typeface="Calibri"/>
                          <a:cs typeface="Times New Roman" pitchFamily="18" charset="0"/>
                        </a:rPr>
                        <a:t>шт</a:t>
                      </a:r>
                      <a:r>
                        <a:rPr lang="ru-RU" sz="1000" dirty="0" smtClean="0">
                          <a:effectLst/>
                          <a:latin typeface="Times New Roman" pitchFamily="18" charset="0"/>
                          <a:ea typeface="Calibri"/>
                          <a:cs typeface="Times New Roman" pitchFamily="18" charset="0"/>
                        </a:rPr>
                        <a:t>,</a:t>
                      </a:r>
                    </a:p>
                    <a:p>
                      <a:pPr algn="ctr">
                        <a:lnSpc>
                          <a:spcPct val="115000"/>
                        </a:lnSpc>
                        <a:spcAft>
                          <a:spcPts val="1000"/>
                        </a:spcAft>
                      </a:pPr>
                      <a:r>
                        <a:rPr lang="ru-RU" sz="1000" dirty="0" smtClean="0">
                          <a:effectLst/>
                          <a:latin typeface="Times New Roman" pitchFamily="18" charset="0"/>
                          <a:ea typeface="Calibri"/>
                          <a:cs typeface="Times New Roman" pitchFamily="18" charset="0"/>
                        </a:rPr>
                        <a:t>69%</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63 </a:t>
                      </a:r>
                      <a:r>
                        <a:rPr lang="ru-RU" sz="1000" dirty="0" err="1" smtClean="0">
                          <a:effectLst/>
                          <a:latin typeface="Times New Roman" pitchFamily="18" charset="0"/>
                          <a:ea typeface="Calibri"/>
                          <a:cs typeface="Times New Roman" pitchFamily="18" charset="0"/>
                        </a:rPr>
                        <a:t>шт</a:t>
                      </a:r>
                      <a:r>
                        <a:rPr lang="ru-RU" sz="1000" dirty="0" smtClean="0">
                          <a:effectLst/>
                          <a:latin typeface="Times New Roman" pitchFamily="18" charset="0"/>
                          <a:ea typeface="Calibri"/>
                          <a:cs typeface="Times New Roman" pitchFamily="18" charset="0"/>
                        </a:rPr>
                        <a:t>,</a:t>
                      </a:r>
                    </a:p>
                    <a:p>
                      <a:pPr algn="ctr">
                        <a:lnSpc>
                          <a:spcPct val="115000"/>
                        </a:lnSpc>
                        <a:spcAft>
                          <a:spcPts val="1000"/>
                        </a:spcAft>
                      </a:pPr>
                      <a:r>
                        <a:rPr lang="ru-RU" sz="1000" dirty="0" smtClean="0">
                          <a:effectLst/>
                          <a:latin typeface="Times New Roman" pitchFamily="18" charset="0"/>
                          <a:ea typeface="Calibri"/>
                          <a:cs typeface="Times New Roman" pitchFamily="18" charset="0"/>
                        </a:rPr>
                        <a:t>71%</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65 </a:t>
                      </a:r>
                      <a:r>
                        <a:rPr lang="ru-RU" sz="1000" dirty="0" err="1" smtClean="0">
                          <a:effectLst/>
                          <a:latin typeface="Times New Roman" pitchFamily="18" charset="0"/>
                          <a:ea typeface="Calibri"/>
                          <a:cs typeface="Times New Roman" pitchFamily="18" charset="0"/>
                        </a:rPr>
                        <a:t>шт</a:t>
                      </a:r>
                      <a:r>
                        <a:rPr lang="ru-RU" sz="1000" dirty="0" smtClean="0">
                          <a:effectLst/>
                          <a:latin typeface="Times New Roman" pitchFamily="18" charset="0"/>
                          <a:ea typeface="Calibri"/>
                          <a:cs typeface="Times New Roman" pitchFamily="18" charset="0"/>
                        </a:rPr>
                        <a:t>,</a:t>
                      </a:r>
                    </a:p>
                    <a:p>
                      <a:pPr algn="ctr">
                        <a:lnSpc>
                          <a:spcPct val="115000"/>
                        </a:lnSpc>
                        <a:spcAft>
                          <a:spcPts val="1000"/>
                        </a:spcAft>
                      </a:pPr>
                      <a:r>
                        <a:rPr lang="ru-RU" sz="1000" dirty="0" smtClean="0">
                          <a:effectLst/>
                          <a:latin typeface="Times New Roman" pitchFamily="18" charset="0"/>
                          <a:ea typeface="Calibri"/>
                          <a:cs typeface="Times New Roman" pitchFamily="18" charset="0"/>
                        </a:rPr>
                        <a:t>73%</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65 </a:t>
                      </a:r>
                      <a:r>
                        <a:rPr lang="ru-RU" sz="1000" dirty="0" err="1" smtClean="0">
                          <a:effectLst/>
                          <a:latin typeface="Times New Roman" pitchFamily="18" charset="0"/>
                          <a:ea typeface="Calibri"/>
                          <a:cs typeface="Times New Roman" pitchFamily="18" charset="0"/>
                        </a:rPr>
                        <a:t>шт</a:t>
                      </a:r>
                      <a:r>
                        <a:rPr lang="ru-RU" sz="1000" dirty="0" smtClean="0">
                          <a:effectLst/>
                          <a:latin typeface="Times New Roman" pitchFamily="18" charset="0"/>
                          <a:ea typeface="Calibri"/>
                          <a:cs typeface="Times New Roman" pitchFamily="18" charset="0"/>
                        </a:rPr>
                        <a:t>,</a:t>
                      </a:r>
                    </a:p>
                    <a:p>
                      <a:pPr algn="ctr">
                        <a:lnSpc>
                          <a:spcPct val="115000"/>
                        </a:lnSpc>
                        <a:spcAft>
                          <a:spcPts val="1000"/>
                        </a:spcAft>
                      </a:pPr>
                      <a:r>
                        <a:rPr lang="ru-RU" sz="1000" dirty="0" smtClean="0">
                          <a:effectLst/>
                          <a:latin typeface="Times New Roman" pitchFamily="18" charset="0"/>
                          <a:ea typeface="Calibri"/>
                          <a:cs typeface="Times New Roman" pitchFamily="18" charset="0"/>
                        </a:rPr>
                        <a:t>73%</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67 </a:t>
                      </a:r>
                      <a:r>
                        <a:rPr lang="ru-RU" sz="1000" dirty="0" err="1" smtClean="0">
                          <a:effectLst/>
                          <a:latin typeface="Times New Roman" pitchFamily="18" charset="0"/>
                          <a:ea typeface="Calibri"/>
                          <a:cs typeface="Times New Roman" pitchFamily="18" charset="0"/>
                        </a:rPr>
                        <a:t>шт</a:t>
                      </a:r>
                      <a:r>
                        <a:rPr lang="ru-RU" sz="1000" dirty="0" smtClean="0">
                          <a:effectLst/>
                          <a:latin typeface="Times New Roman" pitchFamily="18" charset="0"/>
                          <a:ea typeface="Calibri"/>
                          <a:cs typeface="Times New Roman" pitchFamily="18" charset="0"/>
                        </a:rPr>
                        <a:t>,</a:t>
                      </a:r>
                    </a:p>
                    <a:p>
                      <a:pPr algn="ctr">
                        <a:lnSpc>
                          <a:spcPct val="115000"/>
                        </a:lnSpc>
                        <a:spcAft>
                          <a:spcPts val="1000"/>
                        </a:spcAft>
                      </a:pPr>
                      <a:r>
                        <a:rPr lang="ru-RU" sz="1000" dirty="0" smtClean="0">
                          <a:effectLst/>
                          <a:latin typeface="Times New Roman" pitchFamily="18" charset="0"/>
                          <a:ea typeface="Calibri"/>
                          <a:cs typeface="Times New Roman" pitchFamily="18" charset="0"/>
                        </a:rPr>
                        <a:t>75%</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67 </a:t>
                      </a:r>
                      <a:r>
                        <a:rPr lang="ru-RU" sz="1000" dirty="0" err="1" smtClean="0">
                          <a:effectLst/>
                          <a:latin typeface="Times New Roman" pitchFamily="18" charset="0"/>
                          <a:ea typeface="Calibri"/>
                          <a:cs typeface="Times New Roman" pitchFamily="18" charset="0"/>
                        </a:rPr>
                        <a:t>шт</a:t>
                      </a:r>
                      <a:r>
                        <a:rPr lang="ru-RU" sz="1000" dirty="0" smtClean="0">
                          <a:effectLst/>
                          <a:latin typeface="Times New Roman" pitchFamily="18" charset="0"/>
                          <a:ea typeface="Calibri"/>
                          <a:cs typeface="Times New Roman" pitchFamily="18" charset="0"/>
                        </a:rPr>
                        <a:t>,</a:t>
                      </a:r>
                    </a:p>
                    <a:p>
                      <a:pPr algn="ctr">
                        <a:lnSpc>
                          <a:spcPct val="115000"/>
                        </a:lnSpc>
                        <a:spcAft>
                          <a:spcPts val="1000"/>
                        </a:spcAft>
                      </a:pPr>
                      <a:r>
                        <a:rPr lang="ru-RU" sz="1000" dirty="0" smtClean="0">
                          <a:effectLst/>
                          <a:latin typeface="Times New Roman" pitchFamily="18" charset="0"/>
                          <a:ea typeface="Calibri"/>
                          <a:cs typeface="Times New Roman" pitchFamily="18" charset="0"/>
                        </a:rPr>
                        <a:t>75%</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67 </a:t>
                      </a:r>
                      <a:r>
                        <a:rPr lang="ru-RU" sz="1000" dirty="0" err="1" smtClean="0">
                          <a:effectLst/>
                          <a:latin typeface="Times New Roman" pitchFamily="18" charset="0"/>
                          <a:ea typeface="Calibri"/>
                          <a:cs typeface="Times New Roman" pitchFamily="18" charset="0"/>
                        </a:rPr>
                        <a:t>шт</a:t>
                      </a:r>
                      <a:r>
                        <a:rPr lang="ru-RU" sz="1000" dirty="0" smtClean="0">
                          <a:effectLst/>
                          <a:latin typeface="Times New Roman" pitchFamily="18" charset="0"/>
                          <a:ea typeface="Calibri"/>
                          <a:cs typeface="Times New Roman" pitchFamily="18" charset="0"/>
                        </a:rPr>
                        <a:t>,</a:t>
                      </a:r>
                    </a:p>
                    <a:p>
                      <a:pPr algn="ctr">
                        <a:lnSpc>
                          <a:spcPct val="115000"/>
                        </a:lnSpc>
                        <a:spcAft>
                          <a:spcPts val="1000"/>
                        </a:spcAft>
                      </a:pPr>
                      <a:r>
                        <a:rPr lang="ru-RU" sz="1000" dirty="0" smtClean="0">
                          <a:effectLst/>
                          <a:latin typeface="Times New Roman" pitchFamily="18" charset="0"/>
                          <a:ea typeface="Calibri"/>
                          <a:cs typeface="Times New Roman" pitchFamily="18" charset="0"/>
                        </a:rPr>
                        <a:t>75%</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67 </a:t>
                      </a:r>
                      <a:r>
                        <a:rPr lang="ru-RU" sz="1000" dirty="0" err="1" smtClean="0">
                          <a:effectLst/>
                          <a:latin typeface="Times New Roman" pitchFamily="18" charset="0"/>
                          <a:ea typeface="Calibri"/>
                          <a:cs typeface="Times New Roman" pitchFamily="18" charset="0"/>
                        </a:rPr>
                        <a:t>шт</a:t>
                      </a:r>
                      <a:r>
                        <a:rPr lang="ru-RU" sz="1000" dirty="0" smtClean="0">
                          <a:effectLst/>
                          <a:latin typeface="Times New Roman" pitchFamily="18" charset="0"/>
                          <a:ea typeface="Calibri"/>
                          <a:cs typeface="Times New Roman" pitchFamily="18" charset="0"/>
                        </a:rPr>
                        <a:t>,</a:t>
                      </a:r>
                    </a:p>
                    <a:p>
                      <a:pPr algn="ctr">
                        <a:lnSpc>
                          <a:spcPct val="115000"/>
                        </a:lnSpc>
                        <a:spcAft>
                          <a:spcPts val="1000"/>
                        </a:spcAft>
                      </a:pPr>
                      <a:r>
                        <a:rPr lang="ru-RU" sz="1000" dirty="0" smtClean="0">
                          <a:effectLst/>
                          <a:latin typeface="Times New Roman" pitchFamily="18" charset="0"/>
                          <a:ea typeface="Calibri"/>
                          <a:cs typeface="Times New Roman" pitchFamily="18" charset="0"/>
                        </a:rPr>
                        <a:t>75%</a:t>
                      </a:r>
                      <a:endParaRPr lang="ru-RU" sz="1000" dirty="0">
                        <a:effectLst/>
                        <a:latin typeface="Times New Roman" pitchFamily="18" charset="0"/>
                        <a:ea typeface="Calibri"/>
                        <a:cs typeface="Times New Roman" pitchFamily="18" charset="0"/>
                      </a:endParaRPr>
                    </a:p>
                  </a:txBody>
                  <a:tcPr marL="8724" marR="8724" marT="0" marB="0"/>
                </a:tc>
                <a:extLst>
                  <a:ext uri="{0D108BD9-81ED-4DB2-BD59-A6C34878D82A}">
                    <a16:rowId xmlns:a16="http://schemas.microsoft.com/office/drawing/2014/main" xmlns="" val="10002"/>
                  </a:ext>
                </a:extLst>
              </a:tr>
              <a:tr h="625337">
                <a:tc>
                  <a:txBody>
                    <a:bodyPr/>
                    <a:lstStyle/>
                    <a:p>
                      <a:pPr algn="ctr">
                        <a:lnSpc>
                          <a:spcPct val="115000"/>
                        </a:lnSpc>
                        <a:spcAft>
                          <a:spcPts val="1000"/>
                        </a:spcAft>
                      </a:pPr>
                      <a:r>
                        <a:rPr lang="ru-RU" sz="800" dirty="0">
                          <a:effectLst/>
                          <a:latin typeface="Times New Roman" pitchFamily="18" charset="0"/>
                          <a:cs typeface="Times New Roman" pitchFamily="18" charset="0"/>
                        </a:rPr>
                        <a:t>2.</a:t>
                      </a:r>
                      <a:endParaRPr lang="ru-RU" sz="800" dirty="0">
                        <a:effectLst/>
                        <a:latin typeface="Times New Roman" pitchFamily="18" charset="0"/>
                        <a:ea typeface="Calibri"/>
                        <a:cs typeface="Times New Roman" pitchFamily="18" charset="0"/>
                      </a:endParaRPr>
                    </a:p>
                  </a:txBody>
                  <a:tcPr marL="8724" marR="8724" marT="0" marB="0"/>
                </a:tc>
                <a:tc>
                  <a:txBody>
                    <a:bodyPr/>
                    <a:lstStyle/>
                    <a:p>
                      <a:pPr algn="l">
                        <a:lnSpc>
                          <a:spcPct val="115000"/>
                        </a:lnSpc>
                        <a:spcAft>
                          <a:spcPts val="1000"/>
                        </a:spcAft>
                      </a:pPr>
                      <a:r>
                        <a:rPr lang="ru-RU" sz="800" dirty="0">
                          <a:effectLst/>
                          <a:latin typeface="Times New Roman" pitchFamily="18" charset="0"/>
                          <a:cs typeface="Times New Roman" pitchFamily="18" charset="0"/>
                        </a:rPr>
                        <a:t>Количество </a:t>
                      </a:r>
                      <a:r>
                        <a:rPr lang="ru-RU" sz="800" dirty="0" smtClean="0">
                          <a:effectLst/>
                          <a:latin typeface="Times New Roman" pitchFamily="18" charset="0"/>
                          <a:cs typeface="Times New Roman" pitchFamily="18" charset="0"/>
                        </a:rPr>
                        <a:t>метров газопроводов, приходящихся на 1000 человек населения</a:t>
                      </a:r>
                      <a:endParaRPr lang="ru-RU" sz="8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800" dirty="0" smtClean="0">
                          <a:effectLst/>
                          <a:latin typeface="Times New Roman" pitchFamily="18" charset="0"/>
                          <a:cs typeface="Times New Roman" pitchFamily="18" charset="0"/>
                        </a:rPr>
                        <a:t>м.</a:t>
                      </a:r>
                      <a:endParaRPr lang="ru-RU" sz="800" dirty="0">
                        <a:effectLst/>
                        <a:latin typeface="Times New Roman" pitchFamily="18" charset="0"/>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13520</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15820</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19211</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23250</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23950</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24500</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24500</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24500</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2450</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2450</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2450</a:t>
                      </a:r>
                      <a:endParaRPr lang="ru-RU" sz="1000" dirty="0">
                        <a:effectLst/>
                        <a:latin typeface="Times New Roman" pitchFamily="18" charset="0"/>
                        <a:ea typeface="Calibri"/>
                        <a:cs typeface="Times New Roman" pitchFamily="18" charset="0"/>
                      </a:endParaRPr>
                    </a:p>
                  </a:txBody>
                  <a:tcPr marL="8724" marR="8724" marT="0" marB="0"/>
                </a:tc>
                <a:extLst>
                  <a:ext uri="{0D108BD9-81ED-4DB2-BD59-A6C34878D82A}">
                    <a16:rowId xmlns:a16="http://schemas.microsoft.com/office/drawing/2014/main" xmlns="" val="10003"/>
                  </a:ext>
                </a:extLst>
              </a:tr>
              <a:tr h="657939">
                <a:tc>
                  <a:txBody>
                    <a:bodyPr/>
                    <a:lstStyle/>
                    <a:p>
                      <a:pPr algn="ctr">
                        <a:lnSpc>
                          <a:spcPct val="115000"/>
                        </a:lnSpc>
                        <a:spcAft>
                          <a:spcPts val="1000"/>
                        </a:spcAft>
                      </a:pPr>
                      <a:r>
                        <a:rPr lang="ru-RU" sz="800" dirty="0">
                          <a:effectLst/>
                          <a:latin typeface="Times New Roman" pitchFamily="18" charset="0"/>
                          <a:cs typeface="Times New Roman" pitchFamily="18" charset="0"/>
                        </a:rPr>
                        <a:t>3.</a:t>
                      </a:r>
                      <a:endParaRPr lang="ru-RU" sz="800" dirty="0">
                        <a:effectLst/>
                        <a:latin typeface="Times New Roman" pitchFamily="18" charset="0"/>
                        <a:ea typeface="Calibri"/>
                        <a:cs typeface="Times New Roman" pitchFamily="18" charset="0"/>
                      </a:endParaRPr>
                    </a:p>
                  </a:txBody>
                  <a:tcPr marL="8724" marR="8724" marT="0" marB="0"/>
                </a:tc>
                <a:tc>
                  <a:txBody>
                    <a:bodyPr/>
                    <a:lstStyle/>
                    <a:p>
                      <a:pPr algn="l">
                        <a:lnSpc>
                          <a:spcPct val="115000"/>
                        </a:lnSpc>
                        <a:spcAft>
                          <a:spcPts val="1000"/>
                        </a:spcAft>
                      </a:pPr>
                      <a:r>
                        <a:rPr lang="ru-RU" sz="800" dirty="0" smtClean="0">
                          <a:effectLst/>
                          <a:latin typeface="Times New Roman" pitchFamily="18" charset="0"/>
                          <a:cs typeface="Times New Roman" pitchFamily="18" charset="0"/>
                        </a:rPr>
                        <a:t>Количество газифицированных квартир и частных домовладений</a:t>
                      </a:r>
                      <a:endParaRPr lang="ru-RU" sz="8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800" dirty="0" smtClean="0">
                          <a:effectLst/>
                          <a:latin typeface="Times New Roman" pitchFamily="18" charset="0"/>
                          <a:cs typeface="Times New Roman" pitchFamily="18" charset="0"/>
                        </a:rPr>
                        <a:t>шт.</a:t>
                      </a:r>
                      <a:endParaRPr lang="ru-RU" sz="8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1033</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1062</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1950</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2020</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2030</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2050</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2050</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2346</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2346</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2346</a:t>
                      </a:r>
                      <a:endParaRPr lang="ru-RU" sz="1000" dirty="0">
                        <a:effectLst/>
                        <a:latin typeface="Times New Roman" pitchFamily="18" charset="0"/>
                        <a:ea typeface="Calibri"/>
                        <a:cs typeface="Times New Roman" pitchFamily="18" charset="0"/>
                      </a:endParaRPr>
                    </a:p>
                  </a:txBody>
                  <a:tcPr marL="8724" marR="8724" marT="0" marB="0"/>
                </a:tc>
                <a:tc>
                  <a:txBody>
                    <a:bodyPr/>
                    <a:lstStyle/>
                    <a:p>
                      <a:pPr algn="ctr">
                        <a:lnSpc>
                          <a:spcPct val="115000"/>
                        </a:lnSpc>
                        <a:spcAft>
                          <a:spcPts val="1000"/>
                        </a:spcAft>
                      </a:pPr>
                      <a:r>
                        <a:rPr lang="ru-RU" sz="1000" dirty="0" smtClean="0">
                          <a:effectLst/>
                          <a:latin typeface="Times New Roman" pitchFamily="18" charset="0"/>
                          <a:ea typeface="Calibri"/>
                          <a:cs typeface="Times New Roman" pitchFamily="18" charset="0"/>
                        </a:rPr>
                        <a:t>2346</a:t>
                      </a:r>
                      <a:endParaRPr lang="ru-RU" sz="1000" dirty="0">
                        <a:effectLst/>
                        <a:latin typeface="Times New Roman" pitchFamily="18" charset="0"/>
                        <a:ea typeface="Calibri"/>
                        <a:cs typeface="Times New Roman" pitchFamily="18" charset="0"/>
                      </a:endParaRPr>
                    </a:p>
                  </a:txBody>
                  <a:tcPr marL="8724" marR="8724" marT="0" marB="0"/>
                </a:tc>
                <a:extLst>
                  <a:ext uri="{0D108BD9-81ED-4DB2-BD59-A6C34878D82A}">
                    <a16:rowId xmlns:a16="http://schemas.microsoft.com/office/drawing/2014/main" xmlns="" val="10004"/>
                  </a:ext>
                </a:extLst>
              </a:tr>
            </a:tbl>
          </a:graphicData>
        </a:graphic>
      </p:graphicFrame>
      <p:sp>
        <p:nvSpPr>
          <p:cNvPr id="4" name="Прямоугольник 3"/>
          <p:cNvSpPr/>
          <p:nvPr/>
        </p:nvSpPr>
        <p:spPr>
          <a:xfrm>
            <a:off x="323528" y="4518"/>
            <a:ext cx="8496944" cy="523220"/>
          </a:xfrm>
          <a:prstGeom prst="rect">
            <a:avLst/>
          </a:prstGeom>
        </p:spPr>
        <p:txBody>
          <a:bodyPr wrap="square">
            <a:spAutoFit/>
          </a:bodyPr>
          <a:lstStyle/>
          <a:p>
            <a:pPr lvl="0" algn="ctr"/>
            <a:r>
              <a:rPr lang="ru-RU" sz="1400" b="1" i="1" dirty="0">
                <a:ln w="1905"/>
                <a:solidFill>
                  <a:srgbClr val="FFFF00"/>
                </a:solidFill>
                <a:effectLst>
                  <a:outerShdw blurRad="38100" dist="38100" dir="2700000" algn="tl">
                    <a:srgbClr val="000000">
                      <a:alpha val="43137"/>
                    </a:srgbClr>
                  </a:outerShdw>
                </a:effectLst>
              </a:rPr>
              <a:t>Муниципальная программа </a:t>
            </a:r>
            <a:r>
              <a:rPr lang="ru-RU" sz="1400" b="1" i="1" dirty="0" smtClean="0">
                <a:ln w="1905"/>
                <a:solidFill>
                  <a:srgbClr val="FFFF00"/>
                </a:solidFill>
                <a:effectLst>
                  <a:outerShdw blurRad="38100" dist="38100" dir="2700000" algn="tl">
                    <a:srgbClr val="000000">
                      <a:alpha val="43137"/>
                    </a:srgbClr>
                  </a:outerShdw>
                </a:effectLst>
              </a:rPr>
              <a:t>«</a:t>
            </a:r>
            <a:r>
              <a:rPr lang="ru-RU" sz="1400" b="1" i="1" dirty="0" smtClean="0">
                <a:solidFill>
                  <a:srgbClr val="FFFF00"/>
                </a:solidFill>
                <a:effectLst>
                  <a:outerShdw blurRad="38100" dist="38100" dir="2700000" algn="tl">
                    <a:srgbClr val="000000">
                      <a:alpha val="43137"/>
                    </a:srgbClr>
                  </a:outerShdw>
                </a:effectLst>
              </a:rPr>
              <a:t>Развитие газификации </a:t>
            </a:r>
            <a:endParaRPr lang="ru-RU" sz="1400" b="1" i="1" dirty="0">
              <a:solidFill>
                <a:srgbClr val="FFFF00"/>
              </a:solidFill>
              <a:effectLst>
                <a:outerShdw blurRad="38100" dist="38100" dir="2700000" algn="tl">
                  <a:srgbClr val="000000">
                    <a:alpha val="43137"/>
                  </a:srgbClr>
                </a:outerShdw>
              </a:effectLst>
            </a:endParaRPr>
          </a:p>
          <a:p>
            <a:pPr lvl="0" algn="ctr"/>
            <a:r>
              <a:rPr lang="ru-RU" sz="1400" b="1" i="1" dirty="0">
                <a:solidFill>
                  <a:srgbClr val="FFFF00"/>
                </a:solidFill>
                <a:effectLst>
                  <a:outerShdw blurRad="38100" dist="38100" dir="2700000" algn="tl">
                    <a:srgbClr val="000000">
                      <a:alpha val="43137"/>
                    </a:srgbClr>
                  </a:outerShdw>
                </a:effectLst>
              </a:rPr>
              <a:t>Гаврилово-Посадского муниципального района</a:t>
            </a:r>
            <a:r>
              <a:rPr lang="ru-RU" sz="1400" b="1" i="1" dirty="0">
                <a:ln w="1905"/>
                <a:solidFill>
                  <a:srgbClr val="FFFF00"/>
                </a:solidFill>
                <a:effectLst>
                  <a:outerShdw blurRad="38100" dist="38100" dir="2700000" algn="tl">
                    <a:srgbClr val="000000">
                      <a:alpha val="43137"/>
                    </a:srgbClr>
                  </a:outerShdw>
                </a:effectLst>
              </a:rPr>
              <a:t>»    </a:t>
            </a:r>
          </a:p>
        </p:txBody>
      </p:sp>
      <p:sp>
        <p:nvSpPr>
          <p:cNvPr id="5" name="Прямоугольник 4"/>
          <p:cNvSpPr/>
          <p:nvPr/>
        </p:nvSpPr>
        <p:spPr>
          <a:xfrm>
            <a:off x="899592" y="743182"/>
            <a:ext cx="6912768" cy="307777"/>
          </a:xfrm>
          <a:prstGeom prst="rect">
            <a:avLst/>
          </a:prstGeom>
          <a:solidFill>
            <a:srgbClr val="DB7D7B"/>
          </a:solidFill>
        </p:spPr>
        <p:txBody>
          <a:bodyPr wrap="square">
            <a:spAutoFit/>
          </a:bodyPr>
          <a:lstStyle/>
          <a:p>
            <a:pPr algn="ctr"/>
            <a:r>
              <a:rPr lang="ru-RU" sz="1400" b="1" dirty="0"/>
              <a:t>Целевые показатели (индикаторы) реализации муниципальной </a:t>
            </a:r>
            <a:r>
              <a:rPr lang="ru-RU" sz="1400" b="1" dirty="0" smtClean="0"/>
              <a:t>программы</a:t>
            </a:r>
            <a:endParaRPr lang="ru-RU" dirty="0"/>
          </a:p>
        </p:txBody>
      </p:sp>
      <p:graphicFrame>
        <p:nvGraphicFramePr>
          <p:cNvPr id="6" name="Диаграмма 5"/>
          <p:cNvGraphicFramePr/>
          <p:nvPr>
            <p:extLst>
              <p:ext uri="{D42A27DB-BD31-4B8C-83A1-F6EECF244321}">
                <p14:modId xmlns:p14="http://schemas.microsoft.com/office/powerpoint/2010/main" val="384445699"/>
              </p:ext>
            </p:extLst>
          </p:nvPr>
        </p:nvGraphicFramePr>
        <p:xfrm>
          <a:off x="755576" y="4278541"/>
          <a:ext cx="4067336" cy="2174795"/>
        </p:xfrm>
        <a:graphic>
          <a:graphicData uri="http://schemas.openxmlformats.org/drawingml/2006/chart">
            <c:chart xmlns:c="http://schemas.openxmlformats.org/drawingml/2006/chart" xmlns:r="http://schemas.openxmlformats.org/officeDocument/2006/relationships" r:id="rId3"/>
          </a:graphicData>
        </a:graphic>
      </p:graphicFrame>
      <p:sp>
        <p:nvSpPr>
          <p:cNvPr id="9" name="Прямоугольник 8"/>
          <p:cNvSpPr/>
          <p:nvPr/>
        </p:nvSpPr>
        <p:spPr>
          <a:xfrm rot="20593258">
            <a:off x="6911387" y="5206336"/>
            <a:ext cx="184731" cy="246221"/>
          </a:xfrm>
          <a:prstGeom prst="rect">
            <a:avLst/>
          </a:prstGeom>
        </p:spPr>
        <p:txBody>
          <a:bodyPr wrap="none">
            <a:spAutoFit/>
          </a:bodyPr>
          <a:lstStyle/>
          <a:p>
            <a:endParaRPr lang="ru-RU" sz="1000" dirty="0">
              <a:solidFill>
                <a:srgbClr val="703203">
                  <a:lumMod val="50000"/>
                </a:srgbClr>
              </a:solidFill>
            </a:endParaRPr>
          </a:p>
        </p:txBody>
      </p:sp>
      <p:pic>
        <p:nvPicPr>
          <p:cNvPr id="1026" name="Picture 2" descr="https://yarmarka161.ru/storage/images/NM/Rc/Wb/NH/NMRcWbNH.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9595" y="4350579"/>
            <a:ext cx="2304814" cy="2102758"/>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8302750" y="6268670"/>
            <a:ext cx="407484" cy="461665"/>
          </a:xfrm>
          <a:prstGeom prst="rect">
            <a:avLst/>
          </a:prstGeom>
        </p:spPr>
        <p:txBody>
          <a:bodyPr wrap="none">
            <a:spAutoFit/>
          </a:bodyPr>
          <a:lstStyle/>
          <a:p>
            <a:r>
              <a:rPr lang="ru-RU" sz="2400" b="1" dirty="0" smtClean="0">
                <a:solidFill>
                  <a:srgbClr val="00FFFF"/>
                </a:solidFill>
                <a:effectLst>
                  <a:outerShdw blurRad="38100" dist="38100" dir="2700000" algn="tl">
                    <a:srgbClr val="000000">
                      <a:alpha val="43137"/>
                    </a:srgbClr>
                  </a:outerShdw>
                </a:effectLst>
                <a:latin typeface="Bolero script" panose="03000400000000000000" pitchFamily="66" charset="0"/>
              </a:rPr>
              <a:t>81</a:t>
            </a:r>
            <a:endParaRPr lang="ru-RU" sz="2400" dirty="0"/>
          </a:p>
        </p:txBody>
      </p:sp>
    </p:spTree>
    <p:extLst>
      <p:ext uri="{BB962C8B-B14F-4D97-AF65-F5344CB8AC3E}">
        <p14:creationId xmlns:p14="http://schemas.microsoft.com/office/powerpoint/2010/main" val="9527820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User\Pictures\Ромашки\linii_fon_sploshnoy_svet_46640_1680x10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123728" y="44624"/>
            <a:ext cx="4752528" cy="523220"/>
          </a:xfrm>
          <a:prstGeom prst="rect">
            <a:avLst/>
          </a:prstGeom>
        </p:spPr>
        <p:txBody>
          <a:bodyPr wrap="square">
            <a:spAutoFit/>
          </a:bodyPr>
          <a:lstStyle/>
          <a:p>
            <a:pPr algn="ctr"/>
            <a:r>
              <a:rPr lang="ru-RU" sz="2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 Л О С </a:t>
            </a:r>
            <a:r>
              <a:rPr lang="ru-RU" sz="28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a:t>
            </a:r>
            <a:r>
              <a:rPr lang="ru-RU" sz="2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А Р И Й</a:t>
            </a:r>
          </a:p>
        </p:txBody>
      </p:sp>
      <p:sp>
        <p:nvSpPr>
          <p:cNvPr id="5" name="Прямоугольник 4"/>
          <p:cNvSpPr/>
          <p:nvPr/>
        </p:nvSpPr>
        <p:spPr>
          <a:xfrm>
            <a:off x="217844" y="567844"/>
            <a:ext cx="8568952" cy="6155531"/>
          </a:xfrm>
          <a:prstGeom prst="rect">
            <a:avLst/>
          </a:prstGeom>
        </p:spPr>
        <p:txBody>
          <a:bodyPr wrap="square">
            <a:spAutoFit/>
          </a:bodyPr>
          <a:lstStyle/>
          <a:p>
            <a:pPr algn="just"/>
            <a:r>
              <a:rPr lang="ru-RU" sz="1400" b="1" dirty="0">
                <a:latin typeface="Times New Roman" panose="02020603050405020304" pitchFamily="18" charset="0"/>
                <a:cs typeface="Times New Roman" panose="02020603050405020304" pitchFamily="18" charset="0"/>
              </a:rPr>
              <a:t>• </a:t>
            </a:r>
            <a:r>
              <a:rPr lang="ru-RU" sz="1600" b="1" dirty="0">
                <a:solidFill>
                  <a:srgbClr val="FFFF00"/>
                </a:solidFill>
                <a:latin typeface="Times New Roman" panose="02020603050405020304" pitchFamily="18" charset="0"/>
                <a:cs typeface="Times New Roman" panose="02020603050405020304" pitchFamily="18" charset="0"/>
              </a:rPr>
              <a:t>Бюджет</a:t>
            </a:r>
            <a:r>
              <a:rPr lang="ru-RU" sz="1400" b="1" dirty="0">
                <a:solidFill>
                  <a:srgbClr val="FFFF00"/>
                </a:solidFill>
                <a:latin typeface="Times New Roman" panose="02020603050405020304" pitchFamily="18" charset="0"/>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форма образования и расходования денежных средств, предназначенных для финансового обеспечения задач и функций местного самоуправления.</a:t>
            </a:r>
          </a:p>
          <a:p>
            <a:pPr algn="just"/>
            <a:endParaRPr lang="ru-RU" sz="1400" b="1" dirty="0">
              <a:latin typeface="Times New Roman" panose="02020603050405020304" pitchFamily="18" charset="0"/>
              <a:cs typeface="Times New Roman" panose="02020603050405020304" pitchFamily="18" charset="0"/>
            </a:endParaRPr>
          </a:p>
          <a:p>
            <a:pPr algn="just"/>
            <a:r>
              <a:rPr lang="ru-RU" sz="1400" b="1" dirty="0">
                <a:latin typeface="Times New Roman" panose="02020603050405020304" pitchFamily="18" charset="0"/>
                <a:cs typeface="Times New Roman" panose="02020603050405020304" pitchFamily="18" charset="0"/>
              </a:rPr>
              <a:t>• </a:t>
            </a:r>
            <a:r>
              <a:rPr lang="ru-RU" sz="1600" b="1" dirty="0">
                <a:solidFill>
                  <a:srgbClr val="FFFF00"/>
                </a:solidFill>
                <a:latin typeface="Times New Roman" panose="02020603050405020304" pitchFamily="18" charset="0"/>
                <a:cs typeface="Times New Roman" panose="02020603050405020304" pitchFamily="18" charset="0"/>
              </a:rPr>
              <a:t>Бюджетный процесс </a:t>
            </a:r>
            <a:r>
              <a:rPr lang="ru-RU" sz="1400" b="1" dirty="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регламентируемая законодательством Российской Федерации деятельность органов местного самоуправления и иных участников бюджетного процесса по составлению и рассмотрению проекта бюджета, утверждению и исполнению бюджета, контролю за его исполнением, осуществлению бюджетного учета, составлению, внешней проверке, рассмотрению и утверждению бюджетной отчетности.</a:t>
            </a:r>
          </a:p>
          <a:p>
            <a:pPr algn="just"/>
            <a:endParaRPr lang="ru-RU" sz="1400" b="1" dirty="0">
              <a:latin typeface="Times New Roman" panose="02020603050405020304" pitchFamily="18" charset="0"/>
              <a:cs typeface="Times New Roman" panose="02020603050405020304" pitchFamily="18" charset="0"/>
            </a:endParaRPr>
          </a:p>
          <a:p>
            <a:pPr algn="just"/>
            <a:r>
              <a:rPr lang="ru-RU" sz="1400" b="1" dirty="0">
                <a:latin typeface="Times New Roman" panose="02020603050405020304" pitchFamily="18" charset="0"/>
                <a:cs typeface="Times New Roman" panose="02020603050405020304" pitchFamily="18" charset="0"/>
              </a:rPr>
              <a:t>• </a:t>
            </a:r>
            <a:r>
              <a:rPr lang="ru-RU" sz="1600" b="1" dirty="0">
                <a:solidFill>
                  <a:srgbClr val="FFFF00"/>
                </a:solidFill>
                <a:latin typeface="Times New Roman" panose="02020603050405020304" pitchFamily="18" charset="0"/>
                <a:cs typeface="Times New Roman" panose="02020603050405020304" pitchFamily="18" charset="0"/>
              </a:rPr>
              <a:t>Дотации</a:t>
            </a:r>
            <a:r>
              <a:rPr lang="ru-RU" sz="1600" b="1" dirty="0">
                <a:latin typeface="Times New Roman" panose="02020603050405020304" pitchFamily="18" charset="0"/>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межбюджетные трансферты, предоставляемые на безвозмездной и безвозвратной основе без установления направлений и (или) условий их использования.</a:t>
            </a:r>
          </a:p>
          <a:p>
            <a:pPr algn="just"/>
            <a:endParaRPr lang="ru-RU" sz="1400" b="1" dirty="0">
              <a:latin typeface="Times New Roman" panose="02020603050405020304" pitchFamily="18" charset="0"/>
              <a:cs typeface="Times New Roman" panose="02020603050405020304" pitchFamily="18" charset="0"/>
            </a:endParaRPr>
          </a:p>
          <a:p>
            <a:pPr algn="just"/>
            <a:r>
              <a:rPr lang="ru-RU" sz="1400" b="1" dirty="0">
                <a:latin typeface="Times New Roman" panose="02020603050405020304" pitchFamily="18" charset="0"/>
                <a:cs typeface="Times New Roman" panose="02020603050405020304" pitchFamily="18" charset="0"/>
              </a:rPr>
              <a:t>• </a:t>
            </a:r>
            <a:r>
              <a:rPr lang="ru-RU" sz="1600" b="1" dirty="0">
                <a:solidFill>
                  <a:srgbClr val="FFFF00"/>
                </a:solidFill>
                <a:latin typeface="Times New Roman" panose="02020603050405020304" pitchFamily="18" charset="0"/>
                <a:cs typeface="Times New Roman" panose="02020603050405020304" pitchFamily="18" charset="0"/>
              </a:rPr>
              <a:t>Межбюджетные трансферты </a:t>
            </a:r>
            <a:r>
              <a:rPr lang="ru-RU" sz="1400" b="1" dirty="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средства, предоставляемые одним бюджетом бюджетной системы Российской Федерации другому бюджету бюджетной системы Российской Федерации.</a:t>
            </a:r>
          </a:p>
          <a:p>
            <a:pPr algn="just"/>
            <a:endParaRPr lang="ru-RU" sz="1400" b="1" dirty="0">
              <a:latin typeface="Times New Roman" panose="02020603050405020304" pitchFamily="18" charset="0"/>
              <a:cs typeface="Times New Roman" panose="02020603050405020304" pitchFamily="18" charset="0"/>
            </a:endParaRPr>
          </a:p>
          <a:p>
            <a:pPr algn="just"/>
            <a:r>
              <a:rPr lang="ru-RU" sz="1400" b="1" dirty="0">
                <a:latin typeface="Times New Roman" panose="02020603050405020304" pitchFamily="18" charset="0"/>
                <a:cs typeface="Times New Roman" panose="02020603050405020304" pitchFamily="18" charset="0"/>
              </a:rPr>
              <a:t>• </a:t>
            </a:r>
            <a:r>
              <a:rPr lang="ru-RU" sz="1600" b="1" dirty="0">
                <a:solidFill>
                  <a:srgbClr val="FFFF00"/>
                </a:solidFill>
                <a:latin typeface="Times New Roman" panose="02020603050405020304" pitchFamily="18" charset="0"/>
                <a:cs typeface="Times New Roman" panose="02020603050405020304" pitchFamily="18" charset="0"/>
              </a:rPr>
              <a:t>Муниципальная программа </a:t>
            </a:r>
            <a:r>
              <a:rPr lang="ru-RU" sz="1400" b="1" dirty="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комплекс мероприятий, взаимоувязанных по срокам, исполнителям, ресурсам и направленных на достижение целей и решение задач социально-экономического развития.</a:t>
            </a:r>
          </a:p>
          <a:p>
            <a:pPr algn="just"/>
            <a:endParaRPr lang="ru-RU" sz="1400" dirty="0">
              <a:latin typeface="Times New Roman" panose="02020603050405020304" pitchFamily="18" charset="0"/>
              <a:cs typeface="Times New Roman" panose="02020603050405020304" pitchFamily="18" charset="0"/>
            </a:endParaRPr>
          </a:p>
          <a:p>
            <a:pPr algn="just"/>
            <a:r>
              <a:rPr lang="ru-RU" sz="1400" b="1" dirty="0">
                <a:latin typeface="Times New Roman" panose="02020603050405020304" pitchFamily="18" charset="0"/>
                <a:cs typeface="Times New Roman" panose="02020603050405020304" pitchFamily="18" charset="0"/>
              </a:rPr>
              <a:t>• </a:t>
            </a:r>
            <a:r>
              <a:rPr lang="ru-RU" sz="1600" b="1" dirty="0">
                <a:solidFill>
                  <a:srgbClr val="FFFF00"/>
                </a:solidFill>
                <a:latin typeface="Times New Roman" panose="02020603050405020304" pitchFamily="18" charset="0"/>
                <a:cs typeface="Times New Roman" panose="02020603050405020304" pitchFamily="18" charset="0"/>
              </a:rPr>
              <a:t>Непрограммные направления деятельности </a:t>
            </a:r>
            <a:r>
              <a:rPr lang="ru-RU" sz="1400" b="1" dirty="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не включенные в муниципальные программы направления деятельности органов местного самоуправления и органов местной администрации.</a:t>
            </a:r>
          </a:p>
          <a:p>
            <a:pPr algn="just"/>
            <a:endParaRPr lang="ru-RU" sz="1400" dirty="0">
              <a:latin typeface="Times New Roman" panose="02020603050405020304" pitchFamily="18" charset="0"/>
              <a:cs typeface="Times New Roman" panose="02020603050405020304" pitchFamily="18" charset="0"/>
            </a:endParaRPr>
          </a:p>
          <a:p>
            <a:pPr algn="just"/>
            <a:r>
              <a:rPr lang="ru-RU" sz="1400" b="1" dirty="0">
                <a:latin typeface="Times New Roman" panose="02020603050405020304" pitchFamily="18" charset="0"/>
                <a:cs typeface="Times New Roman" panose="02020603050405020304" pitchFamily="18" charset="0"/>
              </a:rPr>
              <a:t>• </a:t>
            </a:r>
            <a:r>
              <a:rPr lang="ru-RU" sz="1600" b="1" dirty="0">
                <a:solidFill>
                  <a:srgbClr val="FFFF00"/>
                </a:solidFill>
                <a:latin typeface="Times New Roman" panose="02020603050405020304" pitchFamily="18" charset="0"/>
                <a:cs typeface="Times New Roman" panose="02020603050405020304" pitchFamily="18" charset="0"/>
              </a:rPr>
              <a:t>Субвенции</a:t>
            </a:r>
            <a:r>
              <a:rPr lang="ru-RU" sz="1400" b="1" dirty="0">
                <a:latin typeface="Times New Roman" panose="02020603050405020304" pitchFamily="18" charset="0"/>
                <a:cs typeface="Times New Roman" panose="02020603050405020304" pitchFamily="18" charset="0"/>
              </a:rPr>
              <a:t> - </a:t>
            </a:r>
            <a:r>
              <a:rPr lang="ru-RU" sz="1400" dirty="0">
                <a:latin typeface="Times New Roman" panose="02020603050405020304" pitchFamily="18" charset="0"/>
                <a:cs typeface="Times New Roman" panose="02020603050405020304" pitchFamily="18" charset="0"/>
              </a:rPr>
              <a:t>межбюджетные трансферты, предоставляемые в целях финансового обеспечения расходных обязательств, возникающих при выполнении государственных полномочий, переданных для осуществления органам местного самоуправления в установленном порядке.</a:t>
            </a:r>
          </a:p>
          <a:p>
            <a:pPr algn="just"/>
            <a:endParaRPr lang="ru-RU" sz="1400" b="1" dirty="0">
              <a:latin typeface="Times New Roman" panose="02020603050405020304" pitchFamily="18" charset="0"/>
              <a:cs typeface="Times New Roman" panose="02020603050405020304" pitchFamily="18" charset="0"/>
            </a:endParaRPr>
          </a:p>
          <a:p>
            <a:pPr algn="just"/>
            <a:r>
              <a:rPr lang="ru-RU" sz="1400" b="1" dirty="0">
                <a:latin typeface="Times New Roman" panose="02020603050405020304" pitchFamily="18" charset="0"/>
                <a:cs typeface="Times New Roman" panose="02020603050405020304" pitchFamily="18" charset="0"/>
              </a:rPr>
              <a:t>• </a:t>
            </a:r>
            <a:r>
              <a:rPr lang="ru-RU" sz="1600" b="1" dirty="0">
                <a:solidFill>
                  <a:srgbClr val="FFFF00"/>
                </a:solidFill>
                <a:latin typeface="Times New Roman" panose="02020603050405020304" pitchFamily="18" charset="0"/>
                <a:cs typeface="Times New Roman" panose="02020603050405020304" pitchFamily="18" charset="0"/>
              </a:rPr>
              <a:t>Субсидии </a:t>
            </a:r>
            <a:r>
              <a:rPr lang="ru-RU" sz="1400" dirty="0">
                <a:latin typeface="Times New Roman" panose="02020603050405020304" pitchFamily="18" charset="0"/>
                <a:cs typeface="Times New Roman" panose="02020603050405020304" pitchFamily="18" charset="0"/>
              </a:rPr>
              <a:t>- межбюджетные трансферты, предоставляемые в целях софинансирования расходных обязательств, возникающих при выполнении полномочий органов местного самоуправления по вопросам местного значения.</a:t>
            </a:r>
          </a:p>
        </p:txBody>
      </p:sp>
      <p:sp>
        <p:nvSpPr>
          <p:cNvPr id="6" name="Номер слайда 1"/>
          <p:cNvSpPr>
            <a:spLocks noGrp="1"/>
          </p:cNvSpPr>
          <p:nvPr>
            <p:ph type="sldNum" sz="quarter" idx="12"/>
          </p:nvPr>
        </p:nvSpPr>
        <p:spPr>
          <a:xfrm>
            <a:off x="8100392" y="6309320"/>
            <a:ext cx="875306"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82</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Tree>
    <p:extLst>
      <p:ext uri="{BB962C8B-B14F-4D97-AF65-F5344CB8AC3E}">
        <p14:creationId xmlns:p14="http://schemas.microsoft.com/office/powerpoint/2010/main" val="2659400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User\Pictures\Ромашки\linii_fon_sploshnoy_svet_46640_1680x10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Скругленный прямоугольник 2"/>
          <p:cNvSpPr/>
          <p:nvPr/>
        </p:nvSpPr>
        <p:spPr>
          <a:xfrm>
            <a:off x="625943" y="166645"/>
            <a:ext cx="8064896" cy="622422"/>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3200" b="1" u="sng" dirty="0">
                <a:ln w="11430"/>
                <a:solidFill>
                  <a:srgbClr val="FFFF00"/>
                </a:solidFill>
                <a:effectLst>
                  <a:outerShdw blurRad="80000" dist="40000" dir="5040000" algn="tl">
                    <a:srgbClr val="000000">
                      <a:alpha val="30000"/>
                    </a:srgbClr>
                  </a:outerShdw>
                </a:effectLst>
                <a:latin typeface="Times New Roman" pitchFamily="18" charset="0"/>
                <a:cs typeface="Times New Roman" pitchFamily="18" charset="0"/>
              </a:rPr>
              <a:t>Участие граждан в бюджетном процессе</a:t>
            </a:r>
          </a:p>
        </p:txBody>
      </p:sp>
      <p:sp>
        <p:nvSpPr>
          <p:cNvPr id="5" name="TextBox 4"/>
          <p:cNvSpPr txBox="1"/>
          <p:nvPr/>
        </p:nvSpPr>
        <p:spPr>
          <a:xfrm>
            <a:off x="467544" y="980728"/>
            <a:ext cx="8136904" cy="4401205"/>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ru-RU"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Обсуждение гражданами проекта решения об исполнении бюджета возможно посредством участия граждан в публичных слушаниях. </a:t>
            </a:r>
          </a:p>
          <a:p>
            <a:pPr algn="just"/>
            <a:endParaRPr lang="ru-RU"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algn="just"/>
            <a:r>
              <a:rPr lang="ru-RU"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Публичные слушания проводятся дважды в год: по проекту бюджета и годовому отчету об исполнении бюджета. </a:t>
            </a:r>
          </a:p>
          <a:p>
            <a:pPr algn="just"/>
            <a:endParaRPr lang="ru-RU"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algn="just"/>
            <a:r>
              <a:rPr lang="ru-RU"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Информация о дате, месте и времени проведения публичных слушаний размещаются в средствах массовой информации и в сети Интернет на официальном сайте </a:t>
            </a:r>
            <a:r>
              <a:rPr lang="en-US" sz="20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http://</a:t>
            </a:r>
            <a:r>
              <a:rPr lang="ru-RU" sz="20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гаврилово-посадский.рф</a:t>
            </a:r>
            <a:r>
              <a:rPr lang="ru-RU" sz="20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t>
            </a:r>
          </a:p>
          <a:p>
            <a:pPr algn="just"/>
            <a:r>
              <a:rPr lang="ru-RU"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Также на официальном сайте Гаврилово-Посадского муниципального района работает Обратная связь. С помощью этого раздела Вы можете обратиться с интересующим Вас вопросом по ссылке  </a:t>
            </a:r>
            <a:r>
              <a:rPr lang="en-US" sz="2000" b="1" dirty="0">
                <a:solidFill>
                  <a:srgbClr val="00FF00"/>
                </a:solidFill>
                <a:effectLst>
                  <a:outerShdw blurRad="38100" dist="38100" dir="2700000" algn="tl">
                    <a:srgbClr val="000000">
                      <a:alpha val="43137"/>
                    </a:srgbClr>
                  </a:outerShdw>
                </a:effectLst>
                <a:latin typeface="Times New Roman" pitchFamily="18" charset="0"/>
                <a:cs typeface="Times New Roman" pitchFamily="18" charset="0"/>
              </a:rPr>
              <a:t>http://</a:t>
            </a:r>
            <a:r>
              <a:rPr lang="ru-RU" sz="2000" b="1" dirty="0" err="1">
                <a:solidFill>
                  <a:srgbClr val="00FF00"/>
                </a:solidFill>
                <a:effectLst>
                  <a:outerShdw blurRad="38100" dist="38100" dir="2700000" algn="tl">
                    <a:srgbClr val="000000">
                      <a:alpha val="43137"/>
                    </a:srgbClr>
                  </a:outerShdw>
                </a:effectLst>
                <a:latin typeface="Times New Roman" pitchFamily="18" charset="0"/>
                <a:cs typeface="Times New Roman" pitchFamily="18" charset="0"/>
              </a:rPr>
              <a:t>гаврилово-посадский.рф</a:t>
            </a:r>
            <a:r>
              <a:rPr lang="ru-RU" sz="2000" b="1" dirty="0">
                <a:solidFill>
                  <a:srgbClr val="00FF00"/>
                </a:solidFill>
                <a:effectLst>
                  <a:outerShdw blurRad="38100" dist="38100" dir="2700000" algn="tl">
                    <a:srgbClr val="000000">
                      <a:alpha val="43137"/>
                    </a:srgbClr>
                  </a:outerShdw>
                </a:effectLst>
                <a:latin typeface="Times New Roman" pitchFamily="18" charset="0"/>
                <a:cs typeface="Times New Roman" pitchFamily="18" charset="0"/>
              </a:rPr>
              <a:t>/</a:t>
            </a:r>
            <a:r>
              <a:rPr lang="en-US" sz="2000" b="1" dirty="0">
                <a:solidFill>
                  <a:srgbClr val="00FF00"/>
                </a:solidFill>
                <a:effectLst>
                  <a:outerShdw blurRad="38100" dist="38100" dir="2700000" algn="tl">
                    <a:srgbClr val="000000">
                      <a:alpha val="43137"/>
                    </a:srgbClr>
                  </a:outerShdw>
                </a:effectLst>
                <a:latin typeface="Times New Roman" pitchFamily="18" charset="0"/>
                <a:cs typeface="Times New Roman" pitchFamily="18" charset="0"/>
              </a:rPr>
              <a:t>message/index.html</a:t>
            </a:r>
          </a:p>
        </p:txBody>
      </p:sp>
      <p:sp>
        <p:nvSpPr>
          <p:cNvPr id="4" name="Номер слайда 1"/>
          <p:cNvSpPr>
            <a:spLocks noGrp="1"/>
          </p:cNvSpPr>
          <p:nvPr>
            <p:ph type="sldNum" sz="quarter" idx="12"/>
          </p:nvPr>
        </p:nvSpPr>
        <p:spPr>
          <a:xfrm>
            <a:off x="8028384" y="6309320"/>
            <a:ext cx="94731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83</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pic>
        <p:nvPicPr>
          <p:cNvPr id="7" name="Рисунок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2120" y="4836550"/>
            <a:ext cx="4082677" cy="2017134"/>
          </a:xfrm>
          <a:prstGeom prst="rect">
            <a:avLst/>
          </a:prstGeom>
        </p:spPr>
      </p:pic>
    </p:spTree>
    <p:extLst>
      <p:ext uri="{BB962C8B-B14F-4D97-AF65-F5344CB8AC3E}">
        <p14:creationId xmlns:p14="http://schemas.microsoft.com/office/powerpoint/2010/main" val="16323723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User\Pictures\Ромашки\linii_fon_sploshnoy_svet_46640_1680x10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Скругленный прямоугольник 4"/>
          <p:cNvSpPr/>
          <p:nvPr/>
        </p:nvSpPr>
        <p:spPr>
          <a:xfrm>
            <a:off x="0" y="37720"/>
            <a:ext cx="8892480" cy="955257"/>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000" b="1" u="sng" dirty="0">
                <a:solidFill>
                  <a:srgbClr val="00FF00"/>
                </a:solidFill>
                <a:effectLst>
                  <a:outerShdw blurRad="38100" dist="38100" dir="2700000" algn="tl">
                    <a:srgbClr val="000000">
                      <a:alpha val="43137"/>
                    </a:srgbClr>
                  </a:outerShdw>
                </a:effectLst>
                <a:latin typeface="Times New Roman" pitchFamily="18" charset="0"/>
                <a:cs typeface="Times New Roman" pitchFamily="18" charset="0"/>
              </a:rPr>
              <a:t>ОБРАЩЕНИЕ К ЖИТЕЛЯМ </a:t>
            </a:r>
          </a:p>
          <a:p>
            <a:pPr algn="ctr"/>
            <a:r>
              <a:rPr lang="ru-RU" sz="2000" b="1" u="sng" dirty="0">
                <a:solidFill>
                  <a:srgbClr val="00FF00"/>
                </a:solidFill>
                <a:effectLst>
                  <a:outerShdw blurRad="38100" dist="38100" dir="2700000" algn="tl">
                    <a:srgbClr val="000000">
                      <a:alpha val="43137"/>
                    </a:srgbClr>
                  </a:outerShdw>
                </a:effectLst>
                <a:latin typeface="Times New Roman" pitchFamily="18" charset="0"/>
                <a:cs typeface="Times New Roman" pitchFamily="18" charset="0"/>
              </a:rPr>
              <a:t>ГАВРИЛОВО-ПОСАДСКОГО  МУНИЦИПАЛЬНОГО  РАЙОНА</a:t>
            </a:r>
          </a:p>
        </p:txBody>
      </p:sp>
      <p:sp>
        <p:nvSpPr>
          <p:cNvPr id="6" name="TextBox 5"/>
          <p:cNvSpPr txBox="1"/>
          <p:nvPr/>
        </p:nvSpPr>
        <p:spPr>
          <a:xfrm>
            <a:off x="0" y="1124744"/>
            <a:ext cx="9144000" cy="6432530"/>
          </a:xfrm>
          <a:prstGeom prst="rect">
            <a:avLst/>
          </a:prstGeom>
          <a:noFill/>
          <a:ln>
            <a:noFill/>
          </a:ln>
        </p:spPr>
        <p:txBody>
          <a:bodyPr wrap="square" rtlCol="0">
            <a:spAutoFit/>
          </a:bodyPr>
          <a:lstStyle/>
          <a:p>
            <a:pPr algn="ctr"/>
            <a:r>
              <a:rPr lang="ru-RU" b="1" dirty="0">
                <a:effectLst>
                  <a:outerShdw blurRad="38100" dist="38100" dir="2700000" algn="tl">
                    <a:srgbClr val="000000">
                      <a:alpha val="43137"/>
                    </a:srgbClr>
                  </a:outerShdw>
                </a:effectLst>
                <a:latin typeface="Times New Roman" pitchFamily="18" charset="0"/>
                <a:cs typeface="Times New Roman" pitchFamily="18" charset="0"/>
              </a:rPr>
              <a:t>Уважаемые жители и гости </a:t>
            </a:r>
          </a:p>
          <a:p>
            <a:pPr algn="ctr"/>
            <a:r>
              <a:rPr lang="ru-RU" b="1" dirty="0">
                <a:effectLst>
                  <a:outerShdw blurRad="38100" dist="38100" dir="2700000" algn="tl">
                    <a:srgbClr val="000000">
                      <a:alpha val="43137"/>
                    </a:srgbClr>
                  </a:outerShdw>
                </a:effectLst>
                <a:latin typeface="Times New Roman" pitchFamily="18" charset="0"/>
                <a:cs typeface="Times New Roman" pitchFamily="18" charset="0"/>
              </a:rPr>
              <a:t>        Гаврилово-Посадского муниципального района!</a:t>
            </a:r>
          </a:p>
          <a:p>
            <a:pPr algn="ctr"/>
            <a:endParaRPr lang="ru-RU" b="1" dirty="0">
              <a:effectLst>
                <a:outerShdw blurRad="38100" dist="38100" dir="2700000" algn="tl">
                  <a:srgbClr val="000000">
                    <a:alpha val="43137"/>
                  </a:srgbClr>
                </a:outerShdw>
              </a:effectLst>
              <a:latin typeface="Times New Roman" pitchFamily="18" charset="0"/>
              <a:cs typeface="Times New Roman" pitchFamily="18" charset="0"/>
            </a:endParaRPr>
          </a:p>
          <a:p>
            <a:pPr algn="ctr"/>
            <a:r>
              <a:rPr lang="ru-RU" b="1" dirty="0">
                <a:effectLst>
                  <a:outerShdw blurRad="38100" dist="38100" dir="2700000" algn="tl">
                    <a:srgbClr val="000000">
                      <a:alpha val="43137"/>
                    </a:srgbClr>
                  </a:outerShdw>
                </a:effectLst>
                <a:latin typeface="Times New Roman" pitchFamily="18" charset="0"/>
                <a:cs typeface="Times New Roman" pitchFamily="18" charset="0"/>
              </a:rPr>
              <a:t>     </a:t>
            </a:r>
            <a:r>
              <a:rPr lang="ru-RU" b="1" dirty="0">
                <a:effectLst>
                  <a:outerShdw blurRad="38100" dist="38100" dir="2700000" algn="tl">
                    <a:srgbClr val="000000">
                      <a:alpha val="43137"/>
                    </a:srgbClr>
                  </a:outerShdw>
                </a:effectLst>
                <a:latin typeface="Book Antiqua" pitchFamily="18" charset="0"/>
                <a:cs typeface="Times New Roman" pitchFamily="18" charset="0"/>
              </a:rPr>
              <a:t>С проектом решения Совета Гаврилово-Посадского муниципального района</a:t>
            </a:r>
            <a:endParaRPr lang="ru-RU" altLang="ru-RU" b="1" dirty="0">
              <a:latin typeface="Book Antiqua" pitchFamily="18" charset="0"/>
            </a:endParaRPr>
          </a:p>
          <a:p>
            <a:pPr algn="ctr"/>
            <a:r>
              <a:rPr lang="ru-RU" b="1" dirty="0">
                <a:effectLst>
                  <a:outerShdw blurRad="38100" dist="38100" dir="2700000" algn="tl">
                    <a:srgbClr val="000000">
                      <a:alpha val="43137"/>
                    </a:srgbClr>
                  </a:outerShdw>
                </a:effectLst>
                <a:latin typeface="Book Antiqua" pitchFamily="18" charset="0"/>
                <a:cs typeface="Times New Roman" pitchFamily="18" charset="0"/>
              </a:rPr>
              <a:t>«Об утверждении отчёта об исполнении бюджета </a:t>
            </a:r>
          </a:p>
          <a:p>
            <a:pPr algn="ctr"/>
            <a:r>
              <a:rPr lang="ru-RU" b="1" dirty="0">
                <a:effectLst>
                  <a:outerShdw blurRad="38100" dist="38100" dir="2700000" algn="tl">
                    <a:srgbClr val="000000">
                      <a:alpha val="43137"/>
                    </a:srgbClr>
                  </a:outerShdw>
                </a:effectLst>
                <a:latin typeface="Book Antiqua" pitchFamily="18" charset="0"/>
                <a:cs typeface="Times New Roman" pitchFamily="18" charset="0"/>
              </a:rPr>
              <a:t>Гаврилово-Посадского муниципального района за </a:t>
            </a:r>
            <a:r>
              <a:rPr lang="ru-RU" b="1" dirty="0" smtClean="0">
                <a:effectLst>
                  <a:outerShdw blurRad="38100" dist="38100" dir="2700000" algn="tl">
                    <a:srgbClr val="000000">
                      <a:alpha val="43137"/>
                    </a:srgbClr>
                  </a:outerShdw>
                </a:effectLst>
                <a:latin typeface="Book Antiqua" pitchFamily="18" charset="0"/>
                <a:cs typeface="Times New Roman" pitchFamily="18" charset="0"/>
              </a:rPr>
              <a:t>2022 </a:t>
            </a:r>
            <a:r>
              <a:rPr lang="ru-RU" b="1" dirty="0">
                <a:effectLst>
                  <a:outerShdw blurRad="38100" dist="38100" dir="2700000" algn="tl">
                    <a:srgbClr val="000000">
                      <a:alpha val="43137"/>
                    </a:srgbClr>
                  </a:outerShdw>
                </a:effectLst>
                <a:latin typeface="Book Antiqua" pitchFamily="18" charset="0"/>
                <a:cs typeface="Times New Roman" pitchFamily="18" charset="0"/>
              </a:rPr>
              <a:t>год» </a:t>
            </a:r>
          </a:p>
          <a:p>
            <a:pPr algn="ctr"/>
            <a:r>
              <a:rPr lang="ru-RU" b="1" dirty="0">
                <a:effectLst>
                  <a:outerShdw blurRad="38100" dist="38100" dir="2700000" algn="tl">
                    <a:srgbClr val="000000">
                      <a:alpha val="43137"/>
                    </a:srgbClr>
                  </a:outerShdw>
                </a:effectLst>
                <a:latin typeface="Book Antiqua" pitchFamily="18" charset="0"/>
                <a:cs typeface="Times New Roman" pitchFamily="18" charset="0"/>
              </a:rPr>
              <a:t>можно ознакомиться на официальном сайте администрации </a:t>
            </a:r>
          </a:p>
          <a:p>
            <a:r>
              <a:rPr lang="ru-RU" b="1" dirty="0">
                <a:effectLst>
                  <a:outerShdw blurRad="38100" dist="38100" dir="2700000" algn="tl">
                    <a:srgbClr val="000000">
                      <a:alpha val="43137"/>
                    </a:srgbClr>
                  </a:outerShdw>
                </a:effectLst>
                <a:latin typeface="Book Antiqua" pitchFamily="18" charset="0"/>
                <a:cs typeface="Times New Roman" pitchFamily="18" charset="0"/>
              </a:rPr>
              <a:t>                           Гаврилово-Посадского муниципального района </a:t>
            </a:r>
            <a:endParaRPr lang="ru-RU" sz="2000" b="1" dirty="0">
              <a:effectLst>
                <a:outerShdw blurRad="38100" dist="38100" dir="2700000" algn="tl">
                  <a:srgbClr val="000000">
                    <a:alpha val="43137"/>
                  </a:srgbClr>
                </a:outerShdw>
              </a:effectLst>
              <a:latin typeface="Book Antiqua" pitchFamily="18" charset="0"/>
              <a:cs typeface="Times New Roman" pitchFamily="18" charset="0"/>
            </a:endParaRPr>
          </a:p>
          <a:p>
            <a:endParaRPr lang="ru-RU" sz="2000" b="1" dirty="0">
              <a:effectLst>
                <a:outerShdw blurRad="38100" dist="38100" dir="2700000" algn="tl">
                  <a:srgbClr val="000000">
                    <a:alpha val="43137"/>
                  </a:srgbClr>
                </a:outerShdw>
              </a:effectLst>
              <a:latin typeface="Times New Roman" pitchFamily="18" charset="0"/>
              <a:cs typeface="Times New Roman" pitchFamily="18" charset="0"/>
            </a:endParaRPr>
          </a:p>
          <a:p>
            <a:pPr algn="ctr"/>
            <a:r>
              <a:rPr lang="ru-RU" sz="2000" b="1" dirty="0">
                <a:solidFill>
                  <a:srgbClr val="00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dirty="0">
                <a:solidFill>
                  <a:srgbClr val="00FF00"/>
                </a:solidFill>
                <a:effectLst>
                  <a:outerShdw blurRad="38100" dist="38100" dir="2700000" algn="tl">
                    <a:srgbClr val="000000">
                      <a:alpha val="43137"/>
                    </a:srgbClr>
                  </a:outerShdw>
                </a:effectLst>
                <a:latin typeface="Times New Roman" pitchFamily="18" charset="0"/>
                <a:cs typeface="Times New Roman" pitchFamily="18" charset="0"/>
              </a:rPr>
              <a:t>http://</a:t>
            </a:r>
            <a:r>
              <a:rPr lang="ru-RU" sz="2000" b="1" dirty="0" err="1">
                <a:solidFill>
                  <a:srgbClr val="00FF00"/>
                </a:solidFill>
                <a:effectLst>
                  <a:outerShdw blurRad="38100" dist="38100" dir="2700000" algn="tl">
                    <a:srgbClr val="000000">
                      <a:alpha val="43137"/>
                    </a:srgbClr>
                  </a:outerShdw>
                </a:effectLst>
                <a:latin typeface="Times New Roman" pitchFamily="18" charset="0"/>
                <a:cs typeface="Times New Roman" pitchFamily="18" charset="0"/>
              </a:rPr>
              <a:t>гаврилово-посадский.рф</a:t>
            </a:r>
            <a:r>
              <a:rPr lang="ru-RU" sz="2000" b="1" dirty="0">
                <a:solidFill>
                  <a:srgbClr val="00FF00"/>
                </a:solidFill>
                <a:effectLst>
                  <a:outerShdw blurRad="38100" dist="38100" dir="2700000" algn="tl">
                    <a:srgbClr val="000000">
                      <a:alpha val="43137"/>
                    </a:srgbClr>
                  </a:outerShdw>
                </a:effectLst>
                <a:latin typeface="Times New Roman" pitchFamily="18" charset="0"/>
                <a:cs typeface="Times New Roman" pitchFamily="18" charset="0"/>
              </a:rPr>
              <a:t>/</a:t>
            </a:r>
          </a:p>
          <a:p>
            <a:pPr algn="ctr"/>
            <a:endParaRPr lang="ru-RU" sz="2400" b="1" dirty="0">
              <a:effectLst>
                <a:outerShdw blurRad="38100" dist="38100" dir="2700000" algn="tl">
                  <a:srgbClr val="000000">
                    <a:alpha val="43137"/>
                  </a:srgbClr>
                </a:outerShdw>
              </a:effectLst>
              <a:latin typeface="Times New Roman" pitchFamily="18" charset="0"/>
              <a:cs typeface="Times New Roman" pitchFamily="18" charset="0"/>
            </a:endParaRPr>
          </a:p>
          <a:p>
            <a:pPr algn="ctr"/>
            <a:r>
              <a:rPr lang="ru-RU" sz="2400" b="1" dirty="0">
                <a:effectLst>
                  <a:outerShdw blurRad="38100" dist="38100" dir="2700000" algn="tl">
                    <a:srgbClr val="000000">
                      <a:alpha val="43137"/>
                    </a:srgbClr>
                  </a:outerShdw>
                </a:effectLst>
                <a:latin typeface="Times New Roman" pitchFamily="18" charset="0"/>
                <a:cs typeface="Times New Roman" pitchFamily="18" charset="0"/>
              </a:rPr>
              <a:t>                 в разделе</a:t>
            </a:r>
          </a:p>
          <a:p>
            <a:pPr algn="ctr"/>
            <a:r>
              <a:rPr lang="ru-RU" sz="2400" b="1" dirty="0">
                <a:effectLst>
                  <a:outerShdw blurRad="38100" dist="38100" dir="2700000" algn="tl">
                    <a:srgbClr val="000000">
                      <a:alpha val="43137"/>
                    </a:srgbClr>
                  </a:outerShdw>
                </a:effectLst>
                <a:latin typeface="Times New Roman" pitchFamily="18" charset="0"/>
                <a:cs typeface="Times New Roman" pitchFamily="18" charset="0"/>
              </a:rPr>
              <a:t> </a:t>
            </a:r>
          </a:p>
          <a:p>
            <a:pPr algn="ctr"/>
            <a:r>
              <a:rPr lang="ru-RU" sz="2400" b="1" dirty="0">
                <a:effectLst>
                  <a:outerShdw blurRad="38100" dist="38100" dir="2700000" algn="tl">
                    <a:srgbClr val="000000">
                      <a:alpha val="43137"/>
                    </a:srgbClr>
                  </a:outerShdw>
                </a:effectLst>
                <a:latin typeface="Times New Roman" pitchFamily="18" charset="0"/>
                <a:cs typeface="Times New Roman" pitchFamily="18" charset="0"/>
              </a:rPr>
              <a:t>                             </a:t>
            </a:r>
            <a:r>
              <a:rPr lang="ru-RU" sz="2400" b="1" dirty="0">
                <a:solidFill>
                  <a:srgbClr val="00FF00"/>
                </a:solidFill>
                <a:effectLst>
                  <a:outerShdw blurRad="38100" dist="38100" dir="2700000" algn="tl">
                    <a:srgbClr val="000000">
                      <a:alpha val="43137"/>
                    </a:srgbClr>
                  </a:outerShdw>
                </a:effectLst>
                <a:latin typeface="Times New Roman" pitchFamily="18" charset="0"/>
                <a:cs typeface="Times New Roman" pitchFamily="18" charset="0"/>
              </a:rPr>
              <a:t>МУНИЦИПАЛЬНЫЕ ФИНАНСЫ – </a:t>
            </a:r>
          </a:p>
          <a:p>
            <a:pPr algn="ctr"/>
            <a:r>
              <a:rPr lang="ru-RU" sz="2400" dirty="0"/>
              <a:t>                          </a:t>
            </a:r>
            <a:r>
              <a:rPr lang="ru-RU" dirty="0"/>
              <a:t>Проект решения, </a:t>
            </a:r>
          </a:p>
          <a:p>
            <a:pPr algn="ctr"/>
            <a:r>
              <a:rPr lang="ru-RU" dirty="0"/>
              <a:t>                               решение об исполнении бюджета </a:t>
            </a:r>
          </a:p>
          <a:p>
            <a:pPr algn="ctr"/>
            <a:r>
              <a:rPr lang="ru-RU" dirty="0"/>
              <a:t>                             Гаврилово-Посадского городского поселения</a:t>
            </a:r>
          </a:p>
          <a:p>
            <a:pPr algn="ctr"/>
            <a:endParaRPr lang="ru-RU" sz="2400" b="1" dirty="0">
              <a:solidFill>
                <a:srgbClr val="00FF00"/>
              </a:solidFill>
              <a:effectLst>
                <a:outerShdw blurRad="38100" dist="38100" dir="2700000" algn="tl">
                  <a:srgbClr val="000000">
                    <a:alpha val="43137"/>
                  </a:srgbClr>
                </a:outerShdw>
              </a:effectLst>
            </a:endParaRPr>
          </a:p>
          <a:p>
            <a:pPr algn="r"/>
            <a:endParaRPr lang="ru-RU" sz="2400" b="1" dirty="0">
              <a:effectLst>
                <a:outerShdw blurRad="38100" dist="38100" dir="2700000" algn="tl">
                  <a:srgbClr val="000000">
                    <a:alpha val="43137"/>
                  </a:srgbClr>
                </a:outerShdw>
              </a:effectLst>
            </a:endParaRPr>
          </a:p>
          <a:p>
            <a:pPr algn="r"/>
            <a:endParaRPr lang="ru-RU" sz="24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 name="Рисунок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6246" y="3313398"/>
            <a:ext cx="3547847" cy="3547847"/>
          </a:xfrm>
          <a:prstGeom prst="rect">
            <a:avLst/>
          </a:prstGeom>
        </p:spPr>
      </p:pic>
      <p:sp>
        <p:nvSpPr>
          <p:cNvPr id="4" name="Прямоугольник 3"/>
          <p:cNvSpPr/>
          <p:nvPr/>
        </p:nvSpPr>
        <p:spPr>
          <a:xfrm>
            <a:off x="1332003" y="5205440"/>
            <a:ext cx="1466117" cy="830997"/>
          </a:xfrm>
          <a:prstGeom prst="rect">
            <a:avLst/>
          </a:prstGeom>
        </p:spPr>
        <p:txBody>
          <a:bodyPr wrap="square">
            <a:spAutoFit/>
          </a:bodyPr>
          <a:lstStyle/>
          <a:p>
            <a:pPr algn="ctr"/>
            <a:r>
              <a:rPr lang="ru-RU" sz="1600" b="1" dirty="0">
                <a:solidFill>
                  <a:srgbClr val="C00000"/>
                </a:solidFill>
                <a:latin typeface="Times New Roman" pitchFamily="18" charset="0"/>
                <a:cs typeface="Times New Roman" pitchFamily="18" charset="0"/>
              </a:rPr>
              <a:t>Исполнение </a:t>
            </a:r>
          </a:p>
          <a:p>
            <a:pPr algn="ctr"/>
            <a:r>
              <a:rPr lang="ru-RU" sz="1600" b="1" dirty="0">
                <a:solidFill>
                  <a:srgbClr val="C00000"/>
                </a:solidFill>
                <a:latin typeface="Times New Roman" pitchFamily="18" charset="0"/>
                <a:cs typeface="Times New Roman" pitchFamily="18" charset="0"/>
              </a:rPr>
              <a:t>бюджета </a:t>
            </a:r>
          </a:p>
          <a:p>
            <a:pPr algn="ctr"/>
            <a:r>
              <a:rPr lang="ru-RU" sz="1600" b="1" dirty="0">
                <a:solidFill>
                  <a:srgbClr val="C00000"/>
                </a:solidFill>
                <a:latin typeface="Times New Roman" pitchFamily="18" charset="0"/>
                <a:cs typeface="Times New Roman" pitchFamily="18" charset="0"/>
              </a:rPr>
              <a:t>за 2020 год</a:t>
            </a:r>
          </a:p>
        </p:txBody>
      </p:sp>
      <p:sp>
        <p:nvSpPr>
          <p:cNvPr id="7" name="Номер слайда 1"/>
          <p:cNvSpPr>
            <a:spLocks noGrp="1"/>
          </p:cNvSpPr>
          <p:nvPr>
            <p:ph type="sldNum" sz="quarter" idx="12"/>
          </p:nvPr>
        </p:nvSpPr>
        <p:spPr>
          <a:xfrm>
            <a:off x="8172400" y="6309320"/>
            <a:ext cx="803298"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84</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Tree>
    <p:extLst>
      <p:ext uri="{BB962C8B-B14F-4D97-AF65-F5344CB8AC3E}">
        <p14:creationId xmlns:p14="http://schemas.microsoft.com/office/powerpoint/2010/main" val="25372404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Схема 6"/>
          <p:cNvGraphicFramePr/>
          <p:nvPr>
            <p:extLst>
              <p:ext uri="{D42A27DB-BD31-4B8C-83A1-F6EECF244321}">
                <p14:modId xmlns:p14="http://schemas.microsoft.com/office/powerpoint/2010/main" val="3604681390"/>
              </p:ext>
            </p:extLst>
          </p:nvPr>
        </p:nvGraphicFramePr>
        <p:xfrm>
          <a:off x="976544" y="1024404"/>
          <a:ext cx="7023717" cy="5651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9" descr="D:\РАБОЧИЕ МОМЕНТЫ\Слаиды для презентации\56ab021972a5a.jp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05000" y="1524000"/>
            <a:ext cx="1490663"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D:\РАБОЧИЕ МОМЕНТЫ\Слаиды для презентации\56b7329ae3ba9.jpg"/>
          <p:cNvPicPr>
            <a:picLocks noChangeAspect="1" noChangeArrowheads="1"/>
          </p:cNvPicPr>
          <p:nvPr/>
        </p:nvPicPr>
        <p:blipFill>
          <a:blip r:embed="rId9">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3671888" y="3200400"/>
            <a:ext cx="16637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noChangeArrowheads="1"/>
          </p:cNvPicPr>
          <p:nvPr/>
        </p:nvPicPr>
        <p:blipFill>
          <a:blip r:embed="rId10">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172200" y="2743200"/>
            <a:ext cx="21336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D:\РАБОЧИЕ МОМЕНТЫ\Слаиды для презентации\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0688" y="5180013"/>
            <a:ext cx="1981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Прямоугольник 11"/>
          <p:cNvSpPr/>
          <p:nvPr/>
        </p:nvSpPr>
        <p:spPr>
          <a:xfrm>
            <a:off x="838200" y="217784"/>
            <a:ext cx="7467600" cy="523220"/>
          </a:xfrm>
          <a:prstGeom prst="rect">
            <a:avLst/>
          </a:prstGeom>
          <a:noFill/>
          <a:ln>
            <a:noFill/>
          </a:ln>
        </p:spPr>
        <p:txBody>
          <a:bodyPr>
            <a:spAutoFit/>
          </a:bodyPr>
          <a:lstStyle/>
          <a:p>
            <a:pPr algn="ctr">
              <a:defRPr/>
            </a:pPr>
            <a:r>
              <a:rPr lang="ru-RU" sz="2800" kern="0" dirty="0">
                <a:solidFill>
                  <a:srgbClr val="FFFF00"/>
                </a:solidFill>
                <a:latin typeface="Arial Black" pitchFamily="34" charset="0"/>
                <a:cs typeface="Arial" charset="0"/>
              </a:rPr>
              <a:t>ЦЕЛИ  БЮДЖЕТА ДЛЯ ГРАЖДАН</a:t>
            </a:r>
            <a:endParaRPr lang="ru-RU" sz="2800" dirty="0">
              <a:solidFill>
                <a:srgbClr val="FFFF00"/>
              </a:solidFill>
              <a:latin typeface="Arial Black" pitchFamily="34" charset="0"/>
              <a:cs typeface="Arial" charset="0"/>
            </a:endParaRPr>
          </a:p>
        </p:txBody>
      </p:sp>
      <p:sp>
        <p:nvSpPr>
          <p:cNvPr id="13" name="Номер слайда 1"/>
          <p:cNvSpPr>
            <a:spLocks noGrp="1"/>
          </p:cNvSpPr>
          <p:nvPr>
            <p:ph type="sldNum" sz="quarter" idx="12"/>
          </p:nvPr>
        </p:nvSpPr>
        <p:spPr>
          <a:xfrm>
            <a:off x="8388424" y="6309320"/>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85</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Tree>
    <p:extLst>
      <p:ext uri="{BB962C8B-B14F-4D97-AF65-F5344CB8AC3E}">
        <p14:creationId xmlns:p14="http://schemas.microsoft.com/office/powerpoint/2010/main" val="21056690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User\Pictures\Ромашки\kletka-3d-rel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8"/>
            <a:ext cx="9144000" cy="6853481"/>
          </a:xfrm>
          <a:prstGeom prst="rect">
            <a:avLst/>
          </a:prstGeom>
          <a:noFill/>
          <a:extLst>
            <a:ext uri="{909E8E84-426E-40DD-AFC4-6F175D3DCCD1}">
              <a14:hiddenFill xmlns:a14="http://schemas.microsoft.com/office/drawing/2010/main">
                <a:solidFill>
                  <a:srgbClr val="FFFFFF"/>
                </a:solidFill>
              </a14:hiddenFill>
            </a:ext>
          </a:extLst>
        </p:spPr>
      </p:pic>
      <p:sp>
        <p:nvSpPr>
          <p:cNvPr id="3" name="Скругленный прямоугольник 2"/>
          <p:cNvSpPr/>
          <p:nvPr/>
        </p:nvSpPr>
        <p:spPr>
          <a:xfrm>
            <a:off x="1259632" y="16048"/>
            <a:ext cx="6858048" cy="622422"/>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600" b="1" dirty="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Информация для контактов</a:t>
            </a:r>
          </a:p>
        </p:txBody>
      </p:sp>
      <p:sp>
        <p:nvSpPr>
          <p:cNvPr id="5" name="TextBox 4"/>
          <p:cNvSpPr txBox="1"/>
          <p:nvPr/>
        </p:nvSpPr>
        <p:spPr>
          <a:xfrm>
            <a:off x="4427984" y="885932"/>
            <a:ext cx="4464496" cy="2246769"/>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sz="2000" b="1" dirty="0">
                <a:solidFill>
                  <a:srgbClr val="00FF00"/>
                </a:solidFill>
                <a:effectLst>
                  <a:outerShdw blurRad="38100" dist="38100" dir="2700000" algn="tl">
                    <a:srgbClr val="000000">
                      <a:alpha val="43137"/>
                    </a:srgbClr>
                  </a:outerShdw>
                </a:effectLst>
                <a:latin typeface="Times New Roman" pitchFamily="18" charset="0"/>
                <a:cs typeface="Times New Roman" pitchFamily="18" charset="0"/>
              </a:rPr>
              <a:t>Разработчиком</a:t>
            </a:r>
          </a:p>
          <a:p>
            <a:pPr algn="ctr"/>
            <a:r>
              <a:rPr lang="ru-RU" sz="2000" b="1" dirty="0">
                <a:solidFill>
                  <a:srgbClr val="00FF00"/>
                </a:solidFill>
                <a:effectLst>
                  <a:outerShdw blurRad="38100" dist="38100" dir="2700000" algn="tl">
                    <a:srgbClr val="000000">
                      <a:alpha val="43137"/>
                    </a:srgbClr>
                  </a:outerShdw>
                </a:effectLst>
                <a:latin typeface="Times New Roman" pitchFamily="18" charset="0"/>
                <a:cs typeface="Times New Roman" pitchFamily="18" charset="0"/>
              </a:rPr>
              <a:t>«Бюджет для граждан» </a:t>
            </a:r>
          </a:p>
          <a:p>
            <a:pPr algn="ctr"/>
            <a:r>
              <a:rPr lang="ru-RU" sz="2000" b="1" dirty="0">
                <a:solidFill>
                  <a:srgbClr val="00FF00"/>
                </a:solidFill>
                <a:effectLst>
                  <a:outerShdw blurRad="38100" dist="38100" dir="2700000" algn="tl">
                    <a:srgbClr val="000000">
                      <a:alpha val="43137"/>
                    </a:srgbClr>
                  </a:outerShdw>
                </a:effectLst>
                <a:latin typeface="Times New Roman" pitchFamily="18" charset="0"/>
                <a:cs typeface="Times New Roman" pitchFamily="18" charset="0"/>
              </a:rPr>
              <a:t>является </a:t>
            </a:r>
          </a:p>
          <a:p>
            <a:pPr algn="ctr"/>
            <a:r>
              <a:rPr lang="ru-RU" sz="20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Финансовое управление администрации Гаврилово-Посадского муниципального района </a:t>
            </a:r>
          </a:p>
          <a:p>
            <a:pPr algn="ctr"/>
            <a:r>
              <a:rPr lang="ru-RU" sz="20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Ивановской области</a:t>
            </a:r>
          </a:p>
        </p:txBody>
      </p:sp>
      <p:graphicFrame>
        <p:nvGraphicFramePr>
          <p:cNvPr id="8" name="Таблица 7"/>
          <p:cNvGraphicFramePr>
            <a:graphicFrameLocks noGrp="1"/>
          </p:cNvGraphicFramePr>
          <p:nvPr>
            <p:extLst>
              <p:ext uri="{D42A27DB-BD31-4B8C-83A1-F6EECF244321}">
                <p14:modId xmlns:p14="http://schemas.microsoft.com/office/powerpoint/2010/main" val="2873791724"/>
              </p:ext>
            </p:extLst>
          </p:nvPr>
        </p:nvGraphicFramePr>
        <p:xfrm>
          <a:off x="395536" y="3284984"/>
          <a:ext cx="8348007" cy="2874362"/>
        </p:xfrm>
        <a:graphic>
          <a:graphicData uri="http://schemas.openxmlformats.org/drawingml/2006/table">
            <a:tbl>
              <a:tblPr firstRow="1" bandRow="1">
                <a:tableStyleId>{BDBED569-4797-4DF1-A0F4-6AAB3CD982D8}</a:tableStyleId>
              </a:tblPr>
              <a:tblGrid>
                <a:gridCol w="3467037">
                  <a:extLst>
                    <a:ext uri="{9D8B030D-6E8A-4147-A177-3AD203B41FA5}">
                      <a16:colId xmlns:a16="http://schemas.microsoft.com/office/drawing/2014/main" xmlns="" val="20000"/>
                    </a:ext>
                  </a:extLst>
                </a:gridCol>
                <a:gridCol w="4880970">
                  <a:extLst>
                    <a:ext uri="{9D8B030D-6E8A-4147-A177-3AD203B41FA5}">
                      <a16:colId xmlns:a16="http://schemas.microsoft.com/office/drawing/2014/main" xmlns="" val="20001"/>
                    </a:ext>
                  </a:extLst>
                </a:gridCol>
              </a:tblGrid>
              <a:tr h="423694">
                <a:tc gridSpan="2">
                  <a:txBody>
                    <a:bodyPr/>
                    <a:lstStyle/>
                    <a:p>
                      <a:pPr algn="ctr"/>
                      <a:r>
                        <a:rPr lang="ru-RU" sz="2000" dirty="0">
                          <a:effectLst>
                            <a:outerShdw blurRad="38100" dist="38100" dir="2700000" algn="tl">
                              <a:srgbClr val="000000">
                                <a:alpha val="43137"/>
                              </a:srgbClr>
                            </a:outerShdw>
                          </a:effectLst>
                        </a:rPr>
                        <a:t>Контактная информация</a:t>
                      </a:r>
                      <a:endParaRPr lang="ru-RU" sz="20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hMerge="1">
                  <a:txBody>
                    <a:bodyPr/>
                    <a:lstStyle/>
                    <a:p>
                      <a:endParaRPr lang="ru-RU" dirty="0"/>
                    </a:p>
                  </a:txBody>
                  <a:tcPr/>
                </a:tc>
                <a:extLst>
                  <a:ext uri="{0D108BD9-81ED-4DB2-BD59-A6C34878D82A}">
                    <a16:rowId xmlns:a16="http://schemas.microsoft.com/office/drawing/2014/main" xmlns="" val="10000"/>
                  </a:ext>
                </a:extLst>
              </a:tr>
              <a:tr h="600032">
                <a:tc>
                  <a:txBody>
                    <a:bodyPr/>
                    <a:lstStyle/>
                    <a:p>
                      <a:r>
                        <a:rPr lang="ru-RU" sz="1600" dirty="0">
                          <a:effectLst>
                            <a:outerShdw blurRad="38100" dist="38100" dir="2700000" algn="tl">
                              <a:srgbClr val="000000">
                                <a:alpha val="43137"/>
                              </a:srgbClr>
                            </a:outerShdw>
                          </a:effectLst>
                        </a:rPr>
                        <a:t>Начальник</a:t>
                      </a:r>
                      <a:r>
                        <a:rPr lang="ru-RU" sz="1600" baseline="0" dirty="0">
                          <a:effectLst>
                            <a:outerShdw blurRad="38100" dist="38100" dir="2700000" algn="tl">
                              <a:srgbClr val="000000">
                                <a:alpha val="43137"/>
                              </a:srgbClr>
                            </a:outerShdw>
                          </a:effectLst>
                        </a:rPr>
                        <a:t> Финансового управления</a:t>
                      </a:r>
                      <a:endParaRPr lang="ru-RU" sz="1600" dirty="0">
                        <a:solidFill>
                          <a:srgbClr val="85D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r>
                        <a:rPr lang="ru-RU" sz="1600" dirty="0">
                          <a:effectLst>
                            <a:outerShdw blurRad="38100" dist="38100" dir="2700000" algn="tl">
                              <a:srgbClr val="000000">
                                <a:alpha val="43137"/>
                              </a:srgbClr>
                            </a:outerShdw>
                          </a:effectLst>
                        </a:rPr>
                        <a:t>Балко Галина Вячеславовна</a:t>
                      </a:r>
                    </a:p>
                    <a:p>
                      <a:r>
                        <a:rPr lang="ru-RU" sz="1600" dirty="0">
                          <a:effectLst>
                            <a:outerShdw blurRad="38100" dist="38100" dir="2700000" algn="tl">
                              <a:srgbClr val="000000">
                                <a:alpha val="43137"/>
                              </a:srgbClr>
                            </a:outerShdw>
                          </a:effectLst>
                        </a:rPr>
                        <a:t>8(49355) 2-13-83</a:t>
                      </a:r>
                      <a:endParaRPr lang="ru-RU" sz="1600" dirty="0">
                        <a:solidFill>
                          <a:srgbClr val="85D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288391">
                <a:tc>
                  <a:txBody>
                    <a:bodyPr/>
                    <a:lstStyle/>
                    <a:p>
                      <a:r>
                        <a:rPr lang="ru-RU" sz="1600" dirty="0">
                          <a:effectLst>
                            <a:outerShdw blurRad="38100" dist="38100" dir="2700000" algn="tl">
                              <a:srgbClr val="000000">
                                <a:alpha val="43137"/>
                              </a:srgbClr>
                            </a:outerShdw>
                          </a:effectLst>
                        </a:rPr>
                        <a:t>Юридический адрес</a:t>
                      </a:r>
                      <a:endParaRPr lang="ru-RU" sz="1600" dirty="0">
                        <a:solidFill>
                          <a:srgbClr val="85D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r>
                        <a:rPr lang="ru-RU" sz="1600" dirty="0">
                          <a:effectLst>
                            <a:outerShdw blurRad="38100" dist="38100" dir="2700000" algn="tl">
                              <a:srgbClr val="000000">
                                <a:alpha val="43137"/>
                              </a:srgbClr>
                            </a:outerShdw>
                          </a:effectLst>
                        </a:rPr>
                        <a:t>ул. Розы Люксембург</a:t>
                      </a:r>
                      <a:r>
                        <a:rPr lang="ru-RU" sz="1600" baseline="0" dirty="0">
                          <a:effectLst>
                            <a:outerShdw blurRad="38100" dist="38100" dir="2700000" algn="tl">
                              <a:srgbClr val="000000">
                                <a:alpha val="43137"/>
                              </a:srgbClr>
                            </a:outerShdw>
                          </a:effectLst>
                        </a:rPr>
                        <a:t> д. 3 г. Гаврилов-Посад, 155000</a:t>
                      </a:r>
                      <a:endParaRPr lang="ru-RU" sz="1600" dirty="0">
                        <a:solidFill>
                          <a:srgbClr val="85D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298334">
                <a:tc>
                  <a:txBody>
                    <a:bodyPr/>
                    <a:lstStyle/>
                    <a:p>
                      <a:r>
                        <a:rPr lang="ru-RU" sz="1600" dirty="0">
                          <a:effectLst>
                            <a:outerShdw blurRad="38100" dist="38100" dir="2700000" algn="tl">
                              <a:srgbClr val="000000">
                                <a:alpha val="43137"/>
                              </a:srgbClr>
                            </a:outerShdw>
                          </a:effectLst>
                        </a:rPr>
                        <a:t>Сайт</a:t>
                      </a:r>
                      <a:endParaRPr lang="ru-RU" sz="1600" dirty="0">
                        <a:solidFill>
                          <a:srgbClr val="85D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r>
                        <a:rPr lang="ru-RU" sz="1600" u="none" dirty="0">
                          <a:effectLst>
                            <a:outerShdw blurRad="38100" dist="38100" dir="2700000" algn="tl">
                              <a:srgbClr val="000000">
                                <a:alpha val="43137"/>
                              </a:srgbClr>
                            </a:outerShdw>
                          </a:effectLst>
                        </a:rPr>
                        <a:t>гаврилово-</a:t>
                      </a:r>
                      <a:r>
                        <a:rPr lang="ru-RU" sz="1600" u="none" dirty="0" err="1">
                          <a:effectLst>
                            <a:outerShdw blurRad="38100" dist="38100" dir="2700000" algn="tl">
                              <a:srgbClr val="000000">
                                <a:alpha val="43137"/>
                              </a:srgbClr>
                            </a:outerShdw>
                          </a:effectLst>
                        </a:rPr>
                        <a:t>посадский.рф</a:t>
                      </a:r>
                      <a:endParaRPr lang="ru-RU" sz="1600" b="1" u="none" dirty="0">
                        <a:solidFill>
                          <a:srgbClr val="85D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3"/>
                  </a:ext>
                </a:extLst>
              </a:tr>
              <a:tr h="298334">
                <a:tc>
                  <a:txBody>
                    <a:bodyPr/>
                    <a:lstStyle/>
                    <a:p>
                      <a:r>
                        <a:rPr lang="ru-RU" sz="1600" dirty="0">
                          <a:effectLst>
                            <a:outerShdw blurRad="38100" dist="38100" dir="2700000" algn="tl">
                              <a:srgbClr val="000000">
                                <a:alpha val="43137"/>
                              </a:srgbClr>
                            </a:outerShdw>
                          </a:effectLst>
                        </a:rPr>
                        <a:t>Адрес электронной почты</a:t>
                      </a:r>
                      <a:endParaRPr lang="ru-RU" sz="1600" dirty="0">
                        <a:solidFill>
                          <a:srgbClr val="85D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r>
                        <a:rPr lang="en-US" sz="1400" u="none" dirty="0" err="1" smtClean="0">
                          <a:effectLst>
                            <a:outerShdw blurRad="38100" dist="38100" dir="2700000" algn="tl">
                              <a:srgbClr val="000000">
                                <a:alpha val="43137"/>
                              </a:srgbClr>
                            </a:outerShdw>
                          </a:effectLst>
                        </a:rPr>
                        <a:t>fugp</a:t>
                      </a:r>
                      <a:r>
                        <a:rPr lang="ru-RU" sz="1400" u="none" dirty="0" smtClean="0">
                          <a:effectLst>
                            <a:outerShdw blurRad="38100" dist="38100" dir="2700000" algn="tl">
                              <a:srgbClr val="000000">
                                <a:alpha val="43137"/>
                              </a:srgbClr>
                            </a:outerShdw>
                          </a:effectLst>
                        </a:rPr>
                        <a:t>27</a:t>
                      </a:r>
                      <a:r>
                        <a:rPr lang="en-US" sz="1400" u="none" dirty="0" smtClean="0">
                          <a:effectLst>
                            <a:outerShdw blurRad="38100" dist="38100" dir="2700000" algn="tl">
                              <a:srgbClr val="000000">
                                <a:alpha val="43137"/>
                              </a:srgbClr>
                            </a:outerShdw>
                          </a:effectLst>
                        </a:rPr>
                        <a:t>@yandex.ru</a:t>
                      </a:r>
                      <a:endParaRPr lang="ru-RU" sz="1400" b="0" u="none" dirty="0">
                        <a:solidFill>
                          <a:srgbClr val="85DFFF"/>
                        </a:solidFill>
                        <a:effectLst>
                          <a:outerShdw blurRad="38100" dist="38100" dir="2700000" algn="tl">
                            <a:srgbClr val="000000">
                              <a:alpha val="43137"/>
                            </a:srgbClr>
                          </a:outerShdw>
                        </a:effectLst>
                        <a:latin typeface="Arial Narrow" panose="020B0606020202030204" pitchFamily="34" charset="0"/>
                        <a:cs typeface="Times New Roman" panose="02020603050405020304" pitchFamily="18" charset="0"/>
                      </a:endParaRPr>
                    </a:p>
                  </a:txBody>
                  <a:tcPr/>
                </a:tc>
                <a:extLst>
                  <a:ext uri="{0D108BD9-81ED-4DB2-BD59-A6C34878D82A}">
                    <a16:rowId xmlns:a16="http://schemas.microsoft.com/office/drawing/2014/main" xmlns="" val="10004"/>
                  </a:ext>
                </a:extLst>
              </a:tr>
              <a:tr h="600956">
                <a:tc>
                  <a:txBody>
                    <a:bodyPr/>
                    <a:lstStyle/>
                    <a:p>
                      <a:r>
                        <a:rPr lang="ru-RU" sz="1600" dirty="0">
                          <a:effectLst>
                            <a:outerShdw blurRad="38100" dist="38100" dir="2700000" algn="tl">
                              <a:srgbClr val="000000">
                                <a:alpha val="43137"/>
                              </a:srgbClr>
                            </a:outerShdw>
                          </a:effectLst>
                        </a:rPr>
                        <a:t>Режим</a:t>
                      </a:r>
                      <a:r>
                        <a:rPr lang="ru-RU" sz="1600" baseline="0" dirty="0">
                          <a:effectLst>
                            <a:outerShdw blurRad="38100" dist="38100" dir="2700000" algn="tl">
                              <a:srgbClr val="000000">
                                <a:alpha val="43137"/>
                              </a:srgbClr>
                            </a:outerShdw>
                          </a:effectLst>
                        </a:rPr>
                        <a:t> работы</a:t>
                      </a:r>
                      <a:endParaRPr lang="ru-RU" sz="1600" dirty="0">
                        <a:solidFill>
                          <a:srgbClr val="85D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r>
                        <a:rPr lang="ru-RU" sz="1600" dirty="0">
                          <a:effectLst>
                            <a:outerShdw blurRad="38100" dist="38100" dir="2700000" algn="tl">
                              <a:srgbClr val="000000">
                                <a:alpha val="43137"/>
                              </a:srgbClr>
                            </a:outerShdw>
                          </a:effectLst>
                        </a:rPr>
                        <a:t>С 8-00 до 17-00</a:t>
                      </a:r>
                      <a:r>
                        <a:rPr lang="ru-RU" sz="1600" baseline="0" dirty="0">
                          <a:effectLst>
                            <a:outerShdw blurRad="38100" dist="38100" dir="2700000" algn="tl">
                              <a:srgbClr val="000000">
                                <a:alpha val="43137"/>
                              </a:srgbClr>
                            </a:outerShdw>
                          </a:effectLst>
                        </a:rPr>
                        <a:t> </a:t>
                      </a:r>
                      <a:r>
                        <a:rPr lang="ru-RU" sz="1600" dirty="0">
                          <a:effectLst>
                            <a:outerShdw blurRad="38100" dist="38100" dir="2700000" algn="tl">
                              <a:srgbClr val="000000">
                                <a:alpha val="43137"/>
                              </a:srgbClr>
                            </a:outerShdw>
                          </a:effectLst>
                        </a:rPr>
                        <a:t>перерыв с 12-00 до 13-00</a:t>
                      </a:r>
                    </a:p>
                    <a:p>
                      <a:r>
                        <a:rPr lang="ru-RU" sz="1600" dirty="0">
                          <a:effectLst>
                            <a:outerShdw blurRad="38100" dist="38100" dir="2700000" algn="tl">
                              <a:srgbClr val="000000">
                                <a:alpha val="43137"/>
                              </a:srgbClr>
                            </a:outerShdw>
                          </a:effectLst>
                        </a:rPr>
                        <a:t>выходные дни - суббота, воскресенье</a:t>
                      </a:r>
                      <a:endParaRPr lang="ru-RU" sz="1600" dirty="0">
                        <a:solidFill>
                          <a:srgbClr val="85D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5"/>
                  </a:ext>
                </a:extLst>
              </a:tr>
            </a:tbl>
          </a:graphicData>
        </a:graphic>
      </p:graphicFrame>
      <p:sp>
        <p:nvSpPr>
          <p:cNvPr id="6" name="Номер слайда 1"/>
          <p:cNvSpPr>
            <a:spLocks noGrp="1"/>
          </p:cNvSpPr>
          <p:nvPr>
            <p:ph type="sldNum" sz="quarter" idx="12"/>
          </p:nvPr>
        </p:nvSpPr>
        <p:spPr>
          <a:xfrm>
            <a:off x="8388424" y="6309320"/>
            <a:ext cx="792088"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86</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sp>
        <p:nvSpPr>
          <p:cNvPr id="7" name="AutoShape 2" descr="C:\Users\User\Desktop\getImage (1).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AutoShape 4" descr="C:\Users\User\Desktop\getImage (1).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731758"/>
            <a:ext cx="3863348" cy="21731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5146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User\Pictures\Ромашки\1579373299_8-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3"/>
            <a:ext cx="9144000" cy="685848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421" y="0"/>
            <a:ext cx="9144000" cy="815608"/>
          </a:xfrm>
          <a:prstGeom prst="rect">
            <a:avLst/>
          </a:prstGeom>
          <a:noFill/>
          <a:effectLst>
            <a:softEdge rad="31750"/>
          </a:effectLst>
        </p:spPr>
        <p:txBody>
          <a:bodyPr wrap="square" rtlCol="0">
            <a:spAutoFit/>
            <a:scene3d>
              <a:camera prst="orthographicFront"/>
              <a:lightRig rig="glow" dir="tl">
                <a:rot lat="0" lon="0" rev="5400000"/>
              </a:lightRig>
            </a:scene3d>
            <a:sp3d contourW="12700">
              <a:contourClr>
                <a:schemeClr val="accent6">
                  <a:shade val="73000"/>
                </a:schemeClr>
              </a:contourClr>
            </a:sp3d>
          </a:bodyPr>
          <a:lstStyle/>
          <a:p>
            <a:endParaRPr lang="ru-RU" sz="11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nstantia" panose="02030602050306030303" pitchFamily="18" charset="0"/>
            </a:endParaRPr>
          </a:p>
          <a:p>
            <a:endParaRPr lang="ru-RU" sz="11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nstantia" panose="02030602050306030303" pitchFamily="18" charset="0"/>
            </a:endParaRPr>
          </a:p>
          <a:p>
            <a:endParaRPr lang="ru-RU" sz="11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nstantia" panose="02030602050306030303" pitchFamily="18" charset="0"/>
            </a:endParaRPr>
          </a:p>
          <a:p>
            <a:endParaRPr lang="ru-RU" sz="1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nstantia" panose="02030602050306030303" pitchFamily="18" charset="0"/>
            </a:endParaRPr>
          </a:p>
        </p:txBody>
      </p:sp>
      <p:pic>
        <p:nvPicPr>
          <p:cNvPr id="2" name="Рисунок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8550" y="-7101"/>
            <a:ext cx="1317106" cy="987830"/>
          </a:xfrm>
          <a:prstGeom prst="rect">
            <a:avLst/>
          </a:prstGeom>
        </p:spPr>
      </p:pic>
      <p:sp>
        <p:nvSpPr>
          <p:cNvPr id="8" name="TextBox 7"/>
          <p:cNvSpPr txBox="1"/>
          <p:nvPr/>
        </p:nvSpPr>
        <p:spPr>
          <a:xfrm>
            <a:off x="1115616" y="208686"/>
            <a:ext cx="7704856" cy="707886"/>
          </a:xfrm>
          <a:prstGeom prst="rect">
            <a:avLst/>
          </a:prstGeom>
          <a:noFill/>
        </p:spPr>
        <p:txBody>
          <a:bodyPr wrap="square" rtlCol="0">
            <a:spAutoFit/>
          </a:bodyPr>
          <a:lstStyle/>
          <a:p>
            <a:pPr algn="ctr"/>
            <a:r>
              <a:rPr lang="ru-RU" sz="2000" b="1" dirty="0">
                <a:ln w="1905"/>
                <a:solidFill>
                  <a:srgbClr val="FFFF00"/>
                </a:solidFill>
                <a:effectLst>
                  <a:outerShdw blurRad="38100" dist="38100" dir="2700000" algn="tl">
                    <a:srgbClr val="000000">
                      <a:alpha val="43137"/>
                    </a:srgbClr>
                  </a:outerShdw>
                </a:effectLst>
                <a:latin typeface="+mj-lt"/>
                <a:cs typeface="Times New Roman" panose="02020603050405020304" pitchFamily="18" charset="0"/>
              </a:rPr>
              <a:t>ОСНОВНЫЕ  НАПРАВЛЕНИЯ  БЮДЖЕТНОЙ  И НАЛОГОВОЙ  ПОЛИТИКИ  В  ОБЛАСТИ  РАСХОДОВ</a:t>
            </a:r>
          </a:p>
        </p:txBody>
      </p:sp>
      <p:sp>
        <p:nvSpPr>
          <p:cNvPr id="10" name="Номер слайда 1"/>
          <p:cNvSpPr>
            <a:spLocks noGrp="1"/>
          </p:cNvSpPr>
          <p:nvPr>
            <p:ph type="sldNum" sz="quarter" idx="12"/>
          </p:nvPr>
        </p:nvSpPr>
        <p:spPr>
          <a:xfrm>
            <a:off x="8316416" y="209238"/>
            <a:ext cx="587274" cy="353391"/>
          </a:xfrm>
          <a:prstGeom prst="rect">
            <a:avLst/>
          </a:prstGeom>
        </p:spPr>
        <p:txBody>
          <a:bodyPr/>
          <a:lstStyle/>
          <a:p>
            <a:fld id="{B5EBC0CA-DCEA-48D4-B1BF-FA6D1F57DC75}" type="slidenum">
              <a:rPr lang="ru-RU" sz="2400" b="1" smtClean="0">
                <a:solidFill>
                  <a:srgbClr val="00FFFF"/>
                </a:solidFill>
                <a:effectLst>
                  <a:outerShdw blurRad="38100" dist="38100" dir="2700000" algn="tl">
                    <a:srgbClr val="000000">
                      <a:alpha val="43137"/>
                    </a:srgbClr>
                  </a:outerShdw>
                </a:effectLst>
                <a:latin typeface="Bolero script" panose="03000400000000000000" pitchFamily="66" charset="0"/>
              </a:rPr>
              <a:pPr/>
              <a:t>9</a:t>
            </a:fld>
            <a:endParaRPr lang="ru-RU" sz="2000" b="1" dirty="0">
              <a:solidFill>
                <a:srgbClr val="00FFFF"/>
              </a:solidFill>
              <a:effectLst>
                <a:outerShdw blurRad="38100" dist="38100" dir="2700000" algn="tl">
                  <a:srgbClr val="000000">
                    <a:alpha val="43137"/>
                  </a:srgbClr>
                </a:outerShdw>
              </a:effectLst>
              <a:latin typeface="Bolero script" panose="03000400000000000000" pitchFamily="66" charset="0"/>
            </a:endParaRPr>
          </a:p>
        </p:txBody>
      </p:sp>
      <p:graphicFrame>
        <p:nvGraphicFramePr>
          <p:cNvPr id="13" name="Схема 12"/>
          <p:cNvGraphicFramePr/>
          <p:nvPr>
            <p:extLst>
              <p:ext uri="{D42A27DB-BD31-4B8C-83A1-F6EECF244321}">
                <p14:modId xmlns:p14="http://schemas.microsoft.com/office/powerpoint/2010/main" val="229883704"/>
              </p:ext>
            </p:extLst>
          </p:nvPr>
        </p:nvGraphicFramePr>
        <p:xfrm>
          <a:off x="500726" y="807943"/>
          <a:ext cx="8636800" cy="60279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0" name="Рисунок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158" y="3212977"/>
            <a:ext cx="1570026" cy="1296144"/>
          </a:xfrm>
          <a:prstGeom prst="ellipse">
            <a:avLst/>
          </a:prstGeom>
          <a:ln>
            <a:noFill/>
          </a:ln>
          <a:effectLst>
            <a:softEdge rad="112500"/>
          </a:effectLst>
        </p:spPr>
      </p:pic>
    </p:spTree>
    <p:extLst>
      <p:ext uri="{BB962C8B-B14F-4D97-AF65-F5344CB8AC3E}">
        <p14:creationId xmlns:p14="http://schemas.microsoft.com/office/powerpoint/2010/main" val="1065846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_Text"/>
</p:tagLst>
</file>

<file path=ppt/theme/theme1.xml><?xml version="1.0" encoding="utf-8"?>
<a:theme xmlns:a="http://schemas.openxmlformats.org/drawingml/2006/main" name="niebieskie kwadraty">
  <a:themeElements>
    <a:clrScheme name="Тема Office 2">
      <a:dk1>
        <a:srgbClr val="333333"/>
      </a:dk1>
      <a:lt1>
        <a:srgbClr val="FFFFFF"/>
      </a:lt1>
      <a:dk2>
        <a:srgbClr val="0033CC"/>
      </a:dk2>
      <a:lt2>
        <a:srgbClr val="FFFFFF"/>
      </a:lt2>
      <a:accent1>
        <a:srgbClr val="57C5FF"/>
      </a:accent1>
      <a:accent2>
        <a:srgbClr val="CAB3FF"/>
      </a:accent2>
      <a:accent3>
        <a:srgbClr val="AAADE2"/>
      </a:accent3>
      <a:accent4>
        <a:srgbClr val="DADADA"/>
      </a:accent4>
      <a:accent5>
        <a:srgbClr val="B4DFFF"/>
      </a:accent5>
      <a:accent6>
        <a:srgbClr val="B7A2E7"/>
      </a:accent6>
      <a:hlink>
        <a:srgbClr val="94AFFF"/>
      </a:hlink>
      <a:folHlink>
        <a:srgbClr val="FACBDD"/>
      </a:folHlink>
    </a:clrScheme>
    <a:fontScheme name="Тема Office">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Тема Office 1">
        <a:dk1>
          <a:srgbClr val="333333"/>
        </a:dk1>
        <a:lt1>
          <a:srgbClr val="FFFFFF"/>
        </a:lt1>
        <a:dk2>
          <a:srgbClr val="0033CC"/>
        </a:dk2>
        <a:lt2>
          <a:srgbClr val="FFFFFF"/>
        </a:lt2>
        <a:accent1>
          <a:srgbClr val="5C85FF"/>
        </a:accent1>
        <a:accent2>
          <a:srgbClr val="99B3FF"/>
        </a:accent2>
        <a:accent3>
          <a:srgbClr val="AAADE2"/>
        </a:accent3>
        <a:accent4>
          <a:srgbClr val="DADADA"/>
        </a:accent4>
        <a:accent5>
          <a:srgbClr val="B5C2FF"/>
        </a:accent5>
        <a:accent6>
          <a:srgbClr val="8AA2E7"/>
        </a:accent6>
        <a:hlink>
          <a:srgbClr val="7A9CFF"/>
        </a:hlink>
        <a:folHlink>
          <a:srgbClr val="DEE6FF"/>
        </a:folHlink>
      </a:clrScheme>
      <a:clrMap bg1="dk2" tx1="lt1" bg2="dk1" tx2="lt2" accent1="accent1" accent2="accent2" accent3="accent3" accent4="accent4" accent5="accent5" accent6="accent6" hlink="hlink" folHlink="folHlink"/>
    </a:extraClrScheme>
    <a:extraClrScheme>
      <a:clrScheme name="Тема Office 2">
        <a:dk1>
          <a:srgbClr val="333333"/>
        </a:dk1>
        <a:lt1>
          <a:srgbClr val="FFFFFF"/>
        </a:lt1>
        <a:dk2>
          <a:srgbClr val="0033CC"/>
        </a:dk2>
        <a:lt2>
          <a:srgbClr val="FFFFFF"/>
        </a:lt2>
        <a:accent1>
          <a:srgbClr val="57C5FF"/>
        </a:accent1>
        <a:accent2>
          <a:srgbClr val="CAB3FF"/>
        </a:accent2>
        <a:accent3>
          <a:srgbClr val="AAADE2"/>
        </a:accent3>
        <a:accent4>
          <a:srgbClr val="DADADA"/>
        </a:accent4>
        <a:accent5>
          <a:srgbClr val="B4DFFF"/>
        </a:accent5>
        <a:accent6>
          <a:srgbClr val="B7A2E7"/>
        </a:accent6>
        <a:hlink>
          <a:srgbClr val="94AFFF"/>
        </a:hlink>
        <a:folHlink>
          <a:srgbClr val="FACBDD"/>
        </a:folHlink>
      </a:clrScheme>
      <a:clrMap bg1="dk2" tx1="lt1" bg2="dk1" tx2="lt2" accent1="accent1" accent2="accent2" accent3="accent3" accent4="accent4" accent5="accent5" accent6="accent6" hlink="hlink" folHlink="folHlink"/>
    </a:extraClrScheme>
    <a:extraClrScheme>
      <a:clrScheme name="Тема Office 3">
        <a:dk1>
          <a:srgbClr val="333333"/>
        </a:dk1>
        <a:lt1>
          <a:srgbClr val="FFFFFF"/>
        </a:lt1>
        <a:dk2>
          <a:srgbClr val="0033CC"/>
        </a:dk2>
        <a:lt2>
          <a:srgbClr val="FFFFFF"/>
        </a:lt2>
        <a:accent1>
          <a:srgbClr val="FBE356"/>
        </a:accent1>
        <a:accent2>
          <a:srgbClr val="BFCFFF"/>
        </a:accent2>
        <a:accent3>
          <a:srgbClr val="AAADE2"/>
        </a:accent3>
        <a:accent4>
          <a:srgbClr val="DADADA"/>
        </a:accent4>
        <a:accent5>
          <a:srgbClr val="FDEFB4"/>
        </a:accent5>
        <a:accent6>
          <a:srgbClr val="ADBBE7"/>
        </a:accent6>
        <a:hlink>
          <a:srgbClr val="F9C79E"/>
        </a:hlink>
        <a:folHlink>
          <a:srgbClr val="B7EB46"/>
        </a:folHlink>
      </a:clrScheme>
      <a:clrMap bg1="dk2" tx1="lt1" bg2="dk1" tx2="lt2" accent1="accent1" accent2="accent2" accent3="accent3" accent4="accent4" accent5="accent5" accent6="accent6" hlink="hlink" folHlink="folHlink"/>
    </a:extraClrScheme>
    <a:extraClrScheme>
      <a:clrScheme name="Тема Office 4">
        <a:dk1>
          <a:srgbClr val="333333"/>
        </a:dk1>
        <a:lt1>
          <a:srgbClr val="FFFFFF"/>
        </a:lt1>
        <a:dk2>
          <a:srgbClr val="0033CC"/>
        </a:dk2>
        <a:lt2>
          <a:srgbClr val="FFFFFF"/>
        </a:lt2>
        <a:accent1>
          <a:srgbClr val="A3BAFF"/>
        </a:accent1>
        <a:accent2>
          <a:srgbClr val="FFBFD6"/>
        </a:accent2>
        <a:accent3>
          <a:srgbClr val="AAADE2"/>
        </a:accent3>
        <a:accent4>
          <a:srgbClr val="DADADA"/>
        </a:accent4>
        <a:accent5>
          <a:srgbClr val="CED9FF"/>
        </a:accent5>
        <a:accent6>
          <a:srgbClr val="E7ADC2"/>
        </a:accent6>
        <a:hlink>
          <a:srgbClr val="AEE075"/>
        </a:hlink>
        <a:folHlink>
          <a:srgbClr val="FFCF75"/>
        </a:folHlink>
      </a:clrScheme>
      <a:clrMap bg1="dk2" tx1="lt1" bg2="dk1" tx2="lt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CCCCCC"/>
        </a:lt2>
        <a:accent1>
          <a:srgbClr val="5C85FF"/>
        </a:accent1>
        <a:accent2>
          <a:srgbClr val="99B3FF"/>
        </a:accent2>
        <a:accent3>
          <a:srgbClr val="FFFFFF"/>
        </a:accent3>
        <a:accent4>
          <a:srgbClr val="000000"/>
        </a:accent4>
        <a:accent5>
          <a:srgbClr val="B5C2FF"/>
        </a:accent5>
        <a:accent6>
          <a:srgbClr val="8AA2E7"/>
        </a:accent6>
        <a:hlink>
          <a:srgbClr val="7A9CFF"/>
        </a:hlink>
        <a:folHlink>
          <a:srgbClr val="DEE6FF"/>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CCCCCC"/>
        </a:lt2>
        <a:accent1>
          <a:srgbClr val="57C5FF"/>
        </a:accent1>
        <a:accent2>
          <a:srgbClr val="CAB3FF"/>
        </a:accent2>
        <a:accent3>
          <a:srgbClr val="FFFFFF"/>
        </a:accent3>
        <a:accent4>
          <a:srgbClr val="000000"/>
        </a:accent4>
        <a:accent5>
          <a:srgbClr val="B4DFFF"/>
        </a:accent5>
        <a:accent6>
          <a:srgbClr val="B7A2E7"/>
        </a:accent6>
        <a:hlink>
          <a:srgbClr val="94AFFF"/>
        </a:hlink>
        <a:folHlink>
          <a:srgbClr val="FACBDD"/>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CCCCCC"/>
        </a:lt2>
        <a:accent1>
          <a:srgbClr val="FBE356"/>
        </a:accent1>
        <a:accent2>
          <a:srgbClr val="BFCFFF"/>
        </a:accent2>
        <a:accent3>
          <a:srgbClr val="FFFFFF"/>
        </a:accent3>
        <a:accent4>
          <a:srgbClr val="000000"/>
        </a:accent4>
        <a:accent5>
          <a:srgbClr val="FDEFB4"/>
        </a:accent5>
        <a:accent6>
          <a:srgbClr val="ADBBE7"/>
        </a:accent6>
        <a:hlink>
          <a:srgbClr val="F9C79E"/>
        </a:hlink>
        <a:folHlink>
          <a:srgbClr val="B7EB46"/>
        </a:folHlink>
      </a:clrScheme>
      <a:clrMap bg1="lt1" tx1="dk1" bg2="lt2" tx2="dk2" accent1="accent1" accent2="accent2" accent3="accent3" accent4="accent4" accent5="accent5" accent6="accent6" hlink="hlink" folHlink="folHlink"/>
    </a:extraClrScheme>
    <a:extraClrScheme>
      <a:clrScheme name="Тема Office 8">
        <a:dk1>
          <a:srgbClr val="000000"/>
        </a:dk1>
        <a:lt1>
          <a:srgbClr val="FFFFFF"/>
        </a:lt1>
        <a:dk2>
          <a:srgbClr val="000000"/>
        </a:dk2>
        <a:lt2>
          <a:srgbClr val="CCCCCC"/>
        </a:lt2>
        <a:accent1>
          <a:srgbClr val="A3BAFF"/>
        </a:accent1>
        <a:accent2>
          <a:srgbClr val="FFBFD6"/>
        </a:accent2>
        <a:accent3>
          <a:srgbClr val="FFFFFF"/>
        </a:accent3>
        <a:accent4>
          <a:srgbClr val="000000"/>
        </a:accent4>
        <a:accent5>
          <a:srgbClr val="CED9FF"/>
        </a:accent5>
        <a:accent6>
          <a:srgbClr val="E7ADC2"/>
        </a:accent6>
        <a:hlink>
          <a:srgbClr val="AEE075"/>
        </a:hlink>
        <a:folHlink>
          <a:srgbClr val="FFCF7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333333"/>
      </a:dk1>
      <a:lt1>
        <a:srgbClr val="FFFFFF"/>
      </a:lt1>
      <a:dk2>
        <a:srgbClr val="0033CC"/>
      </a:dk2>
      <a:lt2>
        <a:srgbClr val="FFFFFF"/>
      </a:lt2>
      <a:accent1>
        <a:srgbClr val="57C5FF"/>
      </a:accent1>
      <a:accent2>
        <a:srgbClr val="CAB3FF"/>
      </a:accent2>
      <a:accent3>
        <a:srgbClr val="AAADE2"/>
      </a:accent3>
      <a:accent4>
        <a:srgbClr val="DADADA"/>
      </a:accent4>
      <a:accent5>
        <a:srgbClr val="B4DFFF"/>
      </a:accent5>
      <a:accent6>
        <a:srgbClr val="B7A2E7"/>
      </a:accent6>
      <a:hlink>
        <a:srgbClr val="94AFFF"/>
      </a:hlink>
      <a:folHlink>
        <a:srgbClr val="FACBDD"/>
      </a:folHlink>
    </a:clrScheme>
    <a:fontScheme name="1_Default Design">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333333"/>
        </a:dk1>
        <a:lt1>
          <a:srgbClr val="FFFFFF"/>
        </a:lt1>
        <a:dk2>
          <a:srgbClr val="0033CC"/>
        </a:dk2>
        <a:lt2>
          <a:srgbClr val="FFFFFF"/>
        </a:lt2>
        <a:accent1>
          <a:srgbClr val="5C85FF"/>
        </a:accent1>
        <a:accent2>
          <a:srgbClr val="99B3FF"/>
        </a:accent2>
        <a:accent3>
          <a:srgbClr val="AAADE2"/>
        </a:accent3>
        <a:accent4>
          <a:srgbClr val="DADADA"/>
        </a:accent4>
        <a:accent5>
          <a:srgbClr val="B5C2FF"/>
        </a:accent5>
        <a:accent6>
          <a:srgbClr val="8AA2E7"/>
        </a:accent6>
        <a:hlink>
          <a:srgbClr val="7A9CFF"/>
        </a:hlink>
        <a:folHlink>
          <a:srgbClr val="DEE6FF"/>
        </a:folHlink>
      </a:clrScheme>
      <a:clrMap bg1="dk2" tx1="lt1" bg2="dk1" tx2="lt2" accent1="accent1" accent2="accent2" accent3="accent3" accent4="accent4" accent5="accent5" accent6="accent6" hlink="hlink" folHlink="folHlink"/>
    </a:extraClrScheme>
    <a:extraClrScheme>
      <a:clrScheme name="1_Default Design 2">
        <a:dk1>
          <a:srgbClr val="333333"/>
        </a:dk1>
        <a:lt1>
          <a:srgbClr val="FFFFFF"/>
        </a:lt1>
        <a:dk2>
          <a:srgbClr val="0033CC"/>
        </a:dk2>
        <a:lt2>
          <a:srgbClr val="FFFFFF"/>
        </a:lt2>
        <a:accent1>
          <a:srgbClr val="57C5FF"/>
        </a:accent1>
        <a:accent2>
          <a:srgbClr val="CAB3FF"/>
        </a:accent2>
        <a:accent3>
          <a:srgbClr val="AAADE2"/>
        </a:accent3>
        <a:accent4>
          <a:srgbClr val="DADADA"/>
        </a:accent4>
        <a:accent5>
          <a:srgbClr val="B4DFFF"/>
        </a:accent5>
        <a:accent6>
          <a:srgbClr val="B7A2E7"/>
        </a:accent6>
        <a:hlink>
          <a:srgbClr val="94AFFF"/>
        </a:hlink>
        <a:folHlink>
          <a:srgbClr val="FACBDD"/>
        </a:folHlink>
      </a:clrScheme>
      <a:clrMap bg1="dk2" tx1="lt1" bg2="dk1" tx2="lt2" accent1="accent1" accent2="accent2" accent3="accent3" accent4="accent4" accent5="accent5" accent6="accent6" hlink="hlink" folHlink="folHlink"/>
    </a:extraClrScheme>
    <a:extraClrScheme>
      <a:clrScheme name="1_Default Design 3">
        <a:dk1>
          <a:srgbClr val="333333"/>
        </a:dk1>
        <a:lt1>
          <a:srgbClr val="FFFFFF"/>
        </a:lt1>
        <a:dk2>
          <a:srgbClr val="0033CC"/>
        </a:dk2>
        <a:lt2>
          <a:srgbClr val="FFFFFF"/>
        </a:lt2>
        <a:accent1>
          <a:srgbClr val="FBE356"/>
        </a:accent1>
        <a:accent2>
          <a:srgbClr val="BFCFFF"/>
        </a:accent2>
        <a:accent3>
          <a:srgbClr val="AAADE2"/>
        </a:accent3>
        <a:accent4>
          <a:srgbClr val="DADADA"/>
        </a:accent4>
        <a:accent5>
          <a:srgbClr val="FDEFB4"/>
        </a:accent5>
        <a:accent6>
          <a:srgbClr val="ADBBE7"/>
        </a:accent6>
        <a:hlink>
          <a:srgbClr val="F9C79E"/>
        </a:hlink>
        <a:folHlink>
          <a:srgbClr val="B7EB46"/>
        </a:folHlink>
      </a:clrScheme>
      <a:clrMap bg1="dk2" tx1="lt1" bg2="dk1" tx2="lt2" accent1="accent1" accent2="accent2" accent3="accent3" accent4="accent4" accent5="accent5" accent6="accent6" hlink="hlink" folHlink="folHlink"/>
    </a:extraClrScheme>
    <a:extraClrScheme>
      <a:clrScheme name="1_Default Design 4">
        <a:dk1>
          <a:srgbClr val="333333"/>
        </a:dk1>
        <a:lt1>
          <a:srgbClr val="FFFFFF"/>
        </a:lt1>
        <a:dk2>
          <a:srgbClr val="0033CC"/>
        </a:dk2>
        <a:lt2>
          <a:srgbClr val="FFFFFF"/>
        </a:lt2>
        <a:accent1>
          <a:srgbClr val="A3BAFF"/>
        </a:accent1>
        <a:accent2>
          <a:srgbClr val="FFBFD6"/>
        </a:accent2>
        <a:accent3>
          <a:srgbClr val="AAADE2"/>
        </a:accent3>
        <a:accent4>
          <a:srgbClr val="DADADA"/>
        </a:accent4>
        <a:accent5>
          <a:srgbClr val="CED9FF"/>
        </a:accent5>
        <a:accent6>
          <a:srgbClr val="E7ADC2"/>
        </a:accent6>
        <a:hlink>
          <a:srgbClr val="AEE075"/>
        </a:hlink>
        <a:folHlink>
          <a:srgbClr val="FFCF75"/>
        </a:folHlink>
      </a:clrScheme>
      <a:clrMap bg1="dk2" tx1="lt1" bg2="dk1" tx2="lt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5C85FF"/>
        </a:accent1>
        <a:accent2>
          <a:srgbClr val="99B3FF"/>
        </a:accent2>
        <a:accent3>
          <a:srgbClr val="FFFFFF"/>
        </a:accent3>
        <a:accent4>
          <a:srgbClr val="000000"/>
        </a:accent4>
        <a:accent5>
          <a:srgbClr val="B5C2FF"/>
        </a:accent5>
        <a:accent6>
          <a:srgbClr val="8AA2E7"/>
        </a:accent6>
        <a:hlink>
          <a:srgbClr val="7A9CFF"/>
        </a:hlink>
        <a:folHlink>
          <a:srgbClr val="DEE6FF"/>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57C5FF"/>
        </a:accent1>
        <a:accent2>
          <a:srgbClr val="CAB3FF"/>
        </a:accent2>
        <a:accent3>
          <a:srgbClr val="FFFFFF"/>
        </a:accent3>
        <a:accent4>
          <a:srgbClr val="000000"/>
        </a:accent4>
        <a:accent5>
          <a:srgbClr val="B4DFFF"/>
        </a:accent5>
        <a:accent6>
          <a:srgbClr val="B7A2E7"/>
        </a:accent6>
        <a:hlink>
          <a:srgbClr val="94AFFF"/>
        </a:hlink>
        <a:folHlink>
          <a:srgbClr val="FACBDD"/>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FBE356"/>
        </a:accent1>
        <a:accent2>
          <a:srgbClr val="BFCFFF"/>
        </a:accent2>
        <a:accent3>
          <a:srgbClr val="FFFFFF"/>
        </a:accent3>
        <a:accent4>
          <a:srgbClr val="000000"/>
        </a:accent4>
        <a:accent5>
          <a:srgbClr val="FDEFB4"/>
        </a:accent5>
        <a:accent6>
          <a:srgbClr val="ADBBE7"/>
        </a:accent6>
        <a:hlink>
          <a:srgbClr val="F9C79E"/>
        </a:hlink>
        <a:folHlink>
          <a:srgbClr val="B7EB46"/>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A3BAFF"/>
        </a:accent1>
        <a:accent2>
          <a:srgbClr val="FFBFD6"/>
        </a:accent2>
        <a:accent3>
          <a:srgbClr val="FFFFFF"/>
        </a:accent3>
        <a:accent4>
          <a:srgbClr val="000000"/>
        </a:accent4>
        <a:accent5>
          <a:srgbClr val="CED9FF"/>
        </a:accent5>
        <a:accent6>
          <a:srgbClr val="E7ADC2"/>
        </a:accent6>
        <a:hlink>
          <a:srgbClr val="AEE075"/>
        </a:hlink>
        <a:folHlink>
          <a:srgbClr val="FFCF75"/>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niebieskie kwadraty">
  <a:themeElements>
    <a:clrScheme name="Тема Office 2">
      <a:dk1>
        <a:srgbClr val="333333"/>
      </a:dk1>
      <a:lt1>
        <a:srgbClr val="FFFFFF"/>
      </a:lt1>
      <a:dk2>
        <a:srgbClr val="0033CC"/>
      </a:dk2>
      <a:lt2>
        <a:srgbClr val="FFFFFF"/>
      </a:lt2>
      <a:accent1>
        <a:srgbClr val="57C5FF"/>
      </a:accent1>
      <a:accent2>
        <a:srgbClr val="CAB3FF"/>
      </a:accent2>
      <a:accent3>
        <a:srgbClr val="AAADE2"/>
      </a:accent3>
      <a:accent4>
        <a:srgbClr val="DADADA"/>
      </a:accent4>
      <a:accent5>
        <a:srgbClr val="B4DFFF"/>
      </a:accent5>
      <a:accent6>
        <a:srgbClr val="B7A2E7"/>
      </a:accent6>
      <a:hlink>
        <a:srgbClr val="94AFFF"/>
      </a:hlink>
      <a:folHlink>
        <a:srgbClr val="FACBDD"/>
      </a:folHlink>
    </a:clrScheme>
    <a:fontScheme name="Тема Office">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Тема Office 1">
        <a:dk1>
          <a:srgbClr val="333333"/>
        </a:dk1>
        <a:lt1>
          <a:srgbClr val="FFFFFF"/>
        </a:lt1>
        <a:dk2>
          <a:srgbClr val="0033CC"/>
        </a:dk2>
        <a:lt2>
          <a:srgbClr val="FFFFFF"/>
        </a:lt2>
        <a:accent1>
          <a:srgbClr val="5C85FF"/>
        </a:accent1>
        <a:accent2>
          <a:srgbClr val="99B3FF"/>
        </a:accent2>
        <a:accent3>
          <a:srgbClr val="AAADE2"/>
        </a:accent3>
        <a:accent4>
          <a:srgbClr val="DADADA"/>
        </a:accent4>
        <a:accent5>
          <a:srgbClr val="B5C2FF"/>
        </a:accent5>
        <a:accent6>
          <a:srgbClr val="8AA2E7"/>
        </a:accent6>
        <a:hlink>
          <a:srgbClr val="7A9CFF"/>
        </a:hlink>
        <a:folHlink>
          <a:srgbClr val="DEE6FF"/>
        </a:folHlink>
      </a:clrScheme>
      <a:clrMap bg1="dk2" tx1="lt1" bg2="dk1" tx2="lt2" accent1="accent1" accent2="accent2" accent3="accent3" accent4="accent4" accent5="accent5" accent6="accent6" hlink="hlink" folHlink="folHlink"/>
    </a:extraClrScheme>
    <a:extraClrScheme>
      <a:clrScheme name="Тема Office 2">
        <a:dk1>
          <a:srgbClr val="333333"/>
        </a:dk1>
        <a:lt1>
          <a:srgbClr val="FFFFFF"/>
        </a:lt1>
        <a:dk2>
          <a:srgbClr val="0033CC"/>
        </a:dk2>
        <a:lt2>
          <a:srgbClr val="FFFFFF"/>
        </a:lt2>
        <a:accent1>
          <a:srgbClr val="57C5FF"/>
        </a:accent1>
        <a:accent2>
          <a:srgbClr val="CAB3FF"/>
        </a:accent2>
        <a:accent3>
          <a:srgbClr val="AAADE2"/>
        </a:accent3>
        <a:accent4>
          <a:srgbClr val="DADADA"/>
        </a:accent4>
        <a:accent5>
          <a:srgbClr val="B4DFFF"/>
        </a:accent5>
        <a:accent6>
          <a:srgbClr val="B7A2E7"/>
        </a:accent6>
        <a:hlink>
          <a:srgbClr val="94AFFF"/>
        </a:hlink>
        <a:folHlink>
          <a:srgbClr val="FACBDD"/>
        </a:folHlink>
      </a:clrScheme>
      <a:clrMap bg1="dk2" tx1="lt1" bg2="dk1" tx2="lt2" accent1="accent1" accent2="accent2" accent3="accent3" accent4="accent4" accent5="accent5" accent6="accent6" hlink="hlink" folHlink="folHlink"/>
    </a:extraClrScheme>
    <a:extraClrScheme>
      <a:clrScheme name="Тема Office 3">
        <a:dk1>
          <a:srgbClr val="333333"/>
        </a:dk1>
        <a:lt1>
          <a:srgbClr val="FFFFFF"/>
        </a:lt1>
        <a:dk2>
          <a:srgbClr val="0033CC"/>
        </a:dk2>
        <a:lt2>
          <a:srgbClr val="FFFFFF"/>
        </a:lt2>
        <a:accent1>
          <a:srgbClr val="FBE356"/>
        </a:accent1>
        <a:accent2>
          <a:srgbClr val="BFCFFF"/>
        </a:accent2>
        <a:accent3>
          <a:srgbClr val="AAADE2"/>
        </a:accent3>
        <a:accent4>
          <a:srgbClr val="DADADA"/>
        </a:accent4>
        <a:accent5>
          <a:srgbClr val="FDEFB4"/>
        </a:accent5>
        <a:accent6>
          <a:srgbClr val="ADBBE7"/>
        </a:accent6>
        <a:hlink>
          <a:srgbClr val="F9C79E"/>
        </a:hlink>
        <a:folHlink>
          <a:srgbClr val="B7EB46"/>
        </a:folHlink>
      </a:clrScheme>
      <a:clrMap bg1="dk2" tx1="lt1" bg2="dk1" tx2="lt2" accent1="accent1" accent2="accent2" accent3="accent3" accent4="accent4" accent5="accent5" accent6="accent6" hlink="hlink" folHlink="folHlink"/>
    </a:extraClrScheme>
    <a:extraClrScheme>
      <a:clrScheme name="Тема Office 4">
        <a:dk1>
          <a:srgbClr val="333333"/>
        </a:dk1>
        <a:lt1>
          <a:srgbClr val="FFFFFF"/>
        </a:lt1>
        <a:dk2>
          <a:srgbClr val="0033CC"/>
        </a:dk2>
        <a:lt2>
          <a:srgbClr val="FFFFFF"/>
        </a:lt2>
        <a:accent1>
          <a:srgbClr val="A3BAFF"/>
        </a:accent1>
        <a:accent2>
          <a:srgbClr val="FFBFD6"/>
        </a:accent2>
        <a:accent3>
          <a:srgbClr val="AAADE2"/>
        </a:accent3>
        <a:accent4>
          <a:srgbClr val="DADADA"/>
        </a:accent4>
        <a:accent5>
          <a:srgbClr val="CED9FF"/>
        </a:accent5>
        <a:accent6>
          <a:srgbClr val="E7ADC2"/>
        </a:accent6>
        <a:hlink>
          <a:srgbClr val="AEE075"/>
        </a:hlink>
        <a:folHlink>
          <a:srgbClr val="FFCF75"/>
        </a:folHlink>
      </a:clrScheme>
      <a:clrMap bg1="dk2" tx1="lt1" bg2="dk1" tx2="lt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CCCCCC"/>
        </a:lt2>
        <a:accent1>
          <a:srgbClr val="5C85FF"/>
        </a:accent1>
        <a:accent2>
          <a:srgbClr val="99B3FF"/>
        </a:accent2>
        <a:accent3>
          <a:srgbClr val="FFFFFF"/>
        </a:accent3>
        <a:accent4>
          <a:srgbClr val="000000"/>
        </a:accent4>
        <a:accent5>
          <a:srgbClr val="B5C2FF"/>
        </a:accent5>
        <a:accent6>
          <a:srgbClr val="8AA2E7"/>
        </a:accent6>
        <a:hlink>
          <a:srgbClr val="7A9CFF"/>
        </a:hlink>
        <a:folHlink>
          <a:srgbClr val="DEE6FF"/>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CCCCCC"/>
        </a:lt2>
        <a:accent1>
          <a:srgbClr val="57C5FF"/>
        </a:accent1>
        <a:accent2>
          <a:srgbClr val="CAB3FF"/>
        </a:accent2>
        <a:accent3>
          <a:srgbClr val="FFFFFF"/>
        </a:accent3>
        <a:accent4>
          <a:srgbClr val="000000"/>
        </a:accent4>
        <a:accent5>
          <a:srgbClr val="B4DFFF"/>
        </a:accent5>
        <a:accent6>
          <a:srgbClr val="B7A2E7"/>
        </a:accent6>
        <a:hlink>
          <a:srgbClr val="94AFFF"/>
        </a:hlink>
        <a:folHlink>
          <a:srgbClr val="FACBDD"/>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CCCCCC"/>
        </a:lt2>
        <a:accent1>
          <a:srgbClr val="FBE356"/>
        </a:accent1>
        <a:accent2>
          <a:srgbClr val="BFCFFF"/>
        </a:accent2>
        <a:accent3>
          <a:srgbClr val="FFFFFF"/>
        </a:accent3>
        <a:accent4>
          <a:srgbClr val="000000"/>
        </a:accent4>
        <a:accent5>
          <a:srgbClr val="FDEFB4"/>
        </a:accent5>
        <a:accent6>
          <a:srgbClr val="ADBBE7"/>
        </a:accent6>
        <a:hlink>
          <a:srgbClr val="F9C79E"/>
        </a:hlink>
        <a:folHlink>
          <a:srgbClr val="B7EB46"/>
        </a:folHlink>
      </a:clrScheme>
      <a:clrMap bg1="lt1" tx1="dk1" bg2="lt2" tx2="dk2" accent1="accent1" accent2="accent2" accent3="accent3" accent4="accent4" accent5="accent5" accent6="accent6" hlink="hlink" folHlink="folHlink"/>
    </a:extraClrScheme>
    <a:extraClrScheme>
      <a:clrScheme name="Тема Office 8">
        <a:dk1>
          <a:srgbClr val="000000"/>
        </a:dk1>
        <a:lt1>
          <a:srgbClr val="FFFFFF"/>
        </a:lt1>
        <a:dk2>
          <a:srgbClr val="000000"/>
        </a:dk2>
        <a:lt2>
          <a:srgbClr val="CCCCCC"/>
        </a:lt2>
        <a:accent1>
          <a:srgbClr val="A3BAFF"/>
        </a:accent1>
        <a:accent2>
          <a:srgbClr val="FFBFD6"/>
        </a:accent2>
        <a:accent3>
          <a:srgbClr val="FFFFFF"/>
        </a:accent3>
        <a:accent4>
          <a:srgbClr val="000000"/>
        </a:accent4>
        <a:accent5>
          <a:srgbClr val="CED9FF"/>
        </a:accent5>
        <a:accent6>
          <a:srgbClr val="E7ADC2"/>
        </a:accent6>
        <a:hlink>
          <a:srgbClr val="AEE075"/>
        </a:hlink>
        <a:folHlink>
          <a:srgbClr val="FFCF75"/>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ilter">
    <a:dk1>
      <a:sysClr val="windowText" lastClr="000000"/>
    </a:dk1>
    <a:lt1>
      <a:sysClr val="window" lastClr="FFFFFF"/>
    </a:lt1>
    <a:dk2>
      <a:srgbClr val="318FC5"/>
    </a:dk2>
    <a:lt2>
      <a:srgbClr val="AEE8FB"/>
    </a:lt2>
    <a:accent1>
      <a:srgbClr val="76C5EF"/>
    </a:accent1>
    <a:accent2>
      <a:srgbClr val="FEA022"/>
    </a:accent2>
    <a:accent3>
      <a:srgbClr val="FF6700"/>
    </a:accent3>
    <a:accent4>
      <a:srgbClr val="70A525"/>
    </a:accent4>
    <a:accent5>
      <a:srgbClr val="A5D848"/>
    </a:accent5>
    <a:accent6>
      <a:srgbClr val="20768C"/>
    </a:accent6>
    <a:hlink>
      <a:srgbClr val="7AB6E8"/>
    </a:hlink>
    <a:folHlink>
      <a:srgbClr val="83B0D3"/>
    </a:folHlink>
  </a:clrScheme>
  <a:fontScheme name="Kilter">
    <a:maj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ilter">
    <a:fillStyleLst>
      <a:solidFill>
        <a:schemeClr val="phClr"/>
      </a:solidFill>
      <a:gradFill rotWithShape="1">
        <a:gsLst>
          <a:gs pos="0">
            <a:schemeClr val="phClr">
              <a:tint val="14000"/>
              <a:satMod val="180000"/>
              <a:lumMod val="100000"/>
            </a:schemeClr>
          </a:gs>
          <a:gs pos="42000">
            <a:schemeClr val="phClr">
              <a:tint val="40000"/>
              <a:satMod val="160000"/>
              <a:lumMod val="94000"/>
            </a:schemeClr>
          </a:gs>
          <a:gs pos="100000">
            <a:schemeClr val="phClr">
              <a:tint val="94000"/>
              <a:satMod val="140000"/>
            </a:schemeClr>
          </a:gs>
        </a:gsLst>
        <a:lin ang="5160000" scaled="1"/>
      </a:gradFill>
      <a:gradFill rotWithShape="1">
        <a:gsLst>
          <a:gs pos="38000">
            <a:schemeClr val="phClr">
              <a:satMod val="120000"/>
            </a:schemeClr>
          </a:gs>
          <a:gs pos="100000">
            <a:schemeClr val="phClr">
              <a:shade val="60000"/>
              <a:satMod val="180000"/>
              <a:lumMod val="70000"/>
            </a:schemeClr>
          </a:gs>
        </a:gsLst>
        <a:lin ang="4680000" scaled="0"/>
      </a:gradFill>
    </a:fillStyleLst>
    <a:lnStyleLst>
      <a:ln w="12700" cap="flat" cmpd="sng" algn="ctr">
        <a:solidFill>
          <a:schemeClr val="phClr">
            <a:shade val="50000"/>
          </a:schemeClr>
        </a:solidFill>
        <a:prstDash val="solid"/>
      </a:ln>
      <a:ln w="25400" cap="flat" cmpd="sng" algn="ctr">
        <a:solidFill>
          <a:schemeClr val="phClr">
            <a:shade val="75000"/>
            <a:lumMod val="90000"/>
          </a:schemeClr>
        </a:solidFill>
        <a:prstDash val="solid"/>
      </a:ln>
      <a:ln w="38100" cap="flat" cmpd="sng" algn="ctr">
        <a:solidFill>
          <a:schemeClr val="phClr"/>
        </a:solidFill>
        <a:prstDash val="solid"/>
      </a:ln>
    </a:lnStyleLst>
    <a:effectStyleLst>
      <a:effectStyle>
        <a:effectLst>
          <a:outerShdw blurRad="63500" dist="12700" dir="5400000" sx="102000" sy="102000" rotWithShape="0">
            <a:srgbClr val="000000">
              <a:alpha val="20000"/>
            </a:srgbClr>
          </a:outerShdw>
        </a:effectLst>
      </a:effectStyle>
      <a:effectStyle>
        <a:effectLst>
          <a:outerShdw blurRad="76200" dist="25400" dir="5400000" rotWithShape="0">
            <a:srgbClr val="000000">
              <a:alpha val="50000"/>
            </a:srgbClr>
          </a:outerShdw>
        </a:effectLst>
        <a:scene3d>
          <a:camera prst="orthographicFront">
            <a:rot lat="0" lon="0" rev="0"/>
          </a:camera>
          <a:lightRig rig="glow" dir="tl">
            <a:rot lat="0" lon="0" rev="19800000"/>
          </a:lightRig>
        </a:scene3d>
        <a:sp3d prstMaterial="metal">
          <a:bevelT w="152400" h="63500" prst="softRound"/>
        </a:sp3d>
      </a:effectStyle>
      <a:effectStyle>
        <a:effectLst>
          <a:outerShdw blurRad="107950" dist="12700" dir="5040000" rotWithShape="0">
            <a:srgbClr val="000000">
              <a:alpha val="54000"/>
            </a:srgbClr>
          </a:outerShdw>
        </a:effectLst>
        <a:scene3d>
          <a:camera prst="orthographicFront">
            <a:rot lat="0" lon="0" rev="0"/>
          </a:camera>
          <a:lightRig rig="threePt" dir="tl">
            <a:rot lat="0" lon="0" rev="19800000"/>
          </a:lightRig>
        </a:scene3d>
        <a:sp3d prstMaterial="plastic">
          <a:bevelT h="63500" prst="softRound"/>
        </a:sp3d>
      </a:effectStyle>
    </a:effectStyleLst>
    <a:bgFillStyleLst>
      <a:solidFill>
        <a:schemeClr val="phClr"/>
      </a:solidFill>
      <a:gradFill rotWithShape="1">
        <a:gsLst>
          <a:gs pos="0">
            <a:schemeClr val="phClr">
              <a:tint val="95000"/>
              <a:satMod val="140000"/>
              <a:lumMod val="120000"/>
            </a:schemeClr>
          </a:gs>
          <a:gs pos="100000">
            <a:schemeClr val="phClr">
              <a:tint val="95000"/>
              <a:shade val="70000"/>
              <a:satMod val="180000"/>
              <a:lumMod val="82000"/>
            </a:schemeClr>
          </a:gs>
        </a:gsLst>
        <a:path path="circle">
          <a:fillToRect l="25000" t="25000" r="25000" b="25000"/>
        </a:path>
      </a:gradFill>
      <a:gradFill rotWithShape="1">
        <a:gsLst>
          <a:gs pos="0">
            <a:schemeClr val="phClr">
              <a:tint val="94000"/>
              <a:satMod val="140000"/>
              <a:lumMod val="120000"/>
            </a:schemeClr>
          </a:gs>
          <a:gs pos="100000">
            <a:schemeClr val="phClr">
              <a:tint val="97000"/>
              <a:shade val="70000"/>
              <a:satMod val="190000"/>
              <a:lumMod val="72000"/>
            </a:schemeClr>
          </a:gs>
        </a:gsLst>
        <a:path path="circle">
          <a:fillToRect l="50000" t="50000" r="50000"/>
        </a:path>
      </a:gradFill>
    </a:bgFillStyleLst>
  </a:fmtScheme>
</a:themeOverride>
</file>

<file path=ppt/theme/themeOverride2.xml><?xml version="1.0" encoding="utf-8"?>
<a:themeOverride xmlns:a="http://schemas.openxmlformats.org/drawingml/2006/main">
  <a:clrScheme name="Другая 1">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Тема Office">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08</Template>
  <TotalTime>22568</TotalTime>
  <Words>10757</Words>
  <Application>Microsoft Office PowerPoint</Application>
  <PresentationFormat>Экран (4:3)</PresentationFormat>
  <Paragraphs>3456</Paragraphs>
  <Slides>86</Slides>
  <Notes>6</Notes>
  <HiddenSlides>0</HiddenSlides>
  <MMClips>0</MMClips>
  <ScaleCrop>false</ScaleCrop>
  <HeadingPairs>
    <vt:vector size="6" baseType="variant">
      <vt:variant>
        <vt:lpstr>Использованные шрифты</vt:lpstr>
      </vt:variant>
      <vt:variant>
        <vt:i4>22</vt:i4>
      </vt:variant>
      <vt:variant>
        <vt:lpstr>Тема</vt:lpstr>
      </vt:variant>
      <vt:variant>
        <vt:i4>3</vt:i4>
      </vt:variant>
      <vt:variant>
        <vt:lpstr>Заголовки слайдов</vt:lpstr>
      </vt:variant>
      <vt:variant>
        <vt:i4>86</vt:i4>
      </vt:variant>
    </vt:vector>
  </HeadingPairs>
  <TitlesOfParts>
    <vt:vector size="111" baseType="lpstr">
      <vt:lpstr>SimSun</vt:lpstr>
      <vt:lpstr>Arial</vt:lpstr>
      <vt:lpstr>Arial (Основной текст)</vt:lpstr>
      <vt:lpstr>Arial Black</vt:lpstr>
      <vt:lpstr>Arial Narrow</vt:lpstr>
      <vt:lpstr>Bolero script</vt:lpstr>
      <vt:lpstr>Book Antiqua</vt:lpstr>
      <vt:lpstr>Bookman Old Style</vt:lpstr>
      <vt:lpstr>Calibri</vt:lpstr>
      <vt:lpstr>Cambria</vt:lpstr>
      <vt:lpstr>Candara</vt:lpstr>
      <vt:lpstr>Century Gothic</vt:lpstr>
      <vt:lpstr>Comic Sans MS</vt:lpstr>
      <vt:lpstr>Constantia</vt:lpstr>
      <vt:lpstr>Garamond</vt:lpstr>
      <vt:lpstr>Georgia</vt:lpstr>
      <vt:lpstr>Lucida Console</vt:lpstr>
      <vt:lpstr>Roboto</vt:lpstr>
      <vt:lpstr>Segoe Print</vt:lpstr>
      <vt:lpstr>Segoe Script</vt:lpstr>
      <vt:lpstr>times new roman</vt:lpstr>
      <vt:lpstr>times new roman</vt:lpstr>
      <vt:lpstr>niebieskie kwadraty</vt:lpstr>
      <vt:lpstr>1_Default Design</vt:lpstr>
      <vt:lpstr>1_niebieskie kwadraty</vt:lpstr>
      <vt:lpstr>Презентация PowerPoint</vt:lpstr>
      <vt:lpstr>Презентация PowerPoint</vt:lpstr>
      <vt:lpstr> ЭТАПЫ  БЮДЖЕТНОГО ПРОЦЕССА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vt:lpstr>
      <vt:lpstr>Презентация PowerPoint</vt:lpstr>
      <vt:lpstr>Презентация PowerPoint</vt:lpstr>
      <vt:lpstr>Презентация PowerPoint</vt:lpstr>
      <vt:lpstr>СТАТИСТИЧЕСКОЕ СОПОСТАВЛЕНИЕ  С ДРУГИМИ МУНИЦИПАЛЬНЫМИ ОБРАЗОВАНИЯМИ  ПО ДОХОДАМ  2022 ГОДА</vt:lpstr>
      <vt:lpstr>Презентация PowerPoint</vt:lpstr>
      <vt:lpstr>Презентация PowerPoint</vt:lpstr>
      <vt:lpstr>ИСПОЛНЕНИЕ РАСХОДНОЙ ЧАСТИ БЮДЖЕТА ПО РАЗДЕЛАМ</vt:lpstr>
      <vt:lpstr>Презентация PowerPoint</vt:lpstr>
      <vt:lpstr>Презентация PowerPoint</vt:lpstr>
      <vt:lpstr>Презентация PowerPoint</vt:lpstr>
      <vt:lpstr>СТАТИСТИЧЕСКОЕ СОПОСТАВЛЕНИЕ  С  МУНИЦИПАЛЬНЫМИ ОБРАЗОВАНИЯМИ  ПО РАСХОДАМ 2021 ГОДА</vt:lpstr>
      <vt:lpstr>СОЦИАЛЬНО-ЗНАЧИМЫЕ  РАСХОДЫ  БЮДЖЕТА  ГАВРИЛОВО-ПОСАДСКОГО МУНИЦИПАЛЬНОГО РАЙОНА 2022 ГОДА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админ</dc:creator>
  <cp:lastModifiedBy>Пугина Ирина Юрьевна</cp:lastModifiedBy>
  <cp:revision>1911</cp:revision>
  <cp:lastPrinted>2023-04-11T12:13:50Z</cp:lastPrinted>
  <dcterms:created xsi:type="dcterms:W3CDTF">2014-05-23T04:29:59Z</dcterms:created>
  <dcterms:modified xsi:type="dcterms:W3CDTF">2023-06-20T06:58:48Z</dcterms:modified>
</cp:coreProperties>
</file>